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24"/>
  </p:notesMasterIdLst>
  <p:handoutMasterIdLst>
    <p:handoutMasterId r:id="rId25"/>
  </p:handoutMasterIdLst>
  <p:sldIdLst>
    <p:sldId id="257" r:id="rId2"/>
    <p:sldId id="258" r:id="rId3"/>
    <p:sldId id="270" r:id="rId4"/>
    <p:sldId id="271" r:id="rId5"/>
    <p:sldId id="269" r:id="rId6"/>
    <p:sldId id="272" r:id="rId7"/>
    <p:sldId id="273" r:id="rId8"/>
    <p:sldId id="276" r:id="rId9"/>
    <p:sldId id="259" r:id="rId10"/>
    <p:sldId id="274" r:id="rId11"/>
    <p:sldId id="277" r:id="rId12"/>
    <p:sldId id="284" r:id="rId13"/>
    <p:sldId id="275" r:id="rId14"/>
    <p:sldId id="279" r:id="rId15"/>
    <p:sldId id="280" r:id="rId16"/>
    <p:sldId id="281" r:id="rId17"/>
    <p:sldId id="282" r:id="rId18"/>
    <p:sldId id="283" r:id="rId19"/>
    <p:sldId id="267" r:id="rId20"/>
    <p:sldId id="265" r:id="rId21"/>
    <p:sldId id="278" r:id="rId22"/>
    <p:sldId id="285" r:id="rId23"/>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75" autoAdjust="0"/>
    <p:restoredTop sz="93529" autoAdjust="0"/>
  </p:normalViewPr>
  <p:slideViewPr>
    <p:cSldViewPr snapToGrid="0">
      <p:cViewPr>
        <p:scale>
          <a:sx n="60" d="100"/>
          <a:sy n="60" d="100"/>
        </p:scale>
        <p:origin x="-972" y="-2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41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Quantity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Sheet1!$A$2:$A$6</c:f>
              <c:numCache>
                <c:formatCode>General</c:formatCode>
                <c:ptCount val="5"/>
                <c:pt idx="0">
                  <c:v>2013</c:v>
                </c:pt>
                <c:pt idx="1">
                  <c:v>2014</c:v>
                </c:pt>
                <c:pt idx="2">
                  <c:v>2015</c:v>
                </c:pt>
                <c:pt idx="3">
                  <c:v>2016</c:v>
                </c:pt>
                <c:pt idx="4">
                  <c:v>2017</c:v>
                </c:pt>
              </c:numCache>
            </c:numRef>
          </c:cat>
          <c:val>
            <c:numRef>
              <c:f>Sheet1!$B$2:$B$6</c:f>
              <c:numCache>
                <c:formatCode>_-* #,##0_-;_-* #,##0\-;_-* "-"??_-;_-@_-</c:formatCode>
                <c:ptCount val="5"/>
                <c:pt idx="0">
                  <c:v>499209</c:v>
                </c:pt>
                <c:pt idx="1">
                  <c:v>516634</c:v>
                </c:pt>
                <c:pt idx="2">
                  <c:v>598471</c:v>
                </c:pt>
                <c:pt idx="3">
                  <c:v>639059</c:v>
                </c:pt>
                <c:pt idx="4">
                  <c:v>432739</c:v>
                </c:pt>
              </c:numCache>
            </c:numRef>
          </c:val>
          <c:extLst xmlns:c16r2="http://schemas.microsoft.com/office/drawing/2015/06/chart">
            <c:ext xmlns:c16="http://schemas.microsoft.com/office/drawing/2014/chart" uri="{C3380CC4-5D6E-409C-BE32-E72D297353CC}">
              <c16:uniqueId val="{00000000-A655-4A76-B9D5-8F6E90FF977F}"/>
            </c:ext>
          </c:extLst>
        </c:ser>
        <c:ser>
          <c:idx val="1"/>
          <c:order val="1"/>
          <c:tx>
            <c:strRef>
              <c:f>Sheet1!$C$1</c:f>
              <c:strCache>
                <c:ptCount val="1"/>
                <c:pt idx="0">
                  <c:v>Total Exp.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Sheet1!$A$2:$A$6</c:f>
              <c:numCache>
                <c:formatCode>General</c:formatCode>
                <c:ptCount val="5"/>
                <c:pt idx="0">
                  <c:v>2013</c:v>
                </c:pt>
                <c:pt idx="1">
                  <c:v>2014</c:v>
                </c:pt>
                <c:pt idx="2">
                  <c:v>2015</c:v>
                </c:pt>
                <c:pt idx="3">
                  <c:v>2016</c:v>
                </c:pt>
                <c:pt idx="4">
                  <c:v>2017</c:v>
                </c:pt>
              </c:numCache>
            </c:numRef>
          </c:cat>
          <c:val>
            <c:numRef>
              <c:f>Sheet1!$C$2:$C$6</c:f>
              <c:numCache>
                <c:formatCode>_-* #,##0_-;_-* #,##0\-;_-* "-"??_-;_-@_-</c:formatCode>
                <c:ptCount val="5"/>
                <c:pt idx="0">
                  <c:v>159821</c:v>
                </c:pt>
                <c:pt idx="1">
                  <c:v>122076</c:v>
                </c:pt>
                <c:pt idx="2">
                  <c:v>136098</c:v>
                </c:pt>
                <c:pt idx="3">
                  <c:v>922895</c:v>
                </c:pt>
                <c:pt idx="4">
                  <c:v>1317500</c:v>
                </c:pt>
              </c:numCache>
            </c:numRef>
          </c:val>
          <c:extLst xmlns:c16r2="http://schemas.microsoft.com/office/drawing/2015/06/chart">
            <c:ext xmlns:c16="http://schemas.microsoft.com/office/drawing/2014/chart" uri="{C3380CC4-5D6E-409C-BE32-E72D297353CC}">
              <c16:uniqueId val="{00000001-A655-4A76-B9D5-8F6E90FF977F}"/>
            </c:ext>
          </c:extLst>
        </c:ser>
        <c:dLbls>
          <c:showLegendKey val="0"/>
          <c:showVal val="0"/>
          <c:showCatName val="0"/>
          <c:showSerName val="0"/>
          <c:showPercent val="0"/>
          <c:showBubbleSize val="0"/>
        </c:dLbls>
        <c:gapWidth val="100"/>
        <c:overlap val="-24"/>
        <c:axId val="29121152"/>
        <c:axId val="29122944"/>
      </c:barChart>
      <c:catAx>
        <c:axId val="29121152"/>
        <c:scaling>
          <c:orientation val="maxMin"/>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ar-IQ"/>
          </a:p>
        </c:txPr>
        <c:crossAx val="29122944"/>
        <c:crosses val="autoZero"/>
        <c:auto val="1"/>
        <c:lblAlgn val="ctr"/>
        <c:lblOffset val="100"/>
        <c:noMultiLvlLbl val="0"/>
      </c:catAx>
      <c:valAx>
        <c:axId val="29122944"/>
        <c:scaling>
          <c:orientation val="minMax"/>
        </c:scaling>
        <c:delete val="0"/>
        <c:axPos val="r"/>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ar-IQ"/>
          </a:p>
        </c:txPr>
        <c:crossAx val="2912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ar-IQ"/>
        </a:p>
      </c:txPr>
    </c:legend>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ar-IQ"/>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685265DB-2708-457C-91D6-1F31CCEDAF04}" type="datetime1">
              <a:rPr lang="ar-SA" smtClean="0">
                <a:latin typeface="Tahoma" panose="020B0604030504040204" pitchFamily="34" charset="0"/>
                <a:ea typeface="Tahoma" panose="020B0604030504040204" pitchFamily="34" charset="0"/>
                <a:cs typeface="Tahoma" panose="020B0604030504040204" pitchFamily="34" charset="0"/>
              </a:rPr>
              <a:pPr algn="l" rtl="1"/>
              <a:t>05/01/1440</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84A4F617-7A30-41D4-AB86-5D833C98E18B}"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77CC2E25-8028-419F-87DE-7E4037CFED82}" type="datetime1">
              <a:rPr lang="ar-SA" smtClean="0"/>
              <a:pPr/>
              <a:t>05/01/1440</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smtClean="0"/>
              <a:t>انقر لتحرير أنماط النص الرئيسي</a:t>
            </a:r>
          </a:p>
          <a:p>
            <a:pPr lvl="1" rtl="1"/>
            <a:r>
              <a:rPr lang="ar-SA" noProof="0" dirty="0" smtClean="0"/>
              <a:t>المستوى الثاني</a:t>
            </a:r>
          </a:p>
          <a:p>
            <a:pPr lvl="2" rtl="1"/>
            <a:r>
              <a:rPr lang="ar-SA" noProof="0" dirty="0" smtClean="0"/>
              <a:t>المستوى الثالث</a:t>
            </a:r>
          </a:p>
          <a:p>
            <a:pPr lvl="3" rtl="1"/>
            <a:r>
              <a:rPr lang="ar-SA" noProof="0" dirty="0" smtClean="0"/>
              <a:t>المستوى الرابع</a:t>
            </a:r>
          </a:p>
          <a:p>
            <a:pPr lvl="4" rtl="1"/>
            <a:r>
              <a:rPr lang="ar-SA" noProof="0" dirty="0" smtClean="0"/>
              <a:t>المستوى الخامس</a:t>
            </a:r>
            <a:endParaRPr lang="ar-SA" noProof="0" dirty="0"/>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1B9A179D-2D27-49E2-B022-8EDDA2EFE682}" type="slidenum">
              <a:rPr lang="ar-SA" smtClean="0"/>
              <a:pPr/>
              <a:t>‹#›</a:t>
            </a:fld>
            <a:endParaRPr lang="ar-SA"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r>
              <a:rPr lang="ar-SA" sz="1200" i="1" dirty="0"/>
              <a:t>لتغيير الصورة على هذه الشريحة، حدد الصورة واحذفها. ثم انقر فوق أيقونة «الصور» في العنصر النائب لإدراج صوتك.</a:t>
            </a:r>
          </a:p>
          <a:p>
            <a:pPr rtl="1"/>
            <a:endParaRPr lang="ar-SA" dirty="0"/>
          </a:p>
        </p:txBody>
      </p:sp>
      <p:sp>
        <p:nvSpPr>
          <p:cNvPr id="4" name="عنصر نائب لرقم الشريحة 3"/>
          <p:cNvSpPr>
            <a:spLocks noGrp="1"/>
          </p:cNvSpPr>
          <p:nvPr>
            <p:ph type="sldNum" sz="quarter" idx="10"/>
          </p:nvPr>
        </p:nvSpPr>
        <p:spPr/>
        <p:txBody>
          <a:bodyPr rtlCol="1"/>
          <a:lstStyle/>
          <a:p>
            <a:pPr rtl="1"/>
            <a:fld id="{1B9A179D-2D27-49E2-B022-8EDDA2EFE682}" type="slidenum">
              <a:rPr lang="ar-SA" smtClean="0"/>
              <a:t>1</a:t>
            </a:fld>
            <a:endParaRPr lang="ar-SA" dirty="0"/>
          </a:p>
        </p:txBody>
      </p:sp>
    </p:spTree>
    <p:extLst>
      <p:ext uri="{BB962C8B-B14F-4D97-AF65-F5344CB8AC3E}">
        <p14:creationId xmlns:p14="http://schemas.microsoft.com/office/powerpoint/2010/main" val="15424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10</a:t>
            </a:fld>
            <a:endParaRPr lang="ar-SA" dirty="0"/>
          </a:p>
        </p:txBody>
      </p:sp>
    </p:spTree>
    <p:extLst>
      <p:ext uri="{BB962C8B-B14F-4D97-AF65-F5344CB8AC3E}">
        <p14:creationId xmlns:p14="http://schemas.microsoft.com/office/powerpoint/2010/main" val="1640468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11</a:t>
            </a:fld>
            <a:endParaRPr lang="ar-SA" dirty="0"/>
          </a:p>
        </p:txBody>
      </p:sp>
    </p:spTree>
    <p:extLst>
      <p:ext uri="{BB962C8B-B14F-4D97-AF65-F5344CB8AC3E}">
        <p14:creationId xmlns:p14="http://schemas.microsoft.com/office/powerpoint/2010/main" val="4266242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12</a:t>
            </a:fld>
            <a:endParaRPr lang="ar-SA" dirty="0"/>
          </a:p>
        </p:txBody>
      </p:sp>
    </p:spTree>
    <p:extLst>
      <p:ext uri="{BB962C8B-B14F-4D97-AF65-F5344CB8AC3E}">
        <p14:creationId xmlns:p14="http://schemas.microsoft.com/office/powerpoint/2010/main" val="141487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13</a:t>
            </a:fld>
            <a:endParaRPr lang="ar-SA" dirty="0"/>
          </a:p>
        </p:txBody>
      </p:sp>
    </p:spTree>
    <p:extLst>
      <p:ext uri="{BB962C8B-B14F-4D97-AF65-F5344CB8AC3E}">
        <p14:creationId xmlns:p14="http://schemas.microsoft.com/office/powerpoint/2010/main" val="175842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14</a:t>
            </a:fld>
            <a:endParaRPr lang="ar-SA" dirty="0"/>
          </a:p>
        </p:txBody>
      </p:sp>
    </p:spTree>
    <p:extLst>
      <p:ext uri="{BB962C8B-B14F-4D97-AF65-F5344CB8AC3E}">
        <p14:creationId xmlns:p14="http://schemas.microsoft.com/office/powerpoint/2010/main" val="113882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15</a:t>
            </a:fld>
            <a:endParaRPr lang="ar-SA" dirty="0"/>
          </a:p>
        </p:txBody>
      </p:sp>
    </p:spTree>
    <p:extLst>
      <p:ext uri="{BB962C8B-B14F-4D97-AF65-F5344CB8AC3E}">
        <p14:creationId xmlns:p14="http://schemas.microsoft.com/office/powerpoint/2010/main" val="371795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16</a:t>
            </a:fld>
            <a:endParaRPr lang="ar-SA" dirty="0"/>
          </a:p>
        </p:txBody>
      </p:sp>
    </p:spTree>
    <p:extLst>
      <p:ext uri="{BB962C8B-B14F-4D97-AF65-F5344CB8AC3E}">
        <p14:creationId xmlns:p14="http://schemas.microsoft.com/office/powerpoint/2010/main" val="119715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17</a:t>
            </a:fld>
            <a:endParaRPr lang="ar-SA" dirty="0"/>
          </a:p>
        </p:txBody>
      </p:sp>
    </p:spTree>
    <p:extLst>
      <p:ext uri="{BB962C8B-B14F-4D97-AF65-F5344CB8AC3E}">
        <p14:creationId xmlns:p14="http://schemas.microsoft.com/office/powerpoint/2010/main" val="471547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18</a:t>
            </a:fld>
            <a:endParaRPr lang="ar-SA" dirty="0"/>
          </a:p>
        </p:txBody>
      </p:sp>
    </p:spTree>
    <p:extLst>
      <p:ext uri="{BB962C8B-B14F-4D97-AF65-F5344CB8AC3E}">
        <p14:creationId xmlns:p14="http://schemas.microsoft.com/office/powerpoint/2010/main" val="1554428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19</a:t>
            </a:fld>
            <a:endParaRPr lang="ar-SA" dirty="0"/>
          </a:p>
        </p:txBody>
      </p:sp>
    </p:spTree>
    <p:extLst>
      <p:ext uri="{BB962C8B-B14F-4D97-AF65-F5344CB8AC3E}">
        <p14:creationId xmlns:p14="http://schemas.microsoft.com/office/powerpoint/2010/main" val="35014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2</a:t>
            </a:fld>
            <a:endParaRPr lang="ar-SA" dirty="0"/>
          </a:p>
        </p:txBody>
      </p:sp>
    </p:spTree>
    <p:extLst>
      <p:ext uri="{BB962C8B-B14F-4D97-AF65-F5344CB8AC3E}">
        <p14:creationId xmlns:p14="http://schemas.microsoft.com/office/powerpoint/2010/main" val="3116554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20</a:t>
            </a:fld>
            <a:endParaRPr lang="ar-SA" dirty="0"/>
          </a:p>
        </p:txBody>
      </p:sp>
    </p:spTree>
    <p:extLst>
      <p:ext uri="{BB962C8B-B14F-4D97-AF65-F5344CB8AC3E}">
        <p14:creationId xmlns:p14="http://schemas.microsoft.com/office/powerpoint/2010/main" val="2484026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21</a:t>
            </a:fld>
            <a:endParaRPr lang="ar-SA" dirty="0"/>
          </a:p>
        </p:txBody>
      </p:sp>
    </p:spTree>
    <p:extLst>
      <p:ext uri="{BB962C8B-B14F-4D97-AF65-F5344CB8AC3E}">
        <p14:creationId xmlns:p14="http://schemas.microsoft.com/office/powerpoint/2010/main" val="1448434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r>
              <a:rPr lang="ar-SA" sz="1200" i="1" dirty="0"/>
              <a:t>لتغيير الصورة على هذه الشريحة، حدد الصورة واحذفها. ثم انقر فوق أيقونة «الصور» في العنصر النائب لإدراج صوتك.</a:t>
            </a:r>
          </a:p>
          <a:p>
            <a:pPr rtl="1"/>
            <a:endParaRPr lang="ar-SA" dirty="0"/>
          </a:p>
        </p:txBody>
      </p:sp>
      <p:sp>
        <p:nvSpPr>
          <p:cNvPr id="4" name="عنصر نائب لرقم الشريحة 3"/>
          <p:cNvSpPr>
            <a:spLocks noGrp="1"/>
          </p:cNvSpPr>
          <p:nvPr>
            <p:ph type="sldNum" sz="quarter" idx="10"/>
          </p:nvPr>
        </p:nvSpPr>
        <p:spPr/>
        <p:txBody>
          <a:bodyPr rtlCol="1"/>
          <a:lstStyle/>
          <a:p>
            <a:pPr rtl="1"/>
            <a:fld id="{1B9A179D-2D27-49E2-B022-8EDDA2EFE682}" type="slidenum">
              <a:rPr lang="ar-SA" smtClean="0"/>
              <a:t>22</a:t>
            </a:fld>
            <a:endParaRPr lang="ar-SA" dirty="0"/>
          </a:p>
        </p:txBody>
      </p:sp>
    </p:spTree>
    <p:extLst>
      <p:ext uri="{BB962C8B-B14F-4D97-AF65-F5344CB8AC3E}">
        <p14:creationId xmlns:p14="http://schemas.microsoft.com/office/powerpoint/2010/main" val="307797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3</a:t>
            </a:fld>
            <a:endParaRPr lang="ar-SA" dirty="0"/>
          </a:p>
        </p:txBody>
      </p:sp>
    </p:spTree>
    <p:extLst>
      <p:ext uri="{BB962C8B-B14F-4D97-AF65-F5344CB8AC3E}">
        <p14:creationId xmlns:p14="http://schemas.microsoft.com/office/powerpoint/2010/main" val="63850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4</a:t>
            </a:fld>
            <a:endParaRPr lang="ar-SA" dirty="0"/>
          </a:p>
        </p:txBody>
      </p:sp>
    </p:spTree>
    <p:extLst>
      <p:ext uri="{BB962C8B-B14F-4D97-AF65-F5344CB8AC3E}">
        <p14:creationId xmlns:p14="http://schemas.microsoft.com/office/powerpoint/2010/main" val="99991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5</a:t>
            </a:fld>
            <a:endParaRPr lang="ar-SA" dirty="0"/>
          </a:p>
        </p:txBody>
      </p:sp>
    </p:spTree>
    <p:extLst>
      <p:ext uri="{BB962C8B-B14F-4D97-AF65-F5344CB8AC3E}">
        <p14:creationId xmlns:p14="http://schemas.microsoft.com/office/powerpoint/2010/main" val="309935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6</a:t>
            </a:fld>
            <a:endParaRPr lang="ar-SA" dirty="0"/>
          </a:p>
        </p:txBody>
      </p:sp>
    </p:spTree>
    <p:extLst>
      <p:ext uri="{BB962C8B-B14F-4D97-AF65-F5344CB8AC3E}">
        <p14:creationId xmlns:p14="http://schemas.microsoft.com/office/powerpoint/2010/main" val="421415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r>
              <a:rPr lang="ar-SA" sz="1200" i="1" dirty="0"/>
              <a:t>لتغيير الصورة على هذه الشريحة، حدد الصورة واحذفها. ثم انقر فوق أيقونة «الصور» في العنصر النائب لإدراج صوتك.</a:t>
            </a:r>
          </a:p>
          <a:p>
            <a:pPr rtl="1"/>
            <a:endParaRPr lang="ar-SA" dirty="0"/>
          </a:p>
        </p:txBody>
      </p:sp>
      <p:sp>
        <p:nvSpPr>
          <p:cNvPr id="4" name="عنصر نائب لرقم الشريحة 3"/>
          <p:cNvSpPr>
            <a:spLocks noGrp="1"/>
          </p:cNvSpPr>
          <p:nvPr>
            <p:ph type="sldNum" sz="quarter" idx="10"/>
          </p:nvPr>
        </p:nvSpPr>
        <p:spPr/>
        <p:txBody>
          <a:bodyPr rtlCol="1"/>
          <a:lstStyle/>
          <a:p>
            <a:pPr rtl="1"/>
            <a:fld id="{1B9A179D-2D27-49E2-B022-8EDDA2EFE682}" type="slidenum">
              <a:rPr lang="ar-SA" smtClean="0"/>
              <a:t>7</a:t>
            </a:fld>
            <a:endParaRPr lang="ar-SA" dirty="0"/>
          </a:p>
        </p:txBody>
      </p:sp>
    </p:spTree>
    <p:extLst>
      <p:ext uri="{BB962C8B-B14F-4D97-AF65-F5344CB8AC3E}">
        <p14:creationId xmlns:p14="http://schemas.microsoft.com/office/powerpoint/2010/main" val="125759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8</a:t>
            </a:fld>
            <a:endParaRPr lang="ar-SA" dirty="0"/>
          </a:p>
        </p:txBody>
      </p:sp>
    </p:spTree>
    <p:extLst>
      <p:ext uri="{BB962C8B-B14F-4D97-AF65-F5344CB8AC3E}">
        <p14:creationId xmlns:p14="http://schemas.microsoft.com/office/powerpoint/2010/main" val="92603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1B9A179D-2D27-49E2-B022-8EDDA2EFE682}" type="slidenum">
              <a:rPr lang="ar-SA" smtClean="0"/>
              <a:t>9</a:t>
            </a:fld>
            <a:endParaRPr lang="ar-SA" dirty="0"/>
          </a:p>
        </p:txBody>
      </p:sp>
    </p:spTree>
    <p:extLst>
      <p:ext uri="{BB962C8B-B14F-4D97-AF65-F5344CB8AC3E}">
        <p14:creationId xmlns:p14="http://schemas.microsoft.com/office/powerpoint/2010/main" val="408124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spTree>
      <p:nvGrpSpPr>
        <p:cNvPr id="1" name=""/>
        <p:cNvGrpSpPr/>
        <p:nvPr/>
      </p:nvGrpSpPr>
      <p:grpSpPr>
        <a:xfrm>
          <a:off x="0" y="0"/>
          <a:ext cx="0" cy="0"/>
          <a:chOff x="0" y="0"/>
          <a:chExt cx="0" cy="0"/>
        </a:xfrm>
      </p:grpSpPr>
      <p:sp>
        <p:nvSpPr>
          <p:cNvPr id="12" name="شكل حر 11"/>
          <p:cNvSpPr>
            <a:spLocks noChangeArrowheads="1"/>
          </p:cNvSpPr>
          <p:nvPr/>
        </p:nvSpPr>
        <p:spPr bwMode="white">
          <a:xfrm flipH="1">
            <a:off x="0"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rtlCol="1" anchor="t" anchorCtr="0" compatLnSpc="1">
            <a:prstTxWarp prst="textNoShape">
              <a:avLst/>
            </a:prstTxWarp>
            <a:noAutofit/>
          </a:bodyPr>
          <a:lstStyle/>
          <a:p>
            <a:pPr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7" name="شكل حر 6"/>
          <p:cNvSpPr>
            <a:spLocks/>
          </p:cNvSpPr>
          <p:nvPr/>
        </p:nvSpPr>
        <p:spPr bwMode="auto">
          <a:xfrm flipH="1">
            <a:off x="2374446"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شكل حر 7"/>
          <p:cNvSpPr>
            <a:spLocks/>
          </p:cNvSpPr>
          <p:nvPr/>
        </p:nvSpPr>
        <p:spPr bwMode="auto">
          <a:xfrm flipH="1">
            <a:off x="2713115"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flipH="1">
            <a:off x="4495800" y="1873584"/>
            <a:ext cx="6400800" cy="2560320"/>
          </a:xfrm>
        </p:spPr>
        <p:txBody>
          <a:bodyPr rtlCol="1" anchor="b">
            <a:normAutofit/>
          </a:bodyPr>
          <a:lstStyle>
            <a:lvl1pPr algn="r" rtl="1">
              <a:defRPr sz="4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en-US" noProof="0" smtClean="0"/>
              <a:t>Click to edit Master title style</a:t>
            </a:r>
            <a:endParaRPr lang="ar-SA" noProof="0" dirty="0"/>
          </a:p>
        </p:txBody>
      </p:sp>
      <p:sp>
        <p:nvSpPr>
          <p:cNvPr id="3" name="عنوان فرعي 2"/>
          <p:cNvSpPr>
            <a:spLocks noGrp="1"/>
          </p:cNvSpPr>
          <p:nvPr>
            <p:ph type="subTitle" idx="1"/>
          </p:nvPr>
        </p:nvSpPr>
        <p:spPr>
          <a:xfrm flipH="1">
            <a:off x="4495800" y="4572000"/>
            <a:ext cx="6400800" cy="1600200"/>
          </a:xfrm>
        </p:spPr>
        <p:txBody>
          <a:bodyPr rtlCol="1"/>
          <a:lstStyle>
            <a:lvl1pPr marL="0" indent="0" algn="r" rtl="1">
              <a:spcBef>
                <a:spcPts val="1200"/>
              </a:spcBef>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en-US" noProof="0" smtClean="0"/>
              <a:t>Click to edit Master subtitle style</a:t>
            </a:r>
            <a:endParaRPr lang="ar-SA" noProof="0" dirty="0"/>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nchor="b"/>
          <a:lstStyle>
            <a:lvl1pPr algn="r" rtl="1">
              <a:defRPr sz="3200"/>
            </a:lvl1pPr>
          </a:lstStyle>
          <a:p>
            <a:pPr rtl="1"/>
            <a:r>
              <a:rPr lang="en-US" noProof="0" smtClean="0"/>
              <a:t>Click to edit Master title style</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flipH="1">
            <a:off x="1295400" y="1828801"/>
            <a:ext cx="6172200" cy="4343400"/>
          </a:xfrm>
        </p:spPr>
        <p:txBody>
          <a:bodyPr tIns="274320"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en-US" noProof="0" smtClean="0"/>
              <a:t>Click icon to add picture</a:t>
            </a:r>
            <a:endParaRPr lang="ar-SA" noProof="0" dirty="0"/>
          </a:p>
        </p:txBody>
      </p:sp>
      <p:sp>
        <p:nvSpPr>
          <p:cNvPr id="4" name="عنصر نائب للنص 3"/>
          <p:cNvSpPr>
            <a:spLocks noGrp="1"/>
          </p:cNvSpPr>
          <p:nvPr>
            <p:ph type="body" sz="half" idx="2"/>
          </p:nvPr>
        </p:nvSpPr>
        <p:spPr>
          <a:xfrm flipH="1">
            <a:off x="7879080" y="1828800"/>
            <a:ext cx="3017520" cy="4343400"/>
          </a:xfrm>
        </p:spPr>
        <p:txBody>
          <a:bodyPr rtlCol="1" anchor="ctr">
            <a:normAutofit/>
          </a:bodyPr>
          <a:lstStyle>
            <a:lvl1pPr marL="0" indent="0" algn="r" rtl="1">
              <a:spcBef>
                <a:spcPts val="1200"/>
              </a:spcBef>
              <a:buNone/>
              <a:defRPr sz="20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en-US" noProof="0" smtClean="0"/>
              <a:t>Edit Master text styles</a:t>
            </a:r>
          </a:p>
        </p:txBody>
      </p:sp>
      <p:sp>
        <p:nvSpPr>
          <p:cNvPr id="6" name="عنصر نائب للتذييل 5"/>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919846" y="6374999"/>
            <a:ext cx="1480705" cy="274320"/>
          </a:xfrm>
        </p:spPr>
        <p:txBody>
          <a:bodyPr rtlCol="1"/>
          <a:lstStyle>
            <a:lvl1pPr algn="l" rtl="1">
              <a:defRPr/>
            </a:lvl1pPr>
          </a:lstStyle>
          <a:p>
            <a:fld id="{EB349AB3-55F6-4F1C-B882-960214ABC193}" type="datetime1">
              <a:rPr lang="ar-SA" smtClean="0"/>
              <a:pPr/>
              <a:t>05/01/1440</a:t>
            </a:fld>
            <a:endParaRPr lang="ar-SA" dirty="0"/>
          </a:p>
        </p:txBody>
      </p:sp>
      <p:sp>
        <p:nvSpPr>
          <p:cNvPr id="7" name="عنصر نائب لرقم الشريحة 6"/>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صورتان مع تسميات توضيحية">
    <p:spTree>
      <p:nvGrpSpPr>
        <p:cNvPr id="1" name=""/>
        <p:cNvGrpSpPr/>
        <p:nvPr/>
      </p:nvGrpSpPr>
      <p:grpSpPr>
        <a:xfrm>
          <a:off x="0" y="0"/>
          <a:ext cx="0" cy="0"/>
          <a:chOff x="0" y="0"/>
          <a:chExt cx="0" cy="0"/>
        </a:xfrm>
      </p:grpSpPr>
      <p:sp>
        <p:nvSpPr>
          <p:cNvPr id="9" name="مستطيل 8"/>
          <p:cNvSpPr/>
          <p:nvPr/>
        </p:nvSpPr>
        <p:spPr bwMode="invGray">
          <a:xfrm flipH="1">
            <a:off x="63246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10" name="مستطيل 9"/>
          <p:cNvSpPr/>
          <p:nvPr/>
        </p:nvSpPr>
        <p:spPr bwMode="invGray">
          <a:xfrm flipH="1">
            <a:off x="1295401"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11" name="مستطيل 10"/>
          <p:cNvSpPr/>
          <p:nvPr/>
        </p:nvSpPr>
        <p:spPr>
          <a:xfrm flipH="1">
            <a:off x="63246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12" name="مستطيل 11"/>
          <p:cNvSpPr/>
          <p:nvPr/>
        </p:nvSpPr>
        <p:spPr>
          <a:xfrm flipH="1">
            <a:off x="1295401"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1295400" y="255134"/>
            <a:ext cx="9601200" cy="1036850"/>
          </a:xfrm>
        </p:spPr>
        <p:txBody>
          <a:bodyPr rtlCol="1" anchor="b"/>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en-US" noProof="0" smtClean="0"/>
              <a:t>Click to edit Master title style</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flipH="1">
            <a:off x="6321552" y="1828801"/>
            <a:ext cx="4572000" cy="3428999"/>
          </a:xfrm>
        </p:spPr>
        <p:txBody>
          <a:bodyPr tIns="274320" rtlCol="1">
            <a:normAutofit/>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en-US" noProof="0" smtClean="0"/>
              <a:t>Click icon to add picture</a:t>
            </a:r>
            <a:endParaRPr lang="ar-SA" noProof="0" dirty="0"/>
          </a:p>
        </p:txBody>
      </p:sp>
      <p:sp>
        <p:nvSpPr>
          <p:cNvPr id="4" name="عنصر نائب للنص 3"/>
          <p:cNvSpPr>
            <a:spLocks noGrp="1"/>
          </p:cNvSpPr>
          <p:nvPr>
            <p:ph type="body" sz="half" idx="2"/>
          </p:nvPr>
        </p:nvSpPr>
        <p:spPr bwMode="invGray">
          <a:xfrm flipH="1">
            <a:off x="6400475" y="5333098"/>
            <a:ext cx="4420252" cy="839102"/>
          </a:xfrm>
        </p:spPr>
        <p:txBody>
          <a:bodyPr rtlCol="1" anchor="t">
            <a:normAutofit/>
          </a:bodyPr>
          <a:lstStyle>
            <a:lvl1pPr marL="0" indent="0" algn="r" rtl="1">
              <a:spcBef>
                <a:spcPts val="0"/>
              </a:spcBef>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en-US" noProof="0" smtClean="0"/>
              <a:t>Edit Master text styles</a:t>
            </a:r>
          </a:p>
        </p:txBody>
      </p:sp>
      <p:sp>
        <p:nvSpPr>
          <p:cNvPr id="8" name="عنصر نائب للصورة 2" descr="عنصر نائب فارغ لإضافة صورة. انقر فوق العنصر النائب ثم حدد الصورة التي ترغب بإضافتها"/>
          <p:cNvSpPr>
            <a:spLocks noGrp="1"/>
          </p:cNvSpPr>
          <p:nvPr>
            <p:ph type="pic" idx="13"/>
          </p:nvPr>
        </p:nvSpPr>
        <p:spPr>
          <a:xfrm flipH="1">
            <a:off x="1295400" y="1828801"/>
            <a:ext cx="4572000" cy="3428999"/>
          </a:xfrm>
        </p:spPr>
        <p:txBody>
          <a:bodyPr tIns="274320" rtlCol="1">
            <a:normAutofit/>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en-US" noProof="0" smtClean="0"/>
              <a:t>Click icon to add picture</a:t>
            </a:r>
            <a:endParaRPr lang="ar-SA" noProof="0" dirty="0"/>
          </a:p>
        </p:txBody>
      </p:sp>
      <p:sp>
        <p:nvSpPr>
          <p:cNvPr id="13" name="عنصر نائب للنص 3"/>
          <p:cNvSpPr>
            <a:spLocks noGrp="1"/>
          </p:cNvSpPr>
          <p:nvPr>
            <p:ph type="body" sz="half" idx="14"/>
          </p:nvPr>
        </p:nvSpPr>
        <p:spPr bwMode="invGray">
          <a:xfrm flipH="1">
            <a:off x="1358794" y="5333098"/>
            <a:ext cx="4420252" cy="839102"/>
          </a:xfrm>
        </p:spPr>
        <p:txBody>
          <a:bodyPr rtlCol="1" anchor="t">
            <a:normAutofit/>
          </a:bodyPr>
          <a:lstStyle>
            <a:lvl1pPr marL="0" indent="0" algn="r" rtl="1">
              <a:spcBef>
                <a:spcPts val="0"/>
              </a:spcBef>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en-US" noProof="0" smtClean="0"/>
              <a:t>Edit Master text styles</a:t>
            </a:r>
          </a:p>
        </p:txBody>
      </p:sp>
      <p:sp>
        <p:nvSpPr>
          <p:cNvPr id="6" name="عنصر نائب للتذييل 5"/>
          <p:cNvSpPr>
            <a:spLocks noGrp="1"/>
          </p:cNvSpPr>
          <p:nvPr>
            <p:ph type="ftr" sz="quarter" idx="11"/>
          </p:nvPr>
        </p:nvSpPr>
        <p:spPr>
          <a:xfrm flipH="1">
            <a:off x="4653398" y="6374999"/>
            <a:ext cx="6243203" cy="27432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smtClean="0"/>
              <a:t>إضافة تذييل</a:t>
            </a:r>
            <a:endParaRPr lang="ar-SA" dirty="0"/>
          </a:p>
        </p:txBody>
      </p:sp>
      <p:sp>
        <p:nvSpPr>
          <p:cNvPr id="5" name="عنصر نائب للتاريخ 4"/>
          <p:cNvSpPr>
            <a:spLocks noGrp="1"/>
          </p:cNvSpPr>
          <p:nvPr>
            <p:ph type="dt" sz="half" idx="10"/>
          </p:nvPr>
        </p:nvSpPr>
        <p:spPr>
          <a:xfrm flipH="1">
            <a:off x="2919846" y="6374999"/>
            <a:ext cx="1480705" cy="27432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6B696E1-D899-48F9-B56B-C01A4C7EC9E9}" type="datetime1">
              <a:rPr lang="ar-SA" smtClean="0"/>
              <a:pPr/>
              <a:t>05/01/1440</a:t>
            </a:fld>
            <a:endParaRPr lang="ar-SA" dirty="0"/>
          </a:p>
        </p:txBody>
      </p:sp>
      <p:sp>
        <p:nvSpPr>
          <p:cNvPr id="7" name="عنصر نائب لرقم الشريحة 6"/>
          <p:cNvSpPr>
            <a:spLocks noGrp="1"/>
          </p:cNvSpPr>
          <p:nvPr>
            <p:ph type="sldNum" sz="quarter" idx="12"/>
          </p:nvPr>
        </p:nvSpPr>
        <p:spPr>
          <a:xfrm flipH="1">
            <a:off x="1295400" y="6374999"/>
            <a:ext cx="1371600" cy="27432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lvl1pPr algn="r" rtl="1">
              <a:defRPr/>
            </a:lvl1pPr>
          </a:lstStyle>
          <a:p>
            <a:pPr rtl="1"/>
            <a:r>
              <a:rPr lang="en-US" noProof="0" smtClean="0"/>
              <a:t>Click to edit Master title style</a:t>
            </a:r>
            <a:endParaRPr lang="ar-SA" noProof="0" dirty="0"/>
          </a:p>
        </p:txBody>
      </p:sp>
      <p:sp>
        <p:nvSpPr>
          <p:cNvPr id="3" name="العنصر النائب لنص عمودي 2"/>
          <p:cNvSpPr>
            <a:spLocks noGrp="1"/>
          </p:cNvSpPr>
          <p:nvPr>
            <p:ph type="body" orient="vert" idx="1"/>
          </p:nvPr>
        </p:nvSpPr>
        <p:spPr>
          <a:xfrm flipH="1" flipV="1">
            <a:off x="1295400" y="1828800"/>
            <a:ext cx="9601200" cy="4343400"/>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en-US" noProof="0" smtClean="0"/>
              <a:t>Edit Master text styles</a:t>
            </a:r>
          </a:p>
          <a:p>
            <a:pPr lvl="1" rtl="1"/>
            <a:r>
              <a:rPr lang="en-US" noProof="0" smtClean="0"/>
              <a:t>Second level</a:t>
            </a:r>
          </a:p>
          <a:p>
            <a:pPr lvl="2" rtl="1"/>
            <a:r>
              <a:rPr lang="en-US" noProof="0" smtClean="0"/>
              <a:t>Third level</a:t>
            </a:r>
          </a:p>
          <a:p>
            <a:pPr lvl="3" rtl="1"/>
            <a:r>
              <a:rPr lang="en-US" noProof="0" smtClean="0"/>
              <a:t>Fourth level</a:t>
            </a:r>
          </a:p>
          <a:p>
            <a:pPr lvl="4" rtl="1"/>
            <a:r>
              <a:rPr lang="en-US" noProof="0" smtClean="0"/>
              <a:t>Fifth level</a:t>
            </a:r>
            <a:endParaRPr lang="ar-SA" noProof="0" dirty="0"/>
          </a:p>
        </p:txBody>
      </p:sp>
      <p:sp>
        <p:nvSpPr>
          <p:cNvPr id="5" name="عنصر نائب للتذييل 4"/>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919846" y="6374999"/>
            <a:ext cx="1480705" cy="274320"/>
          </a:xfrm>
        </p:spPr>
        <p:txBody>
          <a:bodyPr rtlCol="1"/>
          <a:lstStyle>
            <a:lvl1pPr algn="l" rtl="1">
              <a:defRPr/>
            </a:lvl1pPr>
          </a:lstStyle>
          <a:p>
            <a:fld id="{EBD60D8F-4D9C-4086-8E4E-44E0EF179182}" type="datetime1">
              <a:rPr lang="ar-SA" smtClean="0"/>
              <a:pPr/>
              <a:t>05/01/1440</a:t>
            </a:fld>
            <a:endParaRPr lang="ar-SA" dirty="0"/>
          </a:p>
        </p:txBody>
      </p:sp>
      <p:sp>
        <p:nvSpPr>
          <p:cNvPr id="6" name="عنصر نائب لرقم الشريحة 5"/>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العنوان العمودي والنص">
    <p:spTree>
      <p:nvGrpSpPr>
        <p:cNvPr id="1" name=""/>
        <p:cNvGrpSpPr/>
        <p:nvPr/>
      </p:nvGrpSpPr>
      <p:grpSpPr>
        <a:xfrm>
          <a:off x="0" y="0"/>
          <a:ext cx="0" cy="0"/>
          <a:chOff x="0" y="0"/>
          <a:chExt cx="0" cy="0"/>
        </a:xfrm>
      </p:grpSpPr>
      <p:sp>
        <p:nvSpPr>
          <p:cNvPr id="7" name="مستطيل 6"/>
          <p:cNvSpPr/>
          <p:nvPr/>
        </p:nvSpPr>
        <p:spPr bwMode="white">
          <a:xfrm rot="16200000" flipH="1">
            <a:off x="-2228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مستطيل 7"/>
          <p:cNvSpPr/>
          <p:nvPr/>
        </p:nvSpPr>
        <p:spPr>
          <a:xfrm rot="16200000" flipH="1">
            <a:off x="-997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9" name="مستطيل 8"/>
          <p:cNvSpPr/>
          <p:nvPr/>
        </p:nvSpPr>
        <p:spPr>
          <a:xfrm rot="16200000" flipH="1">
            <a:off x="-917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عنوان عمودي 1"/>
          <p:cNvSpPr>
            <a:spLocks noGrp="1"/>
          </p:cNvSpPr>
          <p:nvPr>
            <p:ph type="title" orient="vert"/>
          </p:nvPr>
        </p:nvSpPr>
        <p:spPr>
          <a:xfrm flipH="1" flipV="1">
            <a:off x="1287410" y="685800"/>
            <a:ext cx="1033272" cy="5486400"/>
          </a:xfrm>
        </p:spPr>
        <p:txBody>
          <a:bodyPr vert="eaVert"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en-US" noProof="0" smtClean="0"/>
              <a:t>Click to edit Master title style</a:t>
            </a:r>
            <a:endParaRPr lang="ar-SA" noProof="0" dirty="0"/>
          </a:p>
        </p:txBody>
      </p:sp>
      <p:sp>
        <p:nvSpPr>
          <p:cNvPr id="3" name="العنصر النائب لنص عمودي 2"/>
          <p:cNvSpPr>
            <a:spLocks noGrp="1"/>
          </p:cNvSpPr>
          <p:nvPr>
            <p:ph type="body" orient="vert" idx="1"/>
          </p:nvPr>
        </p:nvSpPr>
        <p:spPr>
          <a:xfrm flipH="1" flipV="1">
            <a:off x="2919846" y="685800"/>
            <a:ext cx="7976754" cy="5486400"/>
          </a:xfrm>
        </p:spPr>
        <p:txBody>
          <a:bodyPr vert="eaVert"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en-US" noProof="0" smtClean="0"/>
              <a:t>Edit Master text styles</a:t>
            </a:r>
          </a:p>
          <a:p>
            <a:pPr lvl="1" rtl="1"/>
            <a:r>
              <a:rPr lang="en-US" noProof="0" smtClean="0"/>
              <a:t>Second level</a:t>
            </a:r>
          </a:p>
          <a:p>
            <a:pPr lvl="2" rtl="1"/>
            <a:r>
              <a:rPr lang="en-US" noProof="0" smtClean="0"/>
              <a:t>Third level</a:t>
            </a:r>
          </a:p>
          <a:p>
            <a:pPr lvl="3" rtl="1"/>
            <a:r>
              <a:rPr lang="en-US" noProof="0" smtClean="0"/>
              <a:t>Fourth level</a:t>
            </a:r>
          </a:p>
          <a:p>
            <a:pPr lvl="4" rtl="1"/>
            <a:r>
              <a:rPr lang="en-US" noProof="0" smtClean="0"/>
              <a:t>Fifth level</a:t>
            </a:r>
            <a:endParaRPr lang="ar-SA" noProof="0" dirty="0"/>
          </a:p>
        </p:txBody>
      </p:sp>
      <p:sp>
        <p:nvSpPr>
          <p:cNvPr id="5" name="عنصر نائب للتذييل 4"/>
          <p:cNvSpPr>
            <a:spLocks noGrp="1"/>
          </p:cNvSpPr>
          <p:nvPr>
            <p:ph type="ftr" sz="quarter" idx="11"/>
          </p:nvPr>
        </p:nvSpPr>
        <p:spPr>
          <a:xfrm flipH="1">
            <a:off x="4653398" y="6374999"/>
            <a:ext cx="6243203" cy="27432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smtClean="0"/>
              <a:t>إضافة تذييل</a:t>
            </a:r>
            <a:endParaRPr lang="ar-SA" dirty="0"/>
          </a:p>
        </p:txBody>
      </p:sp>
      <p:sp>
        <p:nvSpPr>
          <p:cNvPr id="4" name="عنصر نائب للتاريخ 3"/>
          <p:cNvSpPr>
            <a:spLocks noGrp="1"/>
          </p:cNvSpPr>
          <p:nvPr>
            <p:ph type="dt" sz="half" idx="10"/>
          </p:nvPr>
        </p:nvSpPr>
        <p:spPr>
          <a:xfrm flipH="1">
            <a:off x="2919846" y="6374999"/>
            <a:ext cx="1480705" cy="27432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98865650-5A5A-4923-97E8-069B05A85D0C}" type="datetime1">
              <a:rPr lang="ar-SA" smtClean="0"/>
              <a:pPr/>
              <a:t>05/01/1440</a:t>
            </a:fld>
            <a:endParaRPr lang="ar-SA" dirty="0"/>
          </a:p>
        </p:txBody>
      </p:sp>
      <p:sp>
        <p:nvSpPr>
          <p:cNvPr id="6" name="عنصر نائب لرقم الشريحة 5"/>
          <p:cNvSpPr>
            <a:spLocks noGrp="1"/>
          </p:cNvSpPr>
          <p:nvPr>
            <p:ph type="sldNum" sz="quarter" idx="12"/>
          </p:nvPr>
        </p:nvSpPr>
        <p:spPr>
          <a:xfrm flipH="1">
            <a:off x="1295400" y="6374999"/>
            <a:ext cx="1371600" cy="274320"/>
          </a:xfrm>
        </p:spPr>
        <p:txBody>
          <a:bodyPr rtlCol="1"/>
          <a:lstStyle>
            <a:lvl1pPr algn="l"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lvl1pPr algn="r" rtl="1">
              <a:defRPr/>
            </a:lvl1pPr>
          </a:lstStyle>
          <a:p>
            <a:pPr rtl="1"/>
            <a:r>
              <a:rPr lang="en-US" noProof="0" smtClean="0"/>
              <a:t>Click to edit Master title style</a:t>
            </a:r>
            <a:endParaRPr lang="ar-SA" noProof="0" dirty="0"/>
          </a:p>
        </p:txBody>
      </p:sp>
      <p:sp>
        <p:nvSpPr>
          <p:cNvPr id="3" name="عنصر نائب للمحتوى 2"/>
          <p:cNvSpPr>
            <a:spLocks noGrp="1"/>
          </p:cNvSpPr>
          <p:nvPr>
            <p:ph idx="1"/>
          </p:nvPr>
        </p:nvSpPr>
        <p:spPr>
          <a:xfrm flipH="1">
            <a:off x="1295400" y="1828800"/>
            <a:ext cx="9601200" cy="4343400"/>
          </a:xfrm>
        </p:spPr>
        <p:txBody>
          <a:bodyPr rtlCol="1"/>
          <a:lstStyle>
            <a:lvl1pPr algn="r" rtl="1">
              <a:defRPr/>
            </a:lvl1pPr>
            <a:lvl2pPr algn="r" rtl="1">
              <a:defRPr/>
            </a:lvl2pPr>
            <a:lvl3pPr algn="r" rtl="1">
              <a:defRPr/>
            </a:lvl3pPr>
            <a:lvl4pPr algn="r" rtl="1">
              <a:defRPr/>
            </a:lvl4pPr>
            <a:lvl5pPr algn="r" rtl="1">
              <a:defRPr/>
            </a:lvl5pPr>
          </a:lstStyle>
          <a:p>
            <a:pPr lvl="0" rtl="1"/>
            <a:r>
              <a:rPr lang="en-US" noProof="0" smtClean="0"/>
              <a:t>Edit Master text styles</a:t>
            </a:r>
          </a:p>
          <a:p>
            <a:pPr lvl="1" rtl="1"/>
            <a:r>
              <a:rPr lang="en-US" noProof="0" smtClean="0"/>
              <a:t>Second level</a:t>
            </a:r>
          </a:p>
          <a:p>
            <a:pPr lvl="2" rtl="1"/>
            <a:r>
              <a:rPr lang="en-US" noProof="0" smtClean="0"/>
              <a:t>Third level</a:t>
            </a:r>
          </a:p>
          <a:p>
            <a:pPr lvl="3" rtl="1"/>
            <a:r>
              <a:rPr lang="en-US" noProof="0" smtClean="0"/>
              <a:t>Fourth level</a:t>
            </a:r>
          </a:p>
          <a:p>
            <a:pPr lvl="4" rtl="1"/>
            <a:r>
              <a:rPr lang="en-US" noProof="0" smtClean="0"/>
              <a:t>Fifth level</a:t>
            </a:r>
            <a:endParaRPr lang="ar-SA" noProof="0" dirty="0"/>
          </a:p>
        </p:txBody>
      </p:sp>
      <p:sp>
        <p:nvSpPr>
          <p:cNvPr id="5" name="عنصر نائب للتذييل 4"/>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4" name="عنصر نائب للتاريخ 3"/>
          <p:cNvSpPr>
            <a:spLocks noGrp="1"/>
          </p:cNvSpPr>
          <p:nvPr>
            <p:ph type="dt" sz="half" idx="10"/>
          </p:nvPr>
        </p:nvSpPr>
        <p:spPr>
          <a:xfrm flipH="1">
            <a:off x="2919846" y="6374999"/>
            <a:ext cx="1480705" cy="274320"/>
          </a:xfrm>
        </p:spPr>
        <p:txBody>
          <a:bodyPr rtlCol="1"/>
          <a:lstStyle>
            <a:lvl1pPr algn="l" rtl="1">
              <a:defRPr/>
            </a:lvl1pPr>
          </a:lstStyle>
          <a:p>
            <a:fld id="{712281D0-8FBA-465D-B0A2-961CDA7941AD}" type="datetime1">
              <a:rPr lang="ar-SA" smtClean="0"/>
              <a:pPr/>
              <a:t>05/01/1440</a:t>
            </a:fld>
            <a:endParaRPr lang="ar-SA" dirty="0"/>
          </a:p>
        </p:txBody>
      </p:sp>
      <p:sp>
        <p:nvSpPr>
          <p:cNvPr id="6" name="عنصر نائب لرقم الشريحة 5"/>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شريحة العنوان مع صورة">
    <p:spTree>
      <p:nvGrpSpPr>
        <p:cNvPr id="1" name=""/>
        <p:cNvGrpSpPr/>
        <p:nvPr/>
      </p:nvGrpSpPr>
      <p:grpSpPr>
        <a:xfrm>
          <a:off x="0" y="0"/>
          <a:ext cx="0" cy="0"/>
          <a:chOff x="0" y="0"/>
          <a:chExt cx="0" cy="0"/>
        </a:xfrm>
      </p:grpSpPr>
      <p:sp>
        <p:nvSpPr>
          <p:cNvPr id="10" name="مستطيل 5"/>
          <p:cNvSpPr>
            <a:spLocks noChangeArrowheads="1"/>
          </p:cNvSpPr>
          <p:nvPr/>
        </p:nvSpPr>
        <p:spPr bwMode="white">
          <a:xfrm flipH="1">
            <a:off x="1"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rtlCol="1" anchor="t" anchorCtr="0" compatLnSpc="1">
            <a:prstTxWarp prst="textNoShape">
              <a:avLst/>
            </a:prstTxWarp>
          </a:bodyPr>
          <a:lstStyle/>
          <a:p>
            <a:pPr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11" name="شكل حر 6"/>
          <p:cNvSpPr>
            <a:spLocks/>
          </p:cNvSpPr>
          <p:nvPr/>
        </p:nvSpPr>
        <p:spPr bwMode="auto">
          <a:xfrm flipH="1">
            <a:off x="4262963"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12" name="شكل حر 7"/>
          <p:cNvSpPr>
            <a:spLocks/>
          </p:cNvSpPr>
          <p:nvPr/>
        </p:nvSpPr>
        <p:spPr bwMode="auto">
          <a:xfrm flipH="1">
            <a:off x="4601632"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flipH="1">
            <a:off x="5775959" y="1873584"/>
            <a:ext cx="5120640" cy="2560320"/>
          </a:xfrm>
        </p:spPr>
        <p:txBody>
          <a:bodyPr rtlCol="1" anchor="b">
            <a:normAutofit/>
          </a:bodyPr>
          <a:lstStyle>
            <a:lvl1pPr algn="r" rtl="1">
              <a:defRPr sz="4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en-US" noProof="0" smtClean="0"/>
              <a:t>Click to edit Master title style</a:t>
            </a:r>
            <a:endParaRPr lang="ar-SA" noProof="0" dirty="0"/>
          </a:p>
        </p:txBody>
      </p:sp>
      <p:sp>
        <p:nvSpPr>
          <p:cNvPr id="15" name="عنصر نائب للصورة 14" descr="عنصر نائب فارغ لإضافة صورة. انقر فوق العنصر النائب ثم حدد الصورة التي ترغب بإضافتها"/>
          <p:cNvSpPr>
            <a:spLocks noGrp="1"/>
          </p:cNvSpPr>
          <p:nvPr>
            <p:ph type="pic" sz="quarter" idx="10"/>
          </p:nvPr>
        </p:nvSpPr>
        <p:spPr>
          <a:xfrm flipH="1">
            <a:off x="0"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1">
            <a:noAutofit/>
          </a:bodyPr>
          <a:lstStyle>
            <a:lvl1pPr marL="0" indent="0" algn="ctr" rtl="1">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en-US" noProof="0" smtClean="0"/>
              <a:t>Click icon to add picture</a:t>
            </a:r>
            <a:endParaRPr lang="ar-SA" noProof="0" dirty="0"/>
          </a:p>
        </p:txBody>
      </p:sp>
      <p:sp>
        <p:nvSpPr>
          <p:cNvPr id="3" name="عنوان فرعي 2"/>
          <p:cNvSpPr>
            <a:spLocks noGrp="1"/>
          </p:cNvSpPr>
          <p:nvPr>
            <p:ph type="subTitle" idx="1"/>
          </p:nvPr>
        </p:nvSpPr>
        <p:spPr>
          <a:xfrm flipH="1">
            <a:off x="5775959" y="4572000"/>
            <a:ext cx="5120640" cy="1600200"/>
          </a:xfrm>
        </p:spPr>
        <p:txBody>
          <a:bodyPr rtlCol="1"/>
          <a:lstStyle>
            <a:lvl1pPr marL="0" indent="0" algn="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en-US" noProof="0" smtClean="0"/>
              <a:t>Click to edit Master subtitle style</a:t>
            </a:r>
            <a:endParaRPr lang="ar-SA" noProof="0" dirty="0"/>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spTree>
      <p:nvGrpSpPr>
        <p:cNvPr id="1" name=""/>
        <p:cNvGrpSpPr/>
        <p:nvPr/>
      </p:nvGrpSpPr>
      <p:grpSpPr>
        <a:xfrm>
          <a:off x="0" y="0"/>
          <a:ext cx="0" cy="0"/>
          <a:chOff x="0" y="0"/>
          <a:chExt cx="0" cy="0"/>
        </a:xfrm>
      </p:grpSpPr>
      <p:sp>
        <p:nvSpPr>
          <p:cNvPr id="7" name="مستطيل 5"/>
          <p:cNvSpPr>
            <a:spLocks noChangeArrowheads="1"/>
          </p:cNvSpPr>
          <p:nvPr/>
        </p:nvSpPr>
        <p:spPr bwMode="white">
          <a:xfrm flipH="1">
            <a:off x="0"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rtlCol="1" anchor="t" anchorCtr="0" compatLnSpc="1">
            <a:prstTxWarp prst="textNoShape">
              <a:avLst/>
            </a:prstTxWarp>
          </a:bodyPr>
          <a:lstStyle/>
          <a:p>
            <a:pPr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شكل حر 6"/>
          <p:cNvSpPr>
            <a:spLocks/>
          </p:cNvSpPr>
          <p:nvPr/>
        </p:nvSpPr>
        <p:spPr bwMode="auto">
          <a:xfrm flipH="1">
            <a:off x="1282699"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9" name="شكل حر 7"/>
          <p:cNvSpPr>
            <a:spLocks/>
          </p:cNvSpPr>
          <p:nvPr/>
        </p:nvSpPr>
        <p:spPr bwMode="auto">
          <a:xfrm flipH="1">
            <a:off x="1557868"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10" name="شكل حر 7"/>
          <p:cNvSpPr>
            <a:spLocks/>
          </p:cNvSpPr>
          <p:nvPr/>
        </p:nvSpPr>
        <p:spPr bwMode="auto">
          <a:xfrm flipH="1">
            <a:off x="1557868"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1" anchor="t" anchorCtr="0" compatLnSpc="1">
            <a:prstTxWarp prst="textNoShape">
              <a:avLst/>
            </a:prstTxWarp>
          </a:bodyPr>
          <a:lstStyle/>
          <a:p>
            <a:pPr lvl="0" algn="r" rtl="1"/>
            <a:endParaRPr lang="ar-SA" sz="1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2849882" y="2914650"/>
            <a:ext cx="8046720" cy="1557338"/>
          </a:xfrm>
        </p:spPr>
        <p:txBody>
          <a:bodyPr rtlCol="1" anchor="b">
            <a:normAutofit/>
          </a:bodyPr>
          <a:lstStyle>
            <a:lvl1pPr algn="r" rtl="1">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en-US" noProof="0" smtClean="0"/>
              <a:t>Click to edit Master title style</a:t>
            </a:r>
            <a:endParaRPr lang="ar-SA" noProof="0" dirty="0"/>
          </a:p>
        </p:txBody>
      </p:sp>
      <p:sp>
        <p:nvSpPr>
          <p:cNvPr id="3" name="عنصر نائب للنص 2"/>
          <p:cNvSpPr>
            <a:spLocks noGrp="1"/>
          </p:cNvSpPr>
          <p:nvPr>
            <p:ph type="body" idx="1"/>
          </p:nvPr>
        </p:nvSpPr>
        <p:spPr>
          <a:xfrm flipH="1">
            <a:off x="2849884" y="4589463"/>
            <a:ext cx="8046718" cy="1011237"/>
          </a:xfrm>
        </p:spPr>
        <p:txBody>
          <a:bodyPr rtlCol="1"/>
          <a:lstStyle>
            <a:lvl1pPr marL="0" indent="0" algn="r" rtl="1">
              <a:spcBef>
                <a:spcPts val="1200"/>
              </a:spcBef>
              <a:buNone/>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en-US" noProof="0" smtClean="0"/>
              <a:t>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lvl1pPr algn="r" rtl="1">
              <a:defRPr/>
            </a:lvl1pPr>
          </a:lstStyle>
          <a:p>
            <a:pPr rtl="1"/>
            <a:r>
              <a:rPr lang="en-US" noProof="0" smtClean="0"/>
              <a:t>Click to edit Master title style</a:t>
            </a:r>
            <a:endParaRPr lang="ar-SA" noProof="0" dirty="0"/>
          </a:p>
        </p:txBody>
      </p:sp>
      <p:sp>
        <p:nvSpPr>
          <p:cNvPr id="3" name="عنصر نائب للمحتوى 2"/>
          <p:cNvSpPr>
            <a:spLocks noGrp="1"/>
          </p:cNvSpPr>
          <p:nvPr>
            <p:ph sz="half" idx="1"/>
          </p:nvPr>
        </p:nvSpPr>
        <p:spPr>
          <a:xfrm flipH="1">
            <a:off x="6324600" y="1828798"/>
            <a:ext cx="4572000" cy="4343400"/>
          </a:xfrm>
        </p:spPr>
        <p:txBody>
          <a:bodyPr rtlCol="1"/>
          <a:lstStyle>
            <a:lvl1pPr algn="r" rtl="1">
              <a:defRPr/>
            </a:lvl1pPr>
            <a:lvl2pPr algn="r" rtl="1">
              <a:defRPr/>
            </a:lvl2pPr>
            <a:lvl3pPr algn="r" rtl="1">
              <a:defRPr/>
            </a:lvl3pPr>
            <a:lvl4pPr algn="r" rtl="1">
              <a:defRPr/>
            </a:lvl4pPr>
            <a:lvl5pPr algn="r" rtl="1">
              <a:defRPr/>
            </a:lvl5pPr>
          </a:lstStyle>
          <a:p>
            <a:pPr lvl="0" rtl="1"/>
            <a:r>
              <a:rPr lang="en-US" noProof="0" smtClean="0"/>
              <a:t>Edit Master text styles</a:t>
            </a:r>
          </a:p>
          <a:p>
            <a:pPr lvl="1" rtl="1"/>
            <a:r>
              <a:rPr lang="en-US" noProof="0" smtClean="0"/>
              <a:t>Second level</a:t>
            </a:r>
          </a:p>
          <a:p>
            <a:pPr lvl="2" rtl="1"/>
            <a:r>
              <a:rPr lang="en-US" noProof="0" smtClean="0"/>
              <a:t>Third level</a:t>
            </a:r>
          </a:p>
          <a:p>
            <a:pPr lvl="3" rtl="1"/>
            <a:r>
              <a:rPr lang="en-US" noProof="0" smtClean="0"/>
              <a:t>Fourth level</a:t>
            </a:r>
          </a:p>
          <a:p>
            <a:pPr lvl="4" rtl="1"/>
            <a:r>
              <a:rPr lang="en-US" noProof="0" smtClean="0"/>
              <a:t>Fifth level</a:t>
            </a:r>
            <a:endParaRPr lang="ar-SA" noProof="0" dirty="0"/>
          </a:p>
        </p:txBody>
      </p:sp>
      <p:sp>
        <p:nvSpPr>
          <p:cNvPr id="4" name="عنصر نائب للمحتوى 3"/>
          <p:cNvSpPr>
            <a:spLocks noGrp="1"/>
          </p:cNvSpPr>
          <p:nvPr>
            <p:ph sz="half" idx="2"/>
          </p:nvPr>
        </p:nvSpPr>
        <p:spPr>
          <a:xfrm flipH="1">
            <a:off x="1295400" y="1828799"/>
            <a:ext cx="4572000" cy="4343401"/>
          </a:xfrm>
        </p:spPr>
        <p:txBody>
          <a:bodyPr rtlCol="1"/>
          <a:lstStyle>
            <a:lvl1pPr algn="r" rtl="1">
              <a:defRPr/>
            </a:lvl1pPr>
            <a:lvl2pPr algn="r" rtl="1">
              <a:defRPr/>
            </a:lvl2pPr>
            <a:lvl3pPr algn="r" rtl="1">
              <a:defRPr/>
            </a:lvl3pPr>
            <a:lvl4pPr algn="r" rtl="1">
              <a:defRPr/>
            </a:lvl4pPr>
            <a:lvl5pPr algn="r" rtl="1">
              <a:defRPr/>
            </a:lvl5pPr>
          </a:lstStyle>
          <a:p>
            <a:pPr lvl="0" rtl="1"/>
            <a:r>
              <a:rPr lang="en-US" noProof="0" smtClean="0"/>
              <a:t>Edit Master text styles</a:t>
            </a:r>
          </a:p>
          <a:p>
            <a:pPr lvl="1" rtl="1"/>
            <a:r>
              <a:rPr lang="en-US" noProof="0" smtClean="0"/>
              <a:t>Second level</a:t>
            </a:r>
          </a:p>
          <a:p>
            <a:pPr lvl="2" rtl="1"/>
            <a:r>
              <a:rPr lang="en-US" noProof="0" smtClean="0"/>
              <a:t>Third level</a:t>
            </a:r>
          </a:p>
          <a:p>
            <a:pPr lvl="3" rtl="1"/>
            <a:r>
              <a:rPr lang="en-US" noProof="0" smtClean="0"/>
              <a:t>Fourth level</a:t>
            </a:r>
          </a:p>
          <a:p>
            <a:pPr lvl="4" rtl="1"/>
            <a:r>
              <a:rPr lang="en-US" noProof="0" smtClean="0"/>
              <a:t>Fifth level</a:t>
            </a:r>
            <a:endParaRPr lang="ar-SA" noProof="0" dirty="0"/>
          </a:p>
        </p:txBody>
      </p:sp>
      <p:sp>
        <p:nvSpPr>
          <p:cNvPr id="6" name="عنصر نائب للتذييل 5"/>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919846" y="6374999"/>
            <a:ext cx="1480705" cy="274320"/>
          </a:xfrm>
        </p:spPr>
        <p:txBody>
          <a:bodyPr rtlCol="1"/>
          <a:lstStyle>
            <a:lvl1pPr algn="l" rtl="1">
              <a:defRPr/>
            </a:lvl1pPr>
          </a:lstStyle>
          <a:p>
            <a:fld id="{00DBD4B6-5762-4FA2-A6BC-8D808DB2CAA8}" type="datetime1">
              <a:rPr lang="ar-SA" smtClean="0"/>
              <a:pPr/>
              <a:t>05/01/1440</a:t>
            </a:fld>
            <a:endParaRPr lang="ar-SA" dirty="0"/>
          </a:p>
        </p:txBody>
      </p:sp>
      <p:sp>
        <p:nvSpPr>
          <p:cNvPr id="7" name="عنصر نائب لرقم الشريحة 6"/>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lvl1pPr algn="r" rtl="1">
              <a:defRPr/>
            </a:lvl1pPr>
          </a:lstStyle>
          <a:p>
            <a:pPr rtl="1"/>
            <a:r>
              <a:rPr lang="en-US" noProof="0" smtClean="0"/>
              <a:t>Click to edit Master title style</a:t>
            </a:r>
            <a:endParaRPr lang="ar-SA" noProof="0" dirty="0"/>
          </a:p>
        </p:txBody>
      </p:sp>
      <p:sp>
        <p:nvSpPr>
          <p:cNvPr id="3" name="عنصر نائب للنص 2"/>
          <p:cNvSpPr>
            <a:spLocks noGrp="1"/>
          </p:cNvSpPr>
          <p:nvPr>
            <p:ph type="body" idx="1"/>
          </p:nvPr>
        </p:nvSpPr>
        <p:spPr>
          <a:xfrm flipH="1">
            <a:off x="6324600" y="1828800"/>
            <a:ext cx="4572000" cy="850392"/>
          </a:xfrm>
        </p:spPr>
        <p:txBody>
          <a:bodyPr rtlCol="1" anchor="ctr">
            <a:normAutofit/>
          </a:bodyPr>
          <a:lstStyle>
            <a:lvl1pPr marL="0" indent="0" algn="r" rtl="1">
              <a:buNone/>
              <a:defRPr sz="26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en-US" noProof="0" smtClean="0"/>
              <a:t>Edit Master text styles</a:t>
            </a:r>
          </a:p>
        </p:txBody>
      </p:sp>
      <p:sp>
        <p:nvSpPr>
          <p:cNvPr id="4" name="عنصر نائب للمحتوى 3"/>
          <p:cNvSpPr>
            <a:spLocks noGrp="1"/>
          </p:cNvSpPr>
          <p:nvPr>
            <p:ph sz="half" idx="2"/>
          </p:nvPr>
        </p:nvSpPr>
        <p:spPr>
          <a:xfrm flipH="1">
            <a:off x="6324600" y="2705100"/>
            <a:ext cx="4572000" cy="3467100"/>
          </a:xfrm>
        </p:spPr>
        <p:txBody>
          <a:bodyPr rtlCol="1"/>
          <a:lstStyle>
            <a:lvl1pPr algn="r" rtl="1">
              <a:defRPr/>
            </a:lvl1pPr>
            <a:lvl2pPr algn="r" rtl="1">
              <a:defRPr/>
            </a:lvl2pPr>
            <a:lvl3pPr algn="r" rtl="1">
              <a:defRPr/>
            </a:lvl3pPr>
            <a:lvl4pPr algn="r" rtl="1">
              <a:defRPr/>
            </a:lvl4pPr>
            <a:lvl5pPr algn="r" rtl="1">
              <a:defRPr/>
            </a:lvl5pPr>
          </a:lstStyle>
          <a:p>
            <a:pPr lvl="0" rtl="1"/>
            <a:r>
              <a:rPr lang="en-US" noProof="0" smtClean="0"/>
              <a:t>Edit Master text styles</a:t>
            </a:r>
          </a:p>
          <a:p>
            <a:pPr lvl="1" rtl="1"/>
            <a:r>
              <a:rPr lang="en-US" noProof="0" smtClean="0"/>
              <a:t>Second level</a:t>
            </a:r>
          </a:p>
          <a:p>
            <a:pPr lvl="2" rtl="1"/>
            <a:r>
              <a:rPr lang="en-US" noProof="0" smtClean="0"/>
              <a:t>Third level</a:t>
            </a:r>
          </a:p>
          <a:p>
            <a:pPr lvl="3" rtl="1"/>
            <a:r>
              <a:rPr lang="en-US" noProof="0" smtClean="0"/>
              <a:t>Fourth level</a:t>
            </a:r>
          </a:p>
          <a:p>
            <a:pPr lvl="4" rtl="1"/>
            <a:r>
              <a:rPr lang="en-US" noProof="0" smtClean="0"/>
              <a:t>Fifth level</a:t>
            </a:r>
            <a:endParaRPr lang="ar-SA" noProof="0" dirty="0"/>
          </a:p>
        </p:txBody>
      </p:sp>
      <p:sp>
        <p:nvSpPr>
          <p:cNvPr id="5" name="عنصر نائب للنص 4"/>
          <p:cNvSpPr>
            <a:spLocks noGrp="1"/>
          </p:cNvSpPr>
          <p:nvPr>
            <p:ph type="body" sz="quarter" idx="3"/>
          </p:nvPr>
        </p:nvSpPr>
        <p:spPr>
          <a:xfrm flipH="1">
            <a:off x="1295400" y="1828800"/>
            <a:ext cx="4572000" cy="847725"/>
          </a:xfrm>
        </p:spPr>
        <p:txBody>
          <a:bodyPr rtlCol="1" anchor="ctr">
            <a:normAutofit/>
          </a:bodyPr>
          <a:lstStyle>
            <a:lvl1pPr marL="0" indent="0" algn="r" rtl="1">
              <a:buNone/>
              <a:defRPr sz="26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en-US" noProof="0" smtClean="0"/>
              <a:t>Edit Master text styles</a:t>
            </a:r>
          </a:p>
        </p:txBody>
      </p:sp>
      <p:sp>
        <p:nvSpPr>
          <p:cNvPr id="6" name="عنصر نائب للمحتوى 5"/>
          <p:cNvSpPr>
            <a:spLocks noGrp="1"/>
          </p:cNvSpPr>
          <p:nvPr>
            <p:ph sz="quarter" idx="4"/>
          </p:nvPr>
        </p:nvSpPr>
        <p:spPr>
          <a:xfrm flipH="1">
            <a:off x="1295400" y="2705100"/>
            <a:ext cx="4572000" cy="3467100"/>
          </a:xfrm>
        </p:spPr>
        <p:txBody>
          <a:bodyPr rtlCol="1"/>
          <a:lstStyle>
            <a:lvl1pPr algn="r" rtl="1">
              <a:defRPr/>
            </a:lvl1pPr>
            <a:lvl2pPr algn="r" rtl="1">
              <a:defRPr/>
            </a:lvl2pPr>
            <a:lvl3pPr algn="r" rtl="1">
              <a:defRPr/>
            </a:lvl3pPr>
            <a:lvl4pPr algn="r" rtl="1">
              <a:defRPr/>
            </a:lvl4pPr>
            <a:lvl5pPr algn="r" rtl="1">
              <a:defRPr/>
            </a:lvl5pPr>
          </a:lstStyle>
          <a:p>
            <a:pPr lvl="0" rtl="1"/>
            <a:r>
              <a:rPr lang="en-US" noProof="0" smtClean="0"/>
              <a:t>Edit Master text styles</a:t>
            </a:r>
          </a:p>
          <a:p>
            <a:pPr lvl="1" rtl="1"/>
            <a:r>
              <a:rPr lang="en-US" noProof="0" smtClean="0"/>
              <a:t>Second level</a:t>
            </a:r>
          </a:p>
          <a:p>
            <a:pPr lvl="2" rtl="1"/>
            <a:r>
              <a:rPr lang="en-US" noProof="0" smtClean="0"/>
              <a:t>Third level</a:t>
            </a:r>
          </a:p>
          <a:p>
            <a:pPr lvl="3" rtl="1"/>
            <a:r>
              <a:rPr lang="en-US" noProof="0" smtClean="0"/>
              <a:t>Fourth level</a:t>
            </a:r>
          </a:p>
          <a:p>
            <a:pPr lvl="4" rtl="1"/>
            <a:r>
              <a:rPr lang="en-US" noProof="0" smtClean="0"/>
              <a:t>Fifth level</a:t>
            </a:r>
            <a:endParaRPr lang="ar-SA" noProof="0" dirty="0"/>
          </a:p>
        </p:txBody>
      </p:sp>
      <p:sp>
        <p:nvSpPr>
          <p:cNvPr id="8" name="عنصر نائب للتذييل 7"/>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7" name="عنصر نائب للتاريخ 6"/>
          <p:cNvSpPr>
            <a:spLocks noGrp="1"/>
          </p:cNvSpPr>
          <p:nvPr>
            <p:ph type="dt" sz="half" idx="10"/>
          </p:nvPr>
        </p:nvSpPr>
        <p:spPr>
          <a:xfrm flipH="1">
            <a:off x="2919846" y="6374999"/>
            <a:ext cx="1480705" cy="274320"/>
          </a:xfrm>
        </p:spPr>
        <p:txBody>
          <a:bodyPr rtlCol="1"/>
          <a:lstStyle>
            <a:lvl1pPr algn="l" rtl="1">
              <a:defRPr/>
            </a:lvl1pPr>
          </a:lstStyle>
          <a:p>
            <a:fld id="{57AD772B-0D44-4527-A593-DB99ADD3DF83}" type="datetime1">
              <a:rPr lang="ar-SA" smtClean="0"/>
              <a:pPr/>
              <a:t>05/01/1440</a:t>
            </a:fld>
            <a:endParaRPr lang="ar-SA" dirty="0"/>
          </a:p>
        </p:txBody>
      </p:sp>
      <p:sp>
        <p:nvSpPr>
          <p:cNvPr id="9" name="عنصر نائب لرقم الشريحة 8"/>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lvl1pPr algn="r" rtl="1">
              <a:defRPr/>
            </a:lvl1pPr>
          </a:lstStyle>
          <a:p>
            <a:pPr rtl="1"/>
            <a:r>
              <a:rPr lang="en-US" noProof="0" smtClean="0"/>
              <a:t>Click to edit Master title style</a:t>
            </a:r>
            <a:endParaRPr lang="ar-SA" noProof="0" dirty="0"/>
          </a:p>
        </p:txBody>
      </p:sp>
      <p:sp>
        <p:nvSpPr>
          <p:cNvPr id="4" name="عنصر نائب للتذييل 3"/>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3" name="عنصر نائب للتاريخ 2"/>
          <p:cNvSpPr>
            <a:spLocks noGrp="1"/>
          </p:cNvSpPr>
          <p:nvPr>
            <p:ph type="dt" sz="half" idx="10"/>
          </p:nvPr>
        </p:nvSpPr>
        <p:spPr>
          <a:xfrm flipH="1">
            <a:off x="2919846" y="6374999"/>
            <a:ext cx="1480705" cy="274320"/>
          </a:xfrm>
        </p:spPr>
        <p:txBody>
          <a:bodyPr rtlCol="1"/>
          <a:lstStyle>
            <a:lvl1pPr algn="l" rtl="1">
              <a:defRPr/>
            </a:lvl1pPr>
          </a:lstStyle>
          <a:p>
            <a:fld id="{225217A8-CC2D-4C12-B82C-4ACA997CA925}" type="datetime1">
              <a:rPr lang="ar-SA" smtClean="0"/>
              <a:pPr/>
              <a:t>05/01/1440</a:t>
            </a:fld>
            <a:endParaRPr lang="ar-SA" dirty="0"/>
          </a:p>
        </p:txBody>
      </p:sp>
      <p:sp>
        <p:nvSpPr>
          <p:cNvPr id="5" name="عنصر نائب لرقم الشريحة 4"/>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2" name="عنصر نائب للتاريخ 1"/>
          <p:cNvSpPr>
            <a:spLocks noGrp="1"/>
          </p:cNvSpPr>
          <p:nvPr>
            <p:ph type="dt" sz="half" idx="10"/>
          </p:nvPr>
        </p:nvSpPr>
        <p:spPr>
          <a:xfrm flipH="1">
            <a:off x="2919846" y="6374999"/>
            <a:ext cx="1480705" cy="274320"/>
          </a:xfrm>
        </p:spPr>
        <p:txBody>
          <a:bodyPr rtlCol="1"/>
          <a:lstStyle>
            <a:lvl1pPr algn="l" rtl="1">
              <a:defRPr/>
            </a:lvl1pPr>
          </a:lstStyle>
          <a:p>
            <a:fld id="{AF8E1430-BD6E-4F7C-8A26-231C07525223}" type="datetime1">
              <a:rPr lang="ar-SA" smtClean="0"/>
              <a:pPr/>
              <a:t>05/01/1440</a:t>
            </a:fld>
            <a:endParaRPr lang="ar-SA" dirty="0"/>
          </a:p>
        </p:txBody>
      </p:sp>
      <p:sp>
        <p:nvSpPr>
          <p:cNvPr id="4" name="عنصر نائب لرقم الشريحة 3"/>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nchor="b"/>
          <a:lstStyle>
            <a:lvl1pPr algn="r" rtl="1">
              <a:defRPr sz="3200"/>
            </a:lvl1pPr>
          </a:lstStyle>
          <a:p>
            <a:pPr rtl="1"/>
            <a:r>
              <a:rPr lang="en-US" noProof="0" smtClean="0"/>
              <a:t>Click to edit Master title style</a:t>
            </a:r>
            <a:endParaRPr lang="ar-SA" noProof="0" dirty="0"/>
          </a:p>
        </p:txBody>
      </p:sp>
      <p:sp>
        <p:nvSpPr>
          <p:cNvPr id="3" name="عنصر نائب للمحتوى 2"/>
          <p:cNvSpPr>
            <a:spLocks noGrp="1"/>
          </p:cNvSpPr>
          <p:nvPr>
            <p:ph idx="1"/>
          </p:nvPr>
        </p:nvSpPr>
        <p:spPr>
          <a:xfrm flipH="1">
            <a:off x="1337311" y="1828800"/>
            <a:ext cx="6126480" cy="43434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2000"/>
            </a:lvl6pPr>
            <a:lvl7pPr algn="r" rtl="1">
              <a:defRPr sz="2000"/>
            </a:lvl7pPr>
            <a:lvl8pPr algn="r" rtl="1">
              <a:defRPr sz="2000"/>
            </a:lvl8pPr>
            <a:lvl9pPr algn="r" rtl="1">
              <a:defRPr sz="2000"/>
            </a:lvl9pPr>
          </a:lstStyle>
          <a:p>
            <a:pPr lvl="0" rtl="1"/>
            <a:r>
              <a:rPr lang="en-US" noProof="0" smtClean="0"/>
              <a:t>Edit Master text styles</a:t>
            </a:r>
          </a:p>
          <a:p>
            <a:pPr lvl="1" rtl="1"/>
            <a:r>
              <a:rPr lang="en-US" noProof="0" smtClean="0"/>
              <a:t>Second level</a:t>
            </a:r>
          </a:p>
          <a:p>
            <a:pPr lvl="2" rtl="1"/>
            <a:r>
              <a:rPr lang="en-US" noProof="0" smtClean="0"/>
              <a:t>Third level</a:t>
            </a:r>
          </a:p>
          <a:p>
            <a:pPr lvl="3" rtl="1"/>
            <a:r>
              <a:rPr lang="en-US" noProof="0" smtClean="0"/>
              <a:t>Fourth level</a:t>
            </a:r>
          </a:p>
          <a:p>
            <a:pPr lvl="4" rtl="1"/>
            <a:r>
              <a:rPr lang="en-US" noProof="0" smtClean="0"/>
              <a:t>Fifth level</a:t>
            </a:r>
            <a:endParaRPr lang="ar-SA" noProof="0" dirty="0"/>
          </a:p>
        </p:txBody>
      </p:sp>
      <p:sp>
        <p:nvSpPr>
          <p:cNvPr id="4" name="عنصر نائب للنص 3"/>
          <p:cNvSpPr>
            <a:spLocks noGrp="1"/>
          </p:cNvSpPr>
          <p:nvPr>
            <p:ph type="body" sz="half" idx="2"/>
          </p:nvPr>
        </p:nvSpPr>
        <p:spPr>
          <a:xfrm flipH="1">
            <a:off x="7879080" y="1828800"/>
            <a:ext cx="3017520" cy="4343400"/>
          </a:xfrm>
        </p:spPr>
        <p:txBody>
          <a:bodyPr rtlCol="1" anchor="ctr">
            <a:normAutofit/>
          </a:bodyPr>
          <a:lstStyle>
            <a:lvl1pPr marL="0" indent="0" algn="r" rtl="1">
              <a:spcBef>
                <a:spcPts val="1200"/>
              </a:spcBef>
              <a:buNone/>
              <a:defRPr sz="20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en-US" noProof="0" smtClean="0"/>
              <a:t>Edit Master text styles</a:t>
            </a:r>
          </a:p>
        </p:txBody>
      </p:sp>
      <p:sp>
        <p:nvSpPr>
          <p:cNvPr id="6" name="عنصر نائب للتذييل 5"/>
          <p:cNvSpPr>
            <a:spLocks noGrp="1"/>
          </p:cNvSpPr>
          <p:nvPr>
            <p:ph type="ftr" sz="quarter" idx="11"/>
          </p:nvPr>
        </p:nvSpPr>
        <p:spPr>
          <a:xfrm flipH="1">
            <a:off x="4653398" y="6374999"/>
            <a:ext cx="6243203" cy="274320"/>
          </a:xfrm>
        </p:spPr>
        <p:txBody>
          <a:bodyPr rtlCol="1"/>
          <a:lstStyle>
            <a:lvl1pPr algn="r" rtl="1">
              <a:defRPr/>
            </a:lvl1pPr>
          </a:lstStyle>
          <a:p>
            <a:pPr rtl="1"/>
            <a:r>
              <a:rPr lang="ar-SA" noProof="0" dirty="0"/>
              <a:t>إضافة تذييل</a:t>
            </a:r>
          </a:p>
        </p:txBody>
      </p:sp>
      <p:sp>
        <p:nvSpPr>
          <p:cNvPr id="5" name="عنصر نائب للتاريخ 4"/>
          <p:cNvSpPr>
            <a:spLocks noGrp="1"/>
          </p:cNvSpPr>
          <p:nvPr>
            <p:ph type="dt" sz="half" idx="10"/>
          </p:nvPr>
        </p:nvSpPr>
        <p:spPr>
          <a:xfrm flipH="1">
            <a:off x="2919846" y="6374999"/>
            <a:ext cx="1480705" cy="274320"/>
          </a:xfrm>
        </p:spPr>
        <p:txBody>
          <a:bodyPr rtlCol="1"/>
          <a:lstStyle>
            <a:lvl1pPr algn="l" rtl="1">
              <a:defRPr/>
            </a:lvl1pPr>
          </a:lstStyle>
          <a:p>
            <a:fld id="{E8F75EA5-A052-4219-B590-1954F66DCB3B}" type="datetime1">
              <a:rPr lang="ar-SA" smtClean="0"/>
              <a:pPr/>
              <a:t>05/01/1440</a:t>
            </a:fld>
            <a:endParaRPr lang="ar-SA" dirty="0"/>
          </a:p>
        </p:txBody>
      </p:sp>
      <p:sp>
        <p:nvSpPr>
          <p:cNvPr id="7" name="عنصر نائب لرقم الشريحة 6"/>
          <p:cNvSpPr>
            <a:spLocks noGrp="1"/>
          </p:cNvSpPr>
          <p:nvPr>
            <p:ph type="sldNum" sz="quarter" idx="12"/>
          </p:nvPr>
        </p:nvSpPr>
        <p:spPr>
          <a:xfrm flipH="1">
            <a:off x="1295400" y="6374999"/>
            <a:ext cx="1371600" cy="274320"/>
          </a:xfrm>
        </p:spPr>
        <p:txBody>
          <a:bodyPr rtlCol="1"/>
          <a:lstStyle>
            <a:lvl1pPr algn="l" rtl="1">
              <a:defRPr/>
            </a:lvl1pPr>
          </a:lstStyle>
          <a:p>
            <a:fld id="{A7F8E3F6-DE14-48B2-B2BC-6FABA9630FB8}" type="slidenum">
              <a:rPr lang="ar-SA" smtClean="0"/>
              <a:pPr/>
              <a:t>‹#›</a:t>
            </a:fld>
            <a:endParaRPr lang="ar-SA"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6"/>
          <p:cNvSpPr/>
          <p:nvPr userDrawn="1"/>
        </p:nvSpPr>
        <p:spPr bwMode="white">
          <a:xfrm flipH="1">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مستطيل 7"/>
          <p:cNvSpPr/>
          <p:nvPr userDrawn="1"/>
        </p:nvSpPr>
        <p:spPr>
          <a:xfrm flipH="1">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9" name="مستطيل 8"/>
          <p:cNvSpPr/>
          <p:nvPr userDrawn="1"/>
        </p:nvSpPr>
        <p:spPr>
          <a:xfrm flipH="1">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عنصر نائب للعنوان 1"/>
          <p:cNvSpPr>
            <a:spLocks noGrp="1"/>
          </p:cNvSpPr>
          <p:nvPr>
            <p:ph type="title"/>
          </p:nvPr>
        </p:nvSpPr>
        <p:spPr>
          <a:xfrm flipH="1">
            <a:off x="1295400" y="255134"/>
            <a:ext cx="9601200" cy="1036850"/>
          </a:xfrm>
          <a:prstGeom prst="rect">
            <a:avLst/>
          </a:prstGeom>
        </p:spPr>
        <p:txBody>
          <a:bodyPr vert="horz" lIns="91440" tIns="45720" rIns="91440" bIns="45720" rtlCol="1" anchor="b">
            <a:normAutofit/>
          </a:bodyPr>
          <a:lstStyle/>
          <a:p>
            <a:pPr rtl="1"/>
            <a:r>
              <a:rPr lang="ar-SA" noProof="0" dirty="0" smtClean="0"/>
              <a:t>انقر لتحرير نمط العنوان الرئيسي</a:t>
            </a:r>
            <a:endParaRPr lang="ar-SA" noProof="0" dirty="0"/>
          </a:p>
        </p:txBody>
      </p:sp>
      <p:sp>
        <p:nvSpPr>
          <p:cNvPr id="3" name="عنصر نائب للنص 2"/>
          <p:cNvSpPr>
            <a:spLocks noGrp="1"/>
          </p:cNvSpPr>
          <p:nvPr>
            <p:ph type="body" idx="1"/>
          </p:nvPr>
        </p:nvSpPr>
        <p:spPr>
          <a:xfrm flipH="1">
            <a:off x="1295400" y="1828800"/>
            <a:ext cx="9601200" cy="4343400"/>
          </a:xfrm>
          <a:prstGeom prst="rect">
            <a:avLst/>
          </a:prstGeom>
        </p:spPr>
        <p:txBody>
          <a:bodyPr vert="horz" lIns="91440" tIns="45720" rIns="91440" bIns="45720" rtlCol="1">
            <a:normAutofit/>
          </a:bodyPr>
          <a:lstStyle/>
          <a:p>
            <a:pPr lvl="0" rtl="1"/>
            <a:r>
              <a:rPr lang="ar-SA" noProof="0" dirty="0" smtClean="0"/>
              <a:t>انقر لتحرير أنماط النص الرئيسي</a:t>
            </a:r>
          </a:p>
          <a:p>
            <a:pPr lvl="1" rtl="1"/>
            <a:r>
              <a:rPr lang="ar-SA" noProof="0" dirty="0" smtClean="0"/>
              <a:t>المستوى الثاني</a:t>
            </a:r>
          </a:p>
          <a:p>
            <a:pPr lvl="2" rtl="1"/>
            <a:r>
              <a:rPr lang="ar-SA" noProof="0" dirty="0" smtClean="0"/>
              <a:t>المستوى الثالث</a:t>
            </a:r>
          </a:p>
          <a:p>
            <a:pPr lvl="3" rtl="1"/>
            <a:r>
              <a:rPr lang="ar-SA" noProof="0" dirty="0" smtClean="0"/>
              <a:t>المستوى الرابع</a:t>
            </a:r>
          </a:p>
          <a:p>
            <a:pPr lvl="4" rtl="1"/>
            <a:r>
              <a:rPr lang="ar-SA" noProof="0" dirty="0" smtClean="0"/>
              <a:t>المستوى الخامس</a:t>
            </a:r>
            <a:endParaRPr lang="ar-SA" noProof="0" dirty="0"/>
          </a:p>
        </p:txBody>
      </p:sp>
      <p:sp>
        <p:nvSpPr>
          <p:cNvPr id="5" name="عنصر نائب للتذييل 4"/>
          <p:cNvSpPr>
            <a:spLocks noGrp="1"/>
          </p:cNvSpPr>
          <p:nvPr>
            <p:ph type="ftr" sz="quarter" idx="3"/>
          </p:nvPr>
        </p:nvSpPr>
        <p:spPr>
          <a:xfrm flipH="1">
            <a:off x="4653398" y="6374999"/>
            <a:ext cx="6243203" cy="27432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ar-SA" noProof="0" dirty="0" smtClean="0"/>
              <a:t>إضافة تذييل</a:t>
            </a:r>
            <a:endParaRPr lang="ar-SA" noProof="0" dirty="0"/>
          </a:p>
        </p:txBody>
      </p:sp>
      <p:sp>
        <p:nvSpPr>
          <p:cNvPr id="4" name="عنصر نائب للتاريخ 3"/>
          <p:cNvSpPr>
            <a:spLocks noGrp="1"/>
          </p:cNvSpPr>
          <p:nvPr>
            <p:ph type="dt" sz="half" idx="2"/>
          </p:nvPr>
        </p:nvSpPr>
        <p:spPr>
          <a:xfrm flipH="1">
            <a:off x="2919846" y="6374999"/>
            <a:ext cx="1480705" cy="27432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914DD001-657A-4B1D-B1DD-03A8EF40B401}" type="datetime1">
              <a:rPr lang="ar-SA" noProof="0" smtClean="0"/>
              <a:pPr/>
              <a:t>05/01/1440</a:t>
            </a:fld>
            <a:endParaRPr lang="ar-SA" noProof="0" dirty="0"/>
          </a:p>
        </p:txBody>
      </p:sp>
      <p:sp>
        <p:nvSpPr>
          <p:cNvPr id="6" name="عنصر نائب لرقم الشريحة 5"/>
          <p:cNvSpPr>
            <a:spLocks noGrp="1"/>
          </p:cNvSpPr>
          <p:nvPr>
            <p:ph type="sldNum" sz="quarter" idx="4"/>
          </p:nvPr>
        </p:nvSpPr>
        <p:spPr>
          <a:xfrm flipH="1">
            <a:off x="1295400" y="6374999"/>
            <a:ext cx="1371600" cy="27432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A7F8E3F6-DE14-48B2-B2BC-6FABA9630FB8}" type="slidenum">
              <a:rPr lang="ar-SA" noProof="0" smtClean="0"/>
              <a:pPr/>
              <a:t>‹#›</a:t>
            </a:fld>
            <a:endParaRPr lang="ar-SA" noProof="0" dirty="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74320" algn="r" defTabSz="914400" rtl="1" eaLnBrk="1" latinLnBrk="0" hangingPunct="1">
        <a:lnSpc>
          <a:spcPct val="90000"/>
        </a:lnSpc>
        <a:spcBef>
          <a:spcPts val="18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8640" indent="-228600" algn="r" defTabSz="914400" rtl="1" eaLnBrk="1" latinLnBrk="0" hangingPunct="1">
        <a:lnSpc>
          <a:spcPct val="90000"/>
        </a:lnSpc>
        <a:spcBef>
          <a:spcPts val="1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22960" indent="-228600" algn="r" defTabSz="914400" rtl="1" eaLnBrk="1" latinLnBrk="0" hangingPunct="1">
        <a:lnSpc>
          <a:spcPct val="90000"/>
        </a:lnSpc>
        <a:spcBef>
          <a:spcPts val="8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972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258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5544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5775959" y="1873584"/>
            <a:ext cx="5918736" cy="1864227"/>
          </a:xfrm>
        </p:spPr>
        <p:txBody>
          <a:bodyPr rtlCol="1"/>
          <a:lstStyle/>
          <a:p>
            <a:r>
              <a:rPr lang="en-US" dirty="0"/>
              <a:t>Create a cheese factory</a:t>
            </a:r>
            <a:endParaRPr lang="ar-SA" dirty="0"/>
          </a:p>
        </p:txBody>
      </p:sp>
      <p:sp>
        <p:nvSpPr>
          <p:cNvPr id="3" name="عنوان فرعي 2"/>
          <p:cNvSpPr>
            <a:spLocks noGrp="1"/>
          </p:cNvSpPr>
          <p:nvPr>
            <p:ph type="subTitle" idx="1"/>
          </p:nvPr>
        </p:nvSpPr>
        <p:spPr>
          <a:xfrm flipH="1">
            <a:off x="5664465" y="4074695"/>
            <a:ext cx="5120640" cy="1600200"/>
          </a:xfrm>
        </p:spPr>
        <p:txBody>
          <a:bodyPr rtlCol="1"/>
          <a:lstStyle/>
          <a:p>
            <a:r>
              <a:rPr lang="en-US" dirty="0"/>
              <a:t>Feasibility study</a:t>
            </a:r>
            <a:endParaRPr lang="ar-SA" dirty="0"/>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519" r="23519"/>
          <a:stretch>
            <a:fillRect/>
          </a:stretch>
        </p:blipFill>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l" rtl="0"/>
            <a:r>
              <a:rPr lang="en-US" dirty="0"/>
              <a:t>Goods expenses</a:t>
            </a:r>
            <a:endParaRPr lang="ar-SA" dirty="0"/>
          </a:p>
        </p:txBody>
      </p:sp>
      <p:sp>
        <p:nvSpPr>
          <p:cNvPr id="3" name="عنصر نائب للمحتوى 2"/>
          <p:cNvSpPr>
            <a:spLocks noGrp="1"/>
          </p:cNvSpPr>
          <p:nvPr>
            <p:ph sz="half" idx="1"/>
          </p:nvPr>
        </p:nvSpPr>
        <p:spPr>
          <a:xfrm flipH="1">
            <a:off x="1295400" y="1828800"/>
            <a:ext cx="9601200" cy="4343400"/>
          </a:xfrm>
        </p:spPr>
        <p:txBody>
          <a:bodyPr rtlCol="1"/>
          <a:lstStyle/>
          <a:p>
            <a:pPr marL="0" indent="0" algn="l">
              <a:buNone/>
            </a:pPr>
            <a:r>
              <a:rPr lang="en-US" dirty="0"/>
              <a:t>Through the data for the last five years we note the increase in the total expenses related to goods from the Iraqi ports to the warehouses of the company.</a:t>
            </a:r>
            <a:endParaRPr lang="ar-SA" dirty="0"/>
          </a:p>
        </p:txBody>
      </p:sp>
      <p:graphicFrame>
        <p:nvGraphicFramePr>
          <p:cNvPr id="5" name="عنصر نائب للمحتوى 4"/>
          <p:cNvGraphicFramePr>
            <a:graphicFrameLocks noGrp="1"/>
          </p:cNvGraphicFramePr>
          <p:nvPr>
            <p:ph sz="half" idx="2"/>
            <p:extLst>
              <p:ext uri="{D42A27DB-BD31-4B8C-83A1-F6EECF244321}">
                <p14:modId xmlns:p14="http://schemas.microsoft.com/office/powerpoint/2010/main" val="4290027348"/>
              </p:ext>
            </p:extLst>
          </p:nvPr>
        </p:nvGraphicFramePr>
        <p:xfrm>
          <a:off x="3532748" y="2982352"/>
          <a:ext cx="6033282" cy="3448050"/>
        </p:xfrm>
        <a:graphic>
          <a:graphicData uri="http://schemas.openxmlformats.org/drawingml/2006/table">
            <a:tbl>
              <a:tblPr rtl="1" firstRow="1" bandRow="1">
                <a:tableStyleId>{C4B1156A-380E-4F78-BDF5-A606A8083BF9}</a:tableStyleId>
              </a:tblPr>
              <a:tblGrid>
                <a:gridCol w="2380762">
                  <a:extLst>
                    <a:ext uri="{9D8B030D-6E8A-4147-A177-3AD203B41FA5}">
                      <a16:colId xmlns:a16="http://schemas.microsoft.com/office/drawing/2014/main" xmlns="" val="20000"/>
                    </a:ext>
                  </a:extLst>
                </a:gridCol>
                <a:gridCol w="1826260">
                  <a:extLst>
                    <a:ext uri="{9D8B030D-6E8A-4147-A177-3AD203B41FA5}">
                      <a16:colId xmlns:a16="http://schemas.microsoft.com/office/drawing/2014/main" xmlns="" val="20001"/>
                    </a:ext>
                  </a:extLst>
                </a:gridCol>
                <a:gridCol w="1826260">
                  <a:extLst>
                    <a:ext uri="{9D8B030D-6E8A-4147-A177-3AD203B41FA5}">
                      <a16:colId xmlns:a16="http://schemas.microsoft.com/office/drawing/2014/main" xmlns="" val="20002"/>
                    </a:ext>
                  </a:extLst>
                </a:gridCol>
              </a:tblGrid>
              <a:tr h="574675">
                <a:tc>
                  <a:txBody>
                    <a:bodyPr/>
                    <a:lstStyle/>
                    <a:p>
                      <a:pPr lvl="1" algn="ctr" rtl="0"/>
                      <a:r>
                        <a:rPr lang="ar-IQ" noProof="0" dirty="0" smtClean="0">
                          <a:latin typeface="Tahoma" panose="020B0604030504040204" pitchFamily="34" charset="0"/>
                          <a:ea typeface="Tahoma" panose="020B0604030504040204" pitchFamily="34" charset="0"/>
                          <a:cs typeface="Tahoma" panose="020B0604030504040204" pitchFamily="34" charset="0"/>
                        </a:rPr>
                        <a:t> </a:t>
                      </a:r>
                      <a:r>
                        <a:rPr lang="en-US" noProof="0" dirty="0" smtClean="0">
                          <a:latin typeface="Tahoma" panose="020B0604030504040204" pitchFamily="34" charset="0"/>
                          <a:ea typeface="Tahoma" panose="020B0604030504040204" pitchFamily="34" charset="0"/>
                          <a:cs typeface="Tahoma" panose="020B0604030504040204" pitchFamily="34" charset="0"/>
                        </a:rPr>
                        <a:t>Total</a:t>
                      </a:r>
                      <a:r>
                        <a:rPr lang="en-US" baseline="0" noProof="0" dirty="0" smtClean="0">
                          <a:latin typeface="Tahoma" panose="020B0604030504040204" pitchFamily="34" charset="0"/>
                          <a:ea typeface="Tahoma" panose="020B0604030504040204" pitchFamily="34" charset="0"/>
                          <a:cs typeface="Tahoma" panose="020B0604030504040204" pitchFamily="34" charset="0"/>
                        </a:rPr>
                        <a:t> </a:t>
                      </a:r>
                      <a:r>
                        <a:rPr lang="en-US" noProof="0" dirty="0" smtClean="0">
                          <a:latin typeface="Tahoma" panose="020B0604030504040204" pitchFamily="34" charset="0"/>
                          <a:ea typeface="Tahoma" panose="020B0604030504040204" pitchFamily="34" charset="0"/>
                          <a:cs typeface="Tahoma" panose="020B0604030504040204" pitchFamily="34" charset="0"/>
                        </a:rPr>
                        <a:t>Exp.</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Quantity</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r" rtl="1"/>
                      <a:r>
                        <a:rPr lang="en-US" noProof="0" dirty="0" smtClean="0">
                          <a:latin typeface="Tahoma" panose="020B0604030504040204" pitchFamily="34" charset="0"/>
                          <a:ea typeface="Tahoma" panose="020B0604030504040204" pitchFamily="34" charset="0"/>
                          <a:cs typeface="Tahoma" panose="020B0604030504040204" pitchFamily="34" charset="0"/>
                        </a:rPr>
                        <a:t>Year</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xmlns="" val="10000"/>
                  </a:ext>
                </a:extLst>
              </a:tr>
              <a:tr h="574675">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159821</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499209</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2013</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xmlns="" val="10001"/>
                  </a:ext>
                </a:extLst>
              </a:tr>
              <a:tr h="574675">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122076</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516634</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2014</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xmlns="" val="10002"/>
                  </a:ext>
                </a:extLst>
              </a:tr>
              <a:tr h="574675">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136089</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598471</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2015</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xmlns="" val="10003"/>
                  </a:ext>
                </a:extLst>
              </a:tr>
              <a:tr h="574675">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922895</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639059</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2016</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xmlns="" val="3784403918"/>
                  </a:ext>
                </a:extLst>
              </a:tr>
              <a:tr h="574675">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1317500</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432739</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lvl="1" algn="ctr" rtl="0"/>
                      <a:r>
                        <a:rPr lang="en-US" noProof="0" dirty="0" smtClean="0">
                          <a:latin typeface="Tahoma" panose="020B0604030504040204" pitchFamily="34" charset="0"/>
                          <a:ea typeface="Tahoma" panose="020B0604030504040204" pitchFamily="34" charset="0"/>
                          <a:cs typeface="Tahoma" panose="020B0604030504040204" pitchFamily="34" charset="0"/>
                        </a:rPr>
                        <a:t>2017</a:t>
                      </a:r>
                      <a:endParaRPr lang="ar-SA" noProof="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xmlns="" val="3375413575"/>
                  </a:ext>
                </a:extLst>
              </a:tr>
            </a:tbl>
          </a:graphicData>
        </a:graphic>
      </p:graphicFrame>
    </p:spTree>
    <p:extLst>
      <p:ext uri="{BB962C8B-B14F-4D97-AF65-F5344CB8AC3E}">
        <p14:creationId xmlns:p14="http://schemas.microsoft.com/office/powerpoint/2010/main" val="24011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Savings on planned sales in 2018</a:t>
            </a:r>
            <a:endParaRPr lang="ar-SA" dirty="0"/>
          </a:p>
        </p:txBody>
      </p:sp>
      <p:sp>
        <p:nvSpPr>
          <p:cNvPr id="3" name="عنصر نائب للمحتوى 2"/>
          <p:cNvSpPr>
            <a:spLocks noGrp="1"/>
          </p:cNvSpPr>
          <p:nvPr>
            <p:ph sz="half" idx="1"/>
          </p:nvPr>
        </p:nvSpPr>
        <p:spPr>
          <a:xfrm flipH="1">
            <a:off x="295422" y="5838657"/>
            <a:ext cx="11057202" cy="1448972"/>
          </a:xfrm>
        </p:spPr>
        <p:txBody>
          <a:bodyPr rtlCol="1">
            <a:normAutofit/>
          </a:bodyPr>
          <a:lstStyle/>
          <a:p>
            <a:pPr marL="0" indent="0" algn="just" rtl="0">
              <a:buNone/>
            </a:pPr>
            <a:r>
              <a:rPr lang="en-US" dirty="0"/>
              <a:t>Under the planned sales for 2018, the following amounts can be </a:t>
            </a:r>
            <a:r>
              <a:rPr lang="en-US" dirty="0" smtClean="0"/>
              <a:t>saved </a:t>
            </a:r>
            <a:r>
              <a:rPr lang="en-US" dirty="0"/>
              <a:t>as shown </a:t>
            </a:r>
            <a:r>
              <a:rPr lang="en-US" dirty="0" smtClean="0"/>
              <a:t>below: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411" y="1585637"/>
            <a:ext cx="7553178" cy="4253020"/>
          </a:xfrm>
          <a:prstGeom prst="rect">
            <a:avLst/>
          </a:prstGeom>
          <a:ln>
            <a:noFill/>
          </a:ln>
          <a:effectLst>
            <a:softEdge rad="112500"/>
          </a:effectLst>
        </p:spPr>
      </p:pic>
    </p:spTree>
    <p:extLst>
      <p:ext uri="{BB962C8B-B14F-4D97-AF65-F5344CB8AC3E}">
        <p14:creationId xmlns:p14="http://schemas.microsoft.com/office/powerpoint/2010/main" val="89705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Savings on planned sales in 2018</a:t>
            </a:r>
            <a:endParaRPr lang="ar-SA" dirty="0"/>
          </a:p>
        </p:txBody>
      </p:sp>
      <p:sp>
        <p:nvSpPr>
          <p:cNvPr id="3" name="عنصر نائب للمحتوى 2"/>
          <p:cNvSpPr>
            <a:spLocks noGrp="1"/>
          </p:cNvSpPr>
          <p:nvPr>
            <p:ph sz="half" idx="1"/>
          </p:nvPr>
        </p:nvSpPr>
        <p:spPr>
          <a:xfrm flipH="1">
            <a:off x="985911" y="1885070"/>
            <a:ext cx="9649264" cy="4343400"/>
          </a:xfrm>
        </p:spPr>
        <p:txBody>
          <a:bodyPr rtlCol="1"/>
          <a:lstStyle/>
          <a:p>
            <a:pPr marL="0" indent="0" algn="l" rtl="0">
              <a:buNone/>
            </a:pPr>
            <a:r>
              <a:rPr lang="en-US" b="1" dirty="0" smtClean="0"/>
              <a:t>JAW </a:t>
            </a:r>
            <a:r>
              <a:rPr lang="en-US" b="1" dirty="0"/>
              <a:t>IMS target for </a:t>
            </a:r>
            <a:r>
              <a:rPr lang="en-US" b="1" dirty="0" smtClean="0"/>
              <a:t>2018</a:t>
            </a:r>
            <a:endParaRPr lang="en-US" b="1" dirty="0"/>
          </a:p>
          <a:p>
            <a:pPr algn="l" rtl="0"/>
            <a:r>
              <a:rPr lang="en-US" dirty="0"/>
              <a:t>8p (120gm ) about  2300 ton  </a:t>
            </a:r>
            <a:r>
              <a:rPr lang="en-US" dirty="0" smtClean="0"/>
              <a:t>(125 </a:t>
            </a:r>
            <a:r>
              <a:rPr lang="en-US" dirty="0"/>
              <a:t>container</a:t>
            </a:r>
            <a:r>
              <a:rPr lang="en-US" dirty="0" smtClean="0"/>
              <a:t>)</a:t>
            </a:r>
            <a:endParaRPr lang="en-US" dirty="0"/>
          </a:p>
          <a:p>
            <a:pPr algn="l" rtl="0"/>
            <a:r>
              <a:rPr lang="en-US" dirty="0"/>
              <a:t>Yearly  Actual Custom duties paid on </a:t>
            </a:r>
            <a:r>
              <a:rPr lang="en-US" dirty="0" smtClean="0"/>
              <a:t>JAW </a:t>
            </a:r>
            <a:r>
              <a:rPr lang="en-US" dirty="0"/>
              <a:t>8P by BEL  : USD  2.2 </a:t>
            </a:r>
            <a:r>
              <a:rPr lang="en-US" dirty="0" smtClean="0"/>
              <a:t>Million.</a:t>
            </a:r>
          </a:p>
          <a:p>
            <a:pPr marL="0" indent="0" algn="l" rtl="0">
              <a:buNone/>
            </a:pPr>
            <a:r>
              <a:rPr lang="en-US" b="1" dirty="0"/>
              <a:t>Yearly custom duties that should be paid :</a:t>
            </a:r>
          </a:p>
          <a:p>
            <a:pPr marL="0" indent="0" algn="ctr" rtl="0">
              <a:buNone/>
            </a:pPr>
            <a:r>
              <a:rPr lang="en-US" dirty="0"/>
              <a:t>USD 90000 * 125 Container * 45% = USD 5.06 million </a:t>
            </a:r>
          </a:p>
          <a:p>
            <a:pPr marL="0" indent="0" algn="l" rtl="0">
              <a:buNone/>
            </a:pPr>
            <a:endParaRPr lang="en-US" dirty="0" smtClean="0"/>
          </a:p>
        </p:txBody>
      </p:sp>
    </p:spTree>
    <p:extLst>
      <p:ext uri="{BB962C8B-B14F-4D97-AF65-F5344CB8AC3E}">
        <p14:creationId xmlns:p14="http://schemas.microsoft.com/office/powerpoint/2010/main" val="392632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Savings on planned sales in 2018</a:t>
            </a:r>
            <a:endParaRPr lang="ar-SA" dirty="0"/>
          </a:p>
        </p:txBody>
      </p:sp>
      <p:sp>
        <p:nvSpPr>
          <p:cNvPr id="3" name="عنصر نائب للمحتوى 2"/>
          <p:cNvSpPr>
            <a:spLocks noGrp="1"/>
          </p:cNvSpPr>
          <p:nvPr>
            <p:ph sz="half" idx="1"/>
          </p:nvPr>
        </p:nvSpPr>
        <p:spPr>
          <a:xfrm flipH="1">
            <a:off x="985911" y="1885070"/>
            <a:ext cx="9601200" cy="4343400"/>
          </a:xfrm>
        </p:spPr>
        <p:txBody>
          <a:bodyPr rtlCol="1"/>
          <a:lstStyle/>
          <a:p>
            <a:pPr algn="l" rtl="0"/>
            <a:r>
              <a:rPr lang="en-US" dirty="0"/>
              <a:t>80gm tubs about 1000 ton </a:t>
            </a:r>
            <a:r>
              <a:rPr lang="en-US" dirty="0" smtClean="0"/>
              <a:t>(87 </a:t>
            </a:r>
            <a:r>
              <a:rPr lang="en-US" dirty="0"/>
              <a:t>containers) </a:t>
            </a:r>
          </a:p>
          <a:p>
            <a:pPr algn="l" rtl="0"/>
            <a:r>
              <a:rPr lang="en-US" dirty="0"/>
              <a:t>Yearly Actual customs paid on JAW 80 gm by BEL  </a:t>
            </a:r>
            <a:r>
              <a:rPr lang="en-US" dirty="0" smtClean="0"/>
              <a:t>:USD </a:t>
            </a:r>
            <a:r>
              <a:rPr lang="en-US" dirty="0"/>
              <a:t>1.35 Million </a:t>
            </a:r>
          </a:p>
          <a:p>
            <a:pPr marL="0" indent="0" algn="l" rtl="0">
              <a:buNone/>
            </a:pPr>
            <a:r>
              <a:rPr lang="en-US" b="1" dirty="0"/>
              <a:t>Yearly custom duties that should be paid :</a:t>
            </a:r>
          </a:p>
          <a:p>
            <a:pPr marL="0" indent="0" algn="ctr" rtl="0">
              <a:buNone/>
            </a:pPr>
            <a:r>
              <a:rPr lang="en-US" dirty="0"/>
              <a:t>USD 45000 * 87 containers * 45% = USD 1.75 Million</a:t>
            </a:r>
          </a:p>
          <a:p>
            <a:pPr marL="0" indent="0" algn="l" rtl="0">
              <a:buNone/>
            </a:pPr>
            <a:endParaRPr lang="en-US" dirty="0" smtClean="0"/>
          </a:p>
        </p:txBody>
      </p:sp>
    </p:spTree>
    <p:extLst>
      <p:ext uri="{BB962C8B-B14F-4D97-AF65-F5344CB8AC3E}">
        <p14:creationId xmlns:p14="http://schemas.microsoft.com/office/powerpoint/2010/main" val="300971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smtClean="0"/>
              <a:t>Investment </a:t>
            </a:r>
            <a:r>
              <a:rPr lang="en-US" dirty="0"/>
              <a:t>Law</a:t>
            </a:r>
            <a:endParaRPr lang="ar-SA" dirty="0"/>
          </a:p>
        </p:txBody>
      </p:sp>
      <p:sp>
        <p:nvSpPr>
          <p:cNvPr id="3" name="عنصر نائب للمحتوى 2"/>
          <p:cNvSpPr>
            <a:spLocks noGrp="1"/>
          </p:cNvSpPr>
          <p:nvPr>
            <p:ph sz="half" idx="1"/>
          </p:nvPr>
        </p:nvSpPr>
        <p:spPr>
          <a:xfrm flipH="1">
            <a:off x="985911" y="1885070"/>
            <a:ext cx="6821658" cy="4684542"/>
          </a:xfrm>
        </p:spPr>
        <p:txBody>
          <a:bodyPr rtlCol="1">
            <a:normAutofit/>
          </a:bodyPr>
          <a:lstStyle/>
          <a:p>
            <a:pPr marL="0" indent="0" algn="just" rtl="0">
              <a:buNone/>
            </a:pPr>
            <a:r>
              <a:rPr lang="en-US" dirty="0"/>
              <a:t>The investment law included a number of advantages, most notably the exemption from customs duties, the freedom to market the product through the establishment of branches and commercial offices in Iraq, the right to establish a joint commercial entity with an Iraqi or foreign investor, with the possibility of the investor to cooperate with Iraqi partners, As well as facilities for the transfer of funds to and from Iraq, including the amounts invested and profits and finally visa and exit facilities, and residence </a:t>
            </a:r>
            <a:r>
              <a:rPr lang="en-US" dirty="0" smtClean="0"/>
              <a:t>permits, such as:</a:t>
            </a:r>
          </a:p>
          <a:p>
            <a:pPr marL="0" indent="0" algn="l" rtl="0">
              <a:buNone/>
            </a:pPr>
            <a:endParaRPr lang="en-US" sz="1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964" y="1885069"/>
            <a:ext cx="3919662" cy="4360985"/>
          </a:xfrm>
          <a:prstGeom prst="rect">
            <a:avLst/>
          </a:prstGeom>
          <a:ln>
            <a:noFill/>
          </a:ln>
          <a:effectLst>
            <a:softEdge rad="112500"/>
          </a:effectLst>
        </p:spPr>
      </p:pic>
    </p:spTree>
    <p:extLst>
      <p:ext uri="{BB962C8B-B14F-4D97-AF65-F5344CB8AC3E}">
        <p14:creationId xmlns:p14="http://schemas.microsoft.com/office/powerpoint/2010/main" val="144253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Industrial Investment Law</a:t>
            </a:r>
            <a:endParaRPr lang="ar-SA" dirty="0"/>
          </a:p>
        </p:txBody>
      </p:sp>
      <p:sp>
        <p:nvSpPr>
          <p:cNvPr id="3" name="عنصر نائب للمحتوى 2"/>
          <p:cNvSpPr>
            <a:spLocks noGrp="1"/>
          </p:cNvSpPr>
          <p:nvPr>
            <p:ph sz="half" idx="1"/>
          </p:nvPr>
        </p:nvSpPr>
        <p:spPr>
          <a:xfrm flipH="1">
            <a:off x="985911" y="1885070"/>
            <a:ext cx="9601200" cy="4343400"/>
          </a:xfrm>
        </p:spPr>
        <p:txBody>
          <a:bodyPr rtlCol="1">
            <a:noAutofit/>
          </a:bodyPr>
          <a:lstStyle/>
          <a:p>
            <a:pPr algn="l" rtl="0"/>
            <a:r>
              <a:rPr lang="en-US" dirty="0"/>
              <a:t> Include industrial projects exempt from all taxes and fees except income tax for a period of (10) years</a:t>
            </a:r>
            <a:r>
              <a:rPr lang="en-US" dirty="0" smtClean="0"/>
              <a:t>.</a:t>
            </a:r>
          </a:p>
          <a:p>
            <a:pPr algn="l" rtl="0"/>
            <a:r>
              <a:rPr lang="en-US" dirty="0" smtClean="0"/>
              <a:t>The </a:t>
            </a:r>
            <a:r>
              <a:rPr lang="en-US" dirty="0"/>
              <a:t>industrial project shall be exempted from income tax for a period of (5) years from the year in which the first profit is achieved after obtaining a license.</a:t>
            </a:r>
          </a:p>
          <a:p>
            <a:pPr algn="l" rtl="0"/>
            <a:r>
              <a:rPr lang="en-US" dirty="0" smtClean="0"/>
              <a:t>The </a:t>
            </a:r>
            <a:r>
              <a:rPr lang="en-US" dirty="0"/>
              <a:t>strategic or special industries, as well as projects established for export purposes based on local raw materials and projects that contribute to the transfer of advanced technology to Iraq, have an additional exemption for each case</a:t>
            </a:r>
            <a:r>
              <a:rPr lang="en-US" dirty="0" smtClean="0"/>
              <a:t>.</a:t>
            </a:r>
            <a:endParaRPr lang="en-US" dirty="0"/>
          </a:p>
        </p:txBody>
      </p:sp>
    </p:spTree>
    <p:extLst>
      <p:ext uri="{BB962C8B-B14F-4D97-AF65-F5344CB8AC3E}">
        <p14:creationId xmlns:p14="http://schemas.microsoft.com/office/powerpoint/2010/main" val="39803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Industrial Investment Law</a:t>
            </a:r>
            <a:endParaRPr lang="ar-SA" dirty="0"/>
          </a:p>
        </p:txBody>
      </p:sp>
      <p:sp>
        <p:nvSpPr>
          <p:cNvPr id="3" name="عنصر نائب للمحتوى 2"/>
          <p:cNvSpPr>
            <a:spLocks noGrp="1"/>
          </p:cNvSpPr>
          <p:nvPr>
            <p:ph sz="half" idx="1"/>
          </p:nvPr>
        </p:nvSpPr>
        <p:spPr>
          <a:xfrm flipH="1">
            <a:off x="985911" y="1885070"/>
            <a:ext cx="9601200" cy="4343400"/>
          </a:xfrm>
        </p:spPr>
        <p:txBody>
          <a:bodyPr rtlCol="1">
            <a:noAutofit/>
          </a:bodyPr>
          <a:lstStyle/>
          <a:p>
            <a:pPr algn="l" rtl="0"/>
            <a:r>
              <a:rPr lang="en-US" dirty="0"/>
              <a:t>Article (9) of the law includes procedures for allocating land within the industrial sites through coordination with the relevant parties and leasing them throughout the period of validity of the establishment license</a:t>
            </a:r>
            <a:r>
              <a:rPr lang="en-US" dirty="0" smtClean="0"/>
              <a:t>.</a:t>
            </a:r>
          </a:p>
          <a:p>
            <a:pPr algn="l" rtl="0"/>
            <a:r>
              <a:rPr lang="en-US" dirty="0" smtClean="0"/>
              <a:t>Article </a:t>
            </a:r>
            <a:r>
              <a:rPr lang="en-US" dirty="0"/>
              <a:t>17 of the project's imports of machinery, equipment, raw materials and operating requirements is exempted from the requirement of obtaining the import license.</a:t>
            </a:r>
          </a:p>
          <a:p>
            <a:pPr algn="l" rtl="0"/>
            <a:r>
              <a:rPr lang="en-US" dirty="0" smtClean="0"/>
              <a:t>Participation </a:t>
            </a:r>
            <a:r>
              <a:rPr lang="en-US" dirty="0"/>
              <a:t>in draft laws and legislation governing the activities of the private industrial sector that govern foreign investment.</a:t>
            </a:r>
            <a:endParaRPr lang="en-US" dirty="0" smtClean="0"/>
          </a:p>
        </p:txBody>
      </p:sp>
    </p:spTree>
    <p:extLst>
      <p:ext uri="{BB962C8B-B14F-4D97-AF65-F5344CB8AC3E}">
        <p14:creationId xmlns:p14="http://schemas.microsoft.com/office/powerpoint/2010/main" val="208644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Possibilities of the project owner</a:t>
            </a:r>
          </a:p>
        </p:txBody>
      </p:sp>
      <p:sp>
        <p:nvSpPr>
          <p:cNvPr id="3" name="عنصر نائب للمحتوى 2"/>
          <p:cNvSpPr>
            <a:spLocks noGrp="1"/>
          </p:cNvSpPr>
          <p:nvPr>
            <p:ph sz="half" idx="1"/>
          </p:nvPr>
        </p:nvSpPr>
        <p:spPr>
          <a:xfrm flipH="1">
            <a:off x="521677" y="1885070"/>
            <a:ext cx="4275406" cy="2110155"/>
          </a:xfrm>
        </p:spPr>
        <p:txBody>
          <a:bodyPr rtlCol="1">
            <a:noAutofit/>
          </a:bodyPr>
          <a:lstStyle/>
          <a:p>
            <a:pPr marL="0" indent="0" algn="just" rtl="0">
              <a:buNone/>
            </a:pPr>
            <a:r>
              <a:rPr lang="en-US" dirty="0" smtClean="0"/>
              <a:t>The </a:t>
            </a:r>
            <a:r>
              <a:rPr lang="en-US" dirty="0"/>
              <a:t>project owner has great capabilities and expertise in production, marketing and as described below</a:t>
            </a:r>
            <a:r>
              <a:rPr lang="en-US" dirty="0" smtClean="0"/>
              <a:t>:</a:t>
            </a:r>
          </a:p>
          <a:p>
            <a:pPr algn="just" rtl="0"/>
            <a:r>
              <a:rPr lang="en-US" dirty="0"/>
              <a:t>Provide land in the Iraqi capital Baghdad with an area of ​​(5-10) Acres, near the fast lines Association Baghdad in the rest of the northern and southern provinces of Iraq.</a:t>
            </a:r>
          </a:p>
          <a:p>
            <a:pPr marL="0" indent="0" algn="just" rtl="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527" y="1885070"/>
            <a:ext cx="6702474" cy="3770142"/>
          </a:xfrm>
          <a:prstGeom prst="rect">
            <a:avLst/>
          </a:prstGeom>
          <a:ln>
            <a:noFill/>
          </a:ln>
          <a:effectLst>
            <a:softEdge rad="112500"/>
          </a:effectLst>
        </p:spPr>
      </p:pic>
    </p:spTree>
    <p:extLst>
      <p:ext uri="{BB962C8B-B14F-4D97-AF65-F5344CB8AC3E}">
        <p14:creationId xmlns:p14="http://schemas.microsoft.com/office/powerpoint/2010/main" val="158772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Possibilities of the project owner</a:t>
            </a:r>
          </a:p>
        </p:txBody>
      </p:sp>
      <p:sp>
        <p:nvSpPr>
          <p:cNvPr id="3" name="عنصر نائب للمحتوى 2"/>
          <p:cNvSpPr>
            <a:spLocks noGrp="1"/>
          </p:cNvSpPr>
          <p:nvPr>
            <p:ph sz="half" idx="1"/>
          </p:nvPr>
        </p:nvSpPr>
        <p:spPr>
          <a:xfrm flipH="1">
            <a:off x="985911" y="1885070"/>
            <a:ext cx="9601200" cy="4343400"/>
          </a:xfrm>
        </p:spPr>
        <p:txBody>
          <a:bodyPr rtlCol="1">
            <a:noAutofit/>
          </a:bodyPr>
          <a:lstStyle/>
          <a:p>
            <a:pPr algn="just" rtl="0"/>
            <a:r>
              <a:rPr lang="en-US" dirty="0"/>
              <a:t>The company has refrigerated cars for the transport of goods (46) cars of different sizes connected to each other satellite tracking system, and connected to storage systems with the possibility of increasing these vehicles if necessary.</a:t>
            </a:r>
          </a:p>
          <a:p>
            <a:pPr algn="just" rtl="0"/>
            <a:r>
              <a:rPr lang="en-US" dirty="0"/>
              <a:t>Possibility to open outlets for the company in the provinces to which the goods reach through delegates.</a:t>
            </a:r>
          </a:p>
          <a:p>
            <a:pPr marL="0" indent="0" algn="just" rtl="0">
              <a:buNone/>
            </a:pPr>
            <a:r>
              <a:rPr lang="en-US" sz="1400" dirty="0" smtClean="0"/>
              <a:t>•</a:t>
            </a:r>
            <a:r>
              <a:rPr lang="en-US" dirty="0" smtClean="0"/>
              <a:t> </a:t>
            </a:r>
            <a:r>
              <a:rPr lang="en-US" dirty="0"/>
              <a:t>The company has its own warehouses and agencies in six governorates spread in the north, center and south of the country.</a:t>
            </a:r>
          </a:p>
          <a:p>
            <a:pPr marL="0" indent="0" algn="just" rtl="0">
              <a:buNone/>
            </a:pPr>
            <a:r>
              <a:rPr lang="en-US" sz="1400" dirty="0"/>
              <a:t>•</a:t>
            </a:r>
            <a:r>
              <a:rPr lang="en-US" dirty="0"/>
              <a:t> The possibility of obtaining an investment license and enjoy the privileges granted by law.</a:t>
            </a:r>
          </a:p>
        </p:txBody>
      </p:sp>
    </p:spTree>
    <p:extLst>
      <p:ext uri="{BB962C8B-B14F-4D97-AF65-F5344CB8AC3E}">
        <p14:creationId xmlns:p14="http://schemas.microsoft.com/office/powerpoint/2010/main" val="220641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Production plan for the factory</a:t>
            </a:r>
            <a:endParaRPr lang="ar-SA"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44100" y="1978855"/>
            <a:ext cx="1905000" cy="1905000"/>
          </a:xfrm>
          <a:prstGeom prst="rect">
            <a:avLst/>
          </a:prstGeom>
          <a:ln>
            <a:noFill/>
          </a:ln>
          <a:effectLst>
            <a:softEdge rad="112500"/>
          </a:effectLst>
        </p:spPr>
      </p:pic>
      <p:sp>
        <p:nvSpPr>
          <p:cNvPr id="6" name="عنصر نائب للنص 5"/>
          <p:cNvSpPr>
            <a:spLocks noGrp="1"/>
          </p:cNvSpPr>
          <p:nvPr>
            <p:ph type="body" sz="half" idx="2"/>
          </p:nvPr>
        </p:nvSpPr>
        <p:spPr>
          <a:xfrm flipH="1">
            <a:off x="395065" y="1828800"/>
            <a:ext cx="9396048" cy="4343400"/>
          </a:xfrm>
        </p:spPr>
        <p:txBody>
          <a:bodyPr rtlCol="1"/>
          <a:lstStyle/>
          <a:p>
            <a:pPr algn="just" rtl="0"/>
            <a:r>
              <a:rPr lang="en-US" dirty="0"/>
              <a:t>we should start with plastic tubs plant  production to be different sizes from 50 gm – 200gm </a:t>
            </a:r>
          </a:p>
          <a:p>
            <a:pPr algn="just" rtl="0"/>
            <a:r>
              <a:rPr lang="en-US" dirty="0"/>
              <a:t>market size for plastic tubs : about 15000 ton </a:t>
            </a:r>
          </a:p>
          <a:p>
            <a:pPr algn="just" rtl="0"/>
            <a:r>
              <a:rPr lang="en-US" dirty="0"/>
              <a:t>JAW share of plastic tubs market about 6-7% </a:t>
            </a:r>
          </a:p>
          <a:p>
            <a:pPr algn="just" rtl="0"/>
            <a:r>
              <a:rPr lang="en-US" dirty="0"/>
              <a:t>With the plant JAW will be able to reach 15-20% of market share (about 3000 </a:t>
            </a:r>
            <a:r>
              <a:rPr lang="en-US" dirty="0" smtClean="0"/>
              <a:t>ton) </a:t>
            </a:r>
            <a:r>
              <a:rPr lang="en-US" dirty="0"/>
              <a:t>in 3-5 years .</a:t>
            </a:r>
          </a:p>
          <a:p>
            <a:pPr algn="just" rtl="0"/>
            <a:r>
              <a:rPr lang="en-US" dirty="0"/>
              <a:t>Due to cost competitiveness and good margin to do marketing support for the plastic tubs in addition to freshness of the goods (usually tubs reach market with 25-30% of shelf life expired  .</a:t>
            </a:r>
          </a:p>
          <a:p>
            <a:pPr algn="just" rtl="0"/>
            <a:r>
              <a:rPr lang="en-US" dirty="0"/>
              <a:t>After 3-5 years if the project was successful we could study with BEL possibility to start triangle portions to benefit from above points in triangle portions </a:t>
            </a:r>
            <a:endParaRPr lang="ar-SA" dirty="0"/>
          </a:p>
        </p:txBody>
      </p:sp>
    </p:spTree>
    <p:extLst>
      <p:ext uri="{BB962C8B-B14F-4D97-AF65-F5344CB8AC3E}">
        <p14:creationId xmlns:p14="http://schemas.microsoft.com/office/powerpoint/2010/main" val="33284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rtl="0"/>
            <a:r>
              <a:rPr lang="en-US" dirty="0" smtClean="0"/>
              <a:t>Overview of Iraq Republic</a:t>
            </a:r>
            <a:endParaRPr lang="ar-SA" dirty="0"/>
          </a:p>
        </p:txBody>
      </p:sp>
      <p:sp>
        <p:nvSpPr>
          <p:cNvPr id="3" name="عنصر نائب للمحتوى 2"/>
          <p:cNvSpPr>
            <a:spLocks noGrp="1"/>
          </p:cNvSpPr>
          <p:nvPr>
            <p:ph idx="1"/>
          </p:nvPr>
        </p:nvSpPr>
        <p:spPr>
          <a:xfrm flipH="1">
            <a:off x="1295400" y="1828800"/>
            <a:ext cx="9601200" cy="4343400"/>
          </a:xfrm>
        </p:spPr>
        <p:txBody>
          <a:bodyPr rtlCol="1"/>
          <a:lstStyle/>
          <a:p>
            <a:pPr marL="0" indent="0" algn="l" rtl="0">
              <a:buNone/>
            </a:pPr>
            <a:r>
              <a:rPr lang="en-US" dirty="0" smtClean="0"/>
              <a:t>Iraq </a:t>
            </a:r>
            <a:r>
              <a:rPr lang="en-US" dirty="0"/>
              <a:t>is </a:t>
            </a:r>
            <a:r>
              <a:rPr lang="en-US" dirty="0" smtClean="0"/>
              <a:t>a West </a:t>
            </a:r>
            <a:r>
              <a:rPr lang="en-US" dirty="0"/>
              <a:t>Asian </a:t>
            </a:r>
            <a:r>
              <a:rPr lang="en-US" dirty="0" smtClean="0"/>
              <a:t>country rich </a:t>
            </a:r>
            <a:r>
              <a:rPr lang="en-US" dirty="0"/>
              <a:t>with oil, natural resources and rivers, with an average wage of US $ 6,000.</a:t>
            </a:r>
            <a:endParaRPr lang="ar-IQ" dirty="0" smtClean="0"/>
          </a:p>
          <a:p>
            <a:pPr algn="l" rtl="0"/>
            <a:endParaRPr lang="en-US" dirty="0" smtClean="0"/>
          </a:p>
          <a:p>
            <a:pPr algn="l" rtl="0"/>
            <a:endParaRPr lang="en-US" dirty="0"/>
          </a:p>
          <a:p>
            <a:pPr algn="l" rtl="0"/>
            <a:r>
              <a:rPr lang="en-US" dirty="0" smtClean="0"/>
              <a:t>location</a:t>
            </a:r>
            <a:endParaRPr lang="ar-IQ" dirty="0" smtClean="0"/>
          </a:p>
          <a:p>
            <a:pPr marL="0" indent="0" algn="l" rtl="0">
              <a:buNone/>
            </a:pPr>
            <a:r>
              <a:rPr lang="en-US" dirty="0"/>
              <a:t>Iraq has an important geographical location. It is one of the countries bordering the Arabian Gulf. It is bordered to the south by Kuwait and Saudi Arabia, to the north by Turkey, to the west by Syria and Jordan, and from the east by Iran.</a:t>
            </a:r>
            <a:endParaRPr lang="ar-S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782" y="2229853"/>
            <a:ext cx="2706211" cy="2283994"/>
          </a:xfrm>
          <a:prstGeom prst="rect">
            <a:avLst/>
          </a:prstGeom>
          <a:ln>
            <a:noFill/>
          </a:ln>
          <a:effectLst>
            <a:softEdge rad="112500"/>
          </a:effectLst>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l"/>
            <a:r>
              <a:rPr lang="en-US" dirty="0"/>
              <a:t>Why should BEL agree to cooperate with NTDCO in establishing a plant in Baghdad Iraq </a:t>
            </a:r>
          </a:p>
        </p:txBody>
      </p:sp>
      <p:sp>
        <p:nvSpPr>
          <p:cNvPr id="3" name="عنصر نائب للنص 5"/>
          <p:cNvSpPr txBox="1">
            <a:spLocks/>
          </p:cNvSpPr>
          <p:nvPr/>
        </p:nvSpPr>
        <p:spPr>
          <a:xfrm flipH="1">
            <a:off x="395061" y="1828800"/>
            <a:ext cx="8129959" cy="2082018"/>
          </a:xfrm>
          <a:prstGeom prst="rect">
            <a:avLst/>
          </a:prstGeom>
        </p:spPr>
        <p:txBody>
          <a:bodyPr rtlCol="1"/>
          <a:lstStyle>
            <a:lvl1pPr marL="274320" indent="-274320" algn="r" defTabSz="914400" rtl="1" eaLnBrk="1" latinLnBrk="0" hangingPunct="1">
              <a:lnSpc>
                <a:spcPct val="90000"/>
              </a:lnSpc>
              <a:spcBef>
                <a:spcPts val="18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8640" indent="-228600" algn="r" defTabSz="914400" rtl="1" eaLnBrk="1" latinLnBrk="0" hangingPunct="1">
              <a:lnSpc>
                <a:spcPct val="90000"/>
              </a:lnSpc>
              <a:spcBef>
                <a:spcPts val="1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22960" indent="-228600" algn="r" defTabSz="914400" rtl="1" eaLnBrk="1" latinLnBrk="0" hangingPunct="1">
              <a:lnSpc>
                <a:spcPct val="90000"/>
              </a:lnSpc>
              <a:spcBef>
                <a:spcPts val="8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972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258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5544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gn="just" rtl="0"/>
            <a:r>
              <a:rPr lang="en-US" dirty="0" smtClean="0"/>
              <a:t>NTDCO </a:t>
            </a:r>
            <a:r>
              <a:rPr lang="en-US" dirty="0"/>
              <a:t>will 100% responsible for financing the whole project (land , hungers &amp; machinery) without any financial risk on </a:t>
            </a:r>
            <a:r>
              <a:rPr lang="en-US" dirty="0" smtClean="0"/>
              <a:t>BEL.</a:t>
            </a:r>
            <a:endParaRPr lang="en-US" dirty="0"/>
          </a:p>
          <a:p>
            <a:pPr algn="just" rtl="0"/>
            <a:r>
              <a:rPr lang="en-US" dirty="0" smtClean="0"/>
              <a:t>NTDCO </a:t>
            </a:r>
            <a:r>
              <a:rPr lang="en-US" dirty="0"/>
              <a:t>will be responsible for any security issue or any problem may appear in Iraq that could affect the project</a:t>
            </a:r>
          </a:p>
          <a:p>
            <a:pPr algn="l" rtl="0"/>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479" y="1828800"/>
            <a:ext cx="3379291" cy="1899138"/>
          </a:xfrm>
          <a:prstGeom prst="rect">
            <a:avLst/>
          </a:prstGeom>
          <a:ln>
            <a:noFill/>
          </a:ln>
          <a:effectLst>
            <a:softEdge rad="112500"/>
          </a:effectLst>
        </p:spPr>
      </p:pic>
      <p:sp>
        <p:nvSpPr>
          <p:cNvPr id="6" name="Rectangle 5"/>
          <p:cNvSpPr/>
          <p:nvPr/>
        </p:nvSpPr>
        <p:spPr>
          <a:xfrm>
            <a:off x="336489" y="3884929"/>
            <a:ext cx="11519022" cy="1569660"/>
          </a:xfrm>
          <a:prstGeom prst="rect">
            <a:avLst/>
          </a:prstGeom>
        </p:spPr>
        <p:txBody>
          <a:bodyPr wrap="square">
            <a:spAutoFit/>
          </a:bodyPr>
          <a:lstStyle/>
          <a:p>
            <a:pPr marL="342900" indent="-342900" algn="just" rtl="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BEL will save yearly about USD 1.50 millions  on tubs investment only in the beginning  and more than 6 million later if triangle portions were produced.</a:t>
            </a:r>
          </a:p>
          <a:p>
            <a:pPr marL="342900" indent="-342900" algn="just" rtl="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BEL will be again ready to invest on plastic tubs to gain market share from competitors specially </a:t>
            </a:r>
            <a:r>
              <a:rPr lang="en-US" sz="2400" dirty="0" err="1">
                <a:latin typeface="Tahoma" panose="020B0604030504040204" pitchFamily="34" charset="0"/>
                <a:ea typeface="Tahoma" panose="020B0604030504040204" pitchFamily="34" charset="0"/>
                <a:cs typeface="Tahoma" panose="020B0604030504040204" pitchFamily="34" charset="0"/>
              </a:rPr>
              <a:t>Kalleh</a:t>
            </a:r>
            <a:r>
              <a:rPr lang="en-US"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06172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l"/>
            <a:r>
              <a:rPr lang="en-US" dirty="0"/>
              <a:t>Why should BEL agree to cooperate with NTDCO in establishing a plant in Baghdad Iraq </a:t>
            </a:r>
          </a:p>
        </p:txBody>
      </p:sp>
      <p:sp>
        <p:nvSpPr>
          <p:cNvPr id="3" name="عنصر نائب للنص 5"/>
          <p:cNvSpPr txBox="1">
            <a:spLocks/>
          </p:cNvSpPr>
          <p:nvPr/>
        </p:nvSpPr>
        <p:spPr>
          <a:xfrm flipH="1">
            <a:off x="395064" y="1828800"/>
            <a:ext cx="11590609" cy="4343400"/>
          </a:xfrm>
          <a:prstGeom prst="rect">
            <a:avLst/>
          </a:prstGeom>
        </p:spPr>
        <p:txBody>
          <a:bodyPr rtlCol="1"/>
          <a:lstStyle>
            <a:lvl1pPr marL="274320" indent="-274320" algn="r" defTabSz="914400" rtl="1" eaLnBrk="1" latinLnBrk="0" hangingPunct="1">
              <a:lnSpc>
                <a:spcPct val="90000"/>
              </a:lnSpc>
              <a:spcBef>
                <a:spcPts val="18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8640" indent="-228600" algn="r" defTabSz="914400" rtl="1" eaLnBrk="1" latinLnBrk="0" hangingPunct="1">
              <a:lnSpc>
                <a:spcPct val="90000"/>
              </a:lnSpc>
              <a:spcBef>
                <a:spcPts val="1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22960" indent="-228600" algn="r" defTabSz="914400" rtl="1" eaLnBrk="1" latinLnBrk="0" hangingPunct="1">
              <a:lnSpc>
                <a:spcPct val="90000"/>
              </a:lnSpc>
              <a:spcBef>
                <a:spcPts val="8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972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258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5544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r" defTabSz="914400" rtl="1"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gn="just" rtl="0"/>
            <a:r>
              <a:rPr lang="en-US" dirty="0" smtClean="0"/>
              <a:t>BEL </a:t>
            </a:r>
            <a:r>
              <a:rPr lang="en-US" dirty="0"/>
              <a:t>will increase its market share in plastic tubs (biggest category in Iraq) be a main player as other SKU</a:t>
            </a:r>
          </a:p>
          <a:p>
            <a:pPr algn="just" rtl="0"/>
            <a:r>
              <a:rPr lang="en-US" dirty="0" smtClean="0"/>
              <a:t>BEL </a:t>
            </a:r>
            <a:r>
              <a:rPr lang="en-US" dirty="0"/>
              <a:t>will the first international player to start production of processed cheese in Iraq (Danone started earlier but in Yoghurt and </a:t>
            </a:r>
            <a:r>
              <a:rPr lang="en-US" dirty="0" err="1"/>
              <a:t>Shanina</a:t>
            </a:r>
            <a:r>
              <a:rPr lang="en-US" dirty="0"/>
              <a:t>) and will gain momentum on other local and regional players who are planning to start due to sharp increase of custom duties </a:t>
            </a:r>
          </a:p>
          <a:p>
            <a:pPr algn="just" rtl="0"/>
            <a:r>
              <a:rPr lang="en-US" dirty="0" smtClean="0"/>
              <a:t>BEL </a:t>
            </a:r>
            <a:r>
              <a:rPr lang="en-US" dirty="0"/>
              <a:t>will be responsible for providing the plant with the right raw material , required machinery and technical support to maintain JAW quality </a:t>
            </a:r>
          </a:p>
          <a:p>
            <a:pPr algn="just" rtl="0"/>
            <a:r>
              <a:rPr lang="en-US" dirty="0" smtClean="0"/>
              <a:t>BEL </a:t>
            </a:r>
            <a:r>
              <a:rPr lang="en-US" dirty="0"/>
              <a:t>can produce LVQR tubs to benefit from all above </a:t>
            </a:r>
          </a:p>
        </p:txBody>
      </p:sp>
    </p:spTree>
    <p:extLst>
      <p:ext uri="{BB962C8B-B14F-4D97-AF65-F5344CB8AC3E}">
        <p14:creationId xmlns:p14="http://schemas.microsoft.com/office/powerpoint/2010/main" val="426437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5775959" y="1873584"/>
            <a:ext cx="5918736" cy="1864227"/>
          </a:xfrm>
        </p:spPr>
        <p:txBody>
          <a:bodyPr rtlCol="1"/>
          <a:lstStyle/>
          <a:p>
            <a:r>
              <a:rPr lang="en-US" dirty="0" smtClean="0"/>
              <a:t>Thanks for watching</a:t>
            </a:r>
            <a:endParaRPr lang="ar-SA" dirty="0"/>
          </a:p>
        </p:txBody>
      </p:sp>
      <p:sp>
        <p:nvSpPr>
          <p:cNvPr id="3" name="عنوان فرعي 2"/>
          <p:cNvSpPr>
            <a:spLocks noGrp="1"/>
          </p:cNvSpPr>
          <p:nvPr>
            <p:ph type="subTitle" idx="1"/>
          </p:nvPr>
        </p:nvSpPr>
        <p:spPr>
          <a:xfrm flipH="1">
            <a:off x="9732748" y="4010526"/>
            <a:ext cx="1961947" cy="1600200"/>
          </a:xfrm>
        </p:spPr>
        <p:txBody>
          <a:bodyPr rtlCol="1"/>
          <a:lstStyle/>
          <a:p>
            <a:r>
              <a:rPr lang="en-US" dirty="0" smtClean="0"/>
              <a:t>The End</a:t>
            </a:r>
            <a:endParaRPr lang="ar-SA" dirty="0"/>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flipH="1">
            <a:off x="0" y="1"/>
            <a:ext cx="5470358" cy="6858000"/>
          </a:xfrm>
        </p:spPr>
      </p:pic>
    </p:spTree>
    <p:extLst>
      <p:ext uri="{BB962C8B-B14F-4D97-AF65-F5344CB8AC3E}">
        <p14:creationId xmlns:p14="http://schemas.microsoft.com/office/powerpoint/2010/main" val="326217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rtl="0"/>
            <a:r>
              <a:rPr lang="en-US" dirty="0"/>
              <a:t>Overview of </a:t>
            </a:r>
            <a:r>
              <a:rPr lang="en-US" dirty="0" smtClean="0"/>
              <a:t>Iraq Republic</a:t>
            </a:r>
            <a:endParaRPr lang="ar-SA" dirty="0"/>
          </a:p>
        </p:txBody>
      </p:sp>
      <p:sp>
        <p:nvSpPr>
          <p:cNvPr id="3" name="عنصر نائب للمحتوى 2"/>
          <p:cNvSpPr>
            <a:spLocks noGrp="1"/>
          </p:cNvSpPr>
          <p:nvPr>
            <p:ph idx="1"/>
          </p:nvPr>
        </p:nvSpPr>
        <p:spPr>
          <a:xfrm flipH="1">
            <a:off x="294807" y="1653127"/>
            <a:ext cx="7126705" cy="4343400"/>
          </a:xfrm>
        </p:spPr>
        <p:txBody>
          <a:bodyPr rtlCol="1"/>
          <a:lstStyle/>
          <a:p>
            <a:pPr algn="l" rtl="0"/>
            <a:r>
              <a:rPr lang="en-US" dirty="0"/>
              <a:t>Population</a:t>
            </a:r>
            <a:endParaRPr lang="en-US" dirty="0" smtClean="0"/>
          </a:p>
          <a:p>
            <a:pPr marL="0" indent="0" algn="l" rtl="0">
              <a:buNone/>
            </a:pPr>
            <a:r>
              <a:rPr lang="en-US" dirty="0" smtClean="0"/>
              <a:t>Iraq's </a:t>
            </a:r>
            <a:r>
              <a:rPr lang="en-US" dirty="0"/>
              <a:t>population will reach 40 million at the end of 2017, with 51% for men and 49% for women.</a:t>
            </a:r>
          </a:p>
          <a:p>
            <a:pPr algn="l" rtl="0"/>
            <a:endParaRPr lang="en-US" dirty="0"/>
          </a:p>
          <a:p>
            <a:pPr algn="l" rtl="0"/>
            <a:r>
              <a:rPr lang="en-US" dirty="0"/>
              <a:t>Population distribution (million people)</a:t>
            </a:r>
          </a:p>
          <a:p>
            <a:pPr algn="l" rtl="0"/>
            <a:r>
              <a:rPr lang="en-US" dirty="0"/>
              <a:t>Baghdad 7.6</a:t>
            </a:r>
          </a:p>
          <a:p>
            <a:pPr algn="l" rtl="0"/>
            <a:r>
              <a:rPr lang="en-US" dirty="0" err="1" smtClean="0"/>
              <a:t>Mousl</a:t>
            </a:r>
            <a:r>
              <a:rPr lang="en-US" dirty="0" smtClean="0"/>
              <a:t> 3.5</a:t>
            </a:r>
          </a:p>
          <a:p>
            <a:pPr algn="l" rtl="0"/>
            <a:r>
              <a:rPr lang="en-US" dirty="0" smtClean="0"/>
              <a:t>Basra 2.8</a:t>
            </a:r>
            <a:endParaRPr lang="ar-IQ"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742" y="3151722"/>
            <a:ext cx="5261547" cy="3399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845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384300" y="255134"/>
            <a:ext cx="9601200" cy="1036850"/>
          </a:xfrm>
        </p:spPr>
        <p:txBody>
          <a:bodyPr rtlCol="1"/>
          <a:lstStyle/>
          <a:p>
            <a:pPr algn="ctr" rtl="0"/>
            <a:r>
              <a:rPr lang="en-US" dirty="0"/>
              <a:t>Industry in Iraq</a:t>
            </a:r>
            <a:endParaRPr lang="ar-SA" dirty="0"/>
          </a:p>
        </p:txBody>
      </p:sp>
      <p:sp>
        <p:nvSpPr>
          <p:cNvPr id="3" name="عنصر نائب للمحتوى 2"/>
          <p:cNvSpPr>
            <a:spLocks noGrp="1"/>
          </p:cNvSpPr>
          <p:nvPr>
            <p:ph idx="1"/>
          </p:nvPr>
        </p:nvSpPr>
        <p:spPr>
          <a:xfrm flipH="1">
            <a:off x="1055077" y="1828800"/>
            <a:ext cx="9841522" cy="4343400"/>
          </a:xfrm>
        </p:spPr>
        <p:txBody>
          <a:bodyPr rtlCol="1"/>
          <a:lstStyle/>
          <a:p>
            <a:pPr algn="l" rtl="0"/>
            <a:r>
              <a:rPr lang="en-US" dirty="0"/>
              <a:t>Iraq has about 2000 government sector factories and more than 3500 private sector factories in various industries, but the conditions that have passed since the eighties of the last century have been processed on these factories, has been disabled more than 90% of these factories currently for several reasons, including:</a:t>
            </a:r>
          </a:p>
          <a:p>
            <a:pPr algn="l" rtl="0"/>
            <a:endParaRPr lang="en-US" dirty="0"/>
          </a:p>
          <a:p>
            <a:pPr algn="l" rtl="0"/>
            <a:r>
              <a:rPr lang="en-US" dirty="0"/>
              <a:t>Weak infrastructure of factories.</a:t>
            </a:r>
          </a:p>
          <a:p>
            <a:pPr algn="l" rtl="0"/>
            <a:r>
              <a:rPr lang="en-US" dirty="0"/>
              <a:t>Waste of machinery and non-use of </a:t>
            </a:r>
            <a:r>
              <a:rPr lang="en-US" dirty="0" smtClean="0"/>
              <a:t>technology.</a:t>
            </a:r>
            <a:endParaRPr lang="en-US" dirty="0"/>
          </a:p>
          <a:p>
            <a:pPr algn="l" rtl="0"/>
            <a:r>
              <a:rPr lang="en-US" dirty="0"/>
              <a:t>Random import.</a:t>
            </a:r>
          </a:p>
        </p:txBody>
      </p:sp>
    </p:spTree>
    <p:extLst>
      <p:ext uri="{BB962C8B-B14F-4D97-AF65-F5344CB8AC3E}">
        <p14:creationId xmlns:p14="http://schemas.microsoft.com/office/powerpoint/2010/main" val="312929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Dairy factories competing in Iraq</a:t>
            </a:r>
            <a:endParaRPr lang="ar-SA" dirty="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9539" b="9539"/>
          <a:stretch>
            <a:fillRect/>
          </a:stretch>
        </p:blipFill>
        <p:spPr>
          <a:xfrm flipH="1">
            <a:off x="9086894" y="1730328"/>
            <a:ext cx="1809698" cy="1223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عنصر نائب للنص 4"/>
          <p:cNvSpPr>
            <a:spLocks noGrp="1"/>
          </p:cNvSpPr>
          <p:nvPr>
            <p:ph type="body" sz="half" idx="2"/>
          </p:nvPr>
        </p:nvSpPr>
        <p:spPr>
          <a:xfrm flipH="1">
            <a:off x="6400467" y="2954214"/>
            <a:ext cx="4496125" cy="3522786"/>
          </a:xfrm>
        </p:spPr>
        <p:txBody>
          <a:bodyPr rtlCol="1"/>
          <a:lstStyle/>
          <a:p>
            <a:pPr algn="l"/>
            <a:r>
              <a:rPr lang="en-US" dirty="0">
                <a:solidFill>
                  <a:schemeClr val="tx2"/>
                </a:solidFill>
              </a:rPr>
              <a:t>Ownership: 100% for the Iraqi government</a:t>
            </a:r>
          </a:p>
          <a:p>
            <a:pPr algn="l"/>
            <a:r>
              <a:rPr lang="en-US" dirty="0">
                <a:solidFill>
                  <a:schemeClr val="tx2"/>
                </a:solidFill>
              </a:rPr>
              <a:t>Location: Baghdad Suburbs (Abu Ghraib Area)</a:t>
            </a:r>
          </a:p>
          <a:p>
            <a:pPr algn="l"/>
            <a:r>
              <a:rPr lang="en-US" dirty="0">
                <a:solidFill>
                  <a:schemeClr val="tx2"/>
                </a:solidFill>
              </a:rPr>
              <a:t>Products:</a:t>
            </a:r>
          </a:p>
          <a:p>
            <a:pPr algn="l"/>
            <a:r>
              <a:rPr lang="en-US" dirty="0">
                <a:solidFill>
                  <a:schemeClr val="tx2"/>
                </a:solidFill>
              </a:rPr>
              <a:t>Milk</a:t>
            </a:r>
          </a:p>
          <a:p>
            <a:pPr algn="l"/>
            <a:r>
              <a:rPr lang="en-US" dirty="0">
                <a:solidFill>
                  <a:schemeClr val="tx2"/>
                </a:solidFill>
              </a:rPr>
              <a:t>Natural Cheese (White Cheese)</a:t>
            </a:r>
          </a:p>
          <a:p>
            <a:pPr algn="l"/>
            <a:r>
              <a:rPr lang="en-US" dirty="0">
                <a:solidFill>
                  <a:schemeClr val="tx2"/>
                </a:solidFill>
              </a:rPr>
              <a:t>Cheese cooked 100 g in plastic </a:t>
            </a:r>
            <a:r>
              <a:rPr lang="en-US" dirty="0" smtClean="0">
                <a:solidFill>
                  <a:schemeClr val="tx2"/>
                </a:solidFill>
              </a:rPr>
              <a:t>packaging</a:t>
            </a:r>
          </a:p>
          <a:p>
            <a:pPr algn="l"/>
            <a:endParaRPr lang="ar-IQ" dirty="0" smtClean="0">
              <a:solidFill>
                <a:schemeClr val="tx2"/>
              </a:solidFill>
            </a:endParaRPr>
          </a:p>
          <a:p>
            <a:pPr lvl="1" algn="ctr"/>
            <a:r>
              <a:rPr lang="en-US" sz="2800" dirty="0">
                <a:solidFill>
                  <a:schemeClr val="bg1"/>
                </a:solidFill>
              </a:rPr>
              <a:t>Abu Ghraib </a:t>
            </a:r>
            <a:r>
              <a:rPr lang="en-US" sz="2800" dirty="0" smtClean="0">
                <a:solidFill>
                  <a:schemeClr val="bg1"/>
                </a:solidFill>
              </a:rPr>
              <a:t>Cheese </a:t>
            </a:r>
            <a:r>
              <a:rPr lang="en-US" sz="2800" dirty="0">
                <a:solidFill>
                  <a:schemeClr val="bg1"/>
                </a:solidFill>
              </a:rPr>
              <a:t>Factory</a:t>
            </a:r>
            <a:endParaRPr lang="ar-SA" dirty="0">
              <a:solidFill>
                <a:schemeClr val="tx2"/>
              </a:solidFill>
            </a:endParaRPr>
          </a:p>
        </p:txBody>
      </p:sp>
      <p:pic>
        <p:nvPicPr>
          <p:cNvPr id="13" name="Picture Placeholder 12"/>
          <p:cNvPicPr>
            <a:picLocks noGrp="1" noChangeAspect="1"/>
          </p:cNvPicPr>
          <p:nvPr>
            <p:ph type="pic" idx="13"/>
          </p:nvPr>
        </p:nvPicPr>
        <p:blipFill>
          <a:blip r:embed="rId4">
            <a:extLst>
              <a:ext uri="{28A0092B-C50C-407E-A947-70E740481C1C}">
                <a14:useLocalDpi xmlns:a14="http://schemas.microsoft.com/office/drawing/2010/main" val="0"/>
              </a:ext>
            </a:extLst>
          </a:blip>
          <a:srcRect t="19302" b="19302"/>
          <a:stretch>
            <a:fillRect/>
          </a:stretch>
        </p:blipFill>
        <p:spPr>
          <a:xfrm flipH="1">
            <a:off x="4051300" y="1730328"/>
            <a:ext cx="1816098" cy="1362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عنصر نائب للنص 10"/>
          <p:cNvSpPr>
            <a:spLocks noGrp="1"/>
          </p:cNvSpPr>
          <p:nvPr>
            <p:ph type="body" sz="half" idx="14"/>
          </p:nvPr>
        </p:nvSpPr>
        <p:spPr>
          <a:xfrm flipH="1">
            <a:off x="1358794" y="2954214"/>
            <a:ext cx="4420252" cy="3217986"/>
          </a:xfrm>
        </p:spPr>
        <p:txBody>
          <a:bodyPr rtlCol="1"/>
          <a:lstStyle/>
          <a:p>
            <a:pPr algn="l"/>
            <a:r>
              <a:rPr lang="en-US" dirty="0">
                <a:solidFill>
                  <a:schemeClr val="tx2"/>
                </a:solidFill>
              </a:rPr>
              <a:t>Ownership: 100% for the Iraqi government</a:t>
            </a:r>
          </a:p>
          <a:p>
            <a:pPr algn="l"/>
            <a:r>
              <a:rPr lang="en-US" dirty="0">
                <a:solidFill>
                  <a:schemeClr val="tx2"/>
                </a:solidFill>
              </a:rPr>
              <a:t>Location: </a:t>
            </a:r>
            <a:r>
              <a:rPr lang="en-US" dirty="0" err="1">
                <a:solidFill>
                  <a:schemeClr val="tx2"/>
                </a:solidFill>
              </a:rPr>
              <a:t>Diwaniya</a:t>
            </a:r>
            <a:r>
              <a:rPr lang="en-US" dirty="0">
                <a:solidFill>
                  <a:schemeClr val="tx2"/>
                </a:solidFill>
              </a:rPr>
              <a:t> (200 km south of Baghdad)</a:t>
            </a:r>
          </a:p>
          <a:p>
            <a:pPr algn="l"/>
            <a:r>
              <a:rPr lang="en-US" dirty="0">
                <a:solidFill>
                  <a:schemeClr val="tx2"/>
                </a:solidFill>
              </a:rPr>
              <a:t>Products:</a:t>
            </a:r>
          </a:p>
          <a:p>
            <a:pPr algn="l"/>
            <a:r>
              <a:rPr lang="en-US" dirty="0">
                <a:solidFill>
                  <a:schemeClr val="tx2"/>
                </a:solidFill>
              </a:rPr>
              <a:t>Milk</a:t>
            </a:r>
          </a:p>
          <a:p>
            <a:pPr algn="l"/>
            <a:r>
              <a:rPr lang="en-US" dirty="0">
                <a:solidFill>
                  <a:schemeClr val="tx2"/>
                </a:solidFill>
              </a:rPr>
              <a:t>Natural Cheese (White Cheese)</a:t>
            </a:r>
            <a:endParaRPr lang="ar-IQ" dirty="0" smtClean="0">
              <a:solidFill>
                <a:schemeClr val="tx2"/>
              </a:solidFill>
            </a:endParaRPr>
          </a:p>
          <a:p>
            <a:endParaRPr lang="ar-IQ" dirty="0">
              <a:solidFill>
                <a:schemeClr val="tx2"/>
              </a:solidFill>
            </a:endParaRPr>
          </a:p>
          <a:p>
            <a:endParaRPr lang="ar-SA" dirty="0">
              <a:solidFill>
                <a:schemeClr val="tx2"/>
              </a:solidFill>
            </a:endParaRPr>
          </a:p>
          <a:p>
            <a:pPr lvl="1" algn="ctr"/>
            <a:r>
              <a:rPr lang="en-US" sz="2800" dirty="0" err="1">
                <a:solidFill>
                  <a:schemeClr val="bg1"/>
                </a:solidFill>
              </a:rPr>
              <a:t>Diwaniya</a:t>
            </a:r>
            <a:r>
              <a:rPr lang="en-US" sz="2800" dirty="0">
                <a:solidFill>
                  <a:schemeClr val="bg1"/>
                </a:solidFill>
              </a:rPr>
              <a:t> Cheese Factory</a:t>
            </a:r>
            <a:endParaRPr lang="ar-SA" dirty="0">
              <a:solidFill>
                <a:schemeClr val="tx2"/>
              </a:solidFill>
            </a:endParaRPr>
          </a:p>
        </p:txBody>
      </p:sp>
    </p:spTree>
    <p:extLst>
      <p:ext uri="{BB962C8B-B14F-4D97-AF65-F5344CB8AC3E}">
        <p14:creationId xmlns:p14="http://schemas.microsoft.com/office/powerpoint/2010/main" val="1888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Dairy factories competing in Iraq</a:t>
            </a:r>
            <a:endParaRPr lang="ar-SA" dirty="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9313106" y="1730328"/>
            <a:ext cx="1357276" cy="1357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عنصر نائب للنص 4"/>
          <p:cNvSpPr>
            <a:spLocks noGrp="1"/>
          </p:cNvSpPr>
          <p:nvPr>
            <p:ph type="body" sz="half" idx="2"/>
          </p:nvPr>
        </p:nvSpPr>
        <p:spPr>
          <a:xfrm flipH="1">
            <a:off x="6400470" y="2954214"/>
            <a:ext cx="4496125" cy="3217985"/>
          </a:xfrm>
        </p:spPr>
        <p:txBody>
          <a:bodyPr rtlCol="1"/>
          <a:lstStyle/>
          <a:p>
            <a:pPr algn="l"/>
            <a:r>
              <a:rPr lang="en-US" dirty="0">
                <a:solidFill>
                  <a:schemeClr val="tx2"/>
                </a:solidFill>
              </a:rPr>
              <a:t>Ownership: Iranian </a:t>
            </a:r>
            <a:r>
              <a:rPr lang="en-US" dirty="0" err="1" smtClean="0">
                <a:solidFill>
                  <a:schemeClr val="tx2"/>
                </a:solidFill>
              </a:rPr>
              <a:t>kalleh</a:t>
            </a:r>
            <a:r>
              <a:rPr lang="en-US" dirty="0" smtClean="0">
                <a:solidFill>
                  <a:schemeClr val="tx2"/>
                </a:solidFill>
              </a:rPr>
              <a:t> company</a:t>
            </a:r>
            <a:endParaRPr lang="en-US" dirty="0">
              <a:solidFill>
                <a:schemeClr val="tx2"/>
              </a:solidFill>
            </a:endParaRPr>
          </a:p>
          <a:p>
            <a:pPr algn="l"/>
            <a:r>
              <a:rPr lang="en-US" dirty="0" smtClean="0">
                <a:solidFill>
                  <a:schemeClr val="tx2"/>
                </a:solidFill>
              </a:rPr>
              <a:t>Location</a:t>
            </a:r>
            <a:r>
              <a:rPr lang="en-US" dirty="0">
                <a:solidFill>
                  <a:schemeClr val="tx2"/>
                </a:solidFill>
              </a:rPr>
              <a:t>: Karbala (106 km south of Baghdad)</a:t>
            </a:r>
          </a:p>
          <a:p>
            <a:pPr algn="l"/>
            <a:r>
              <a:rPr lang="en-US" dirty="0">
                <a:solidFill>
                  <a:schemeClr val="tx2"/>
                </a:solidFill>
              </a:rPr>
              <a:t>Products:</a:t>
            </a:r>
          </a:p>
          <a:p>
            <a:pPr algn="l"/>
            <a:r>
              <a:rPr lang="en-US" dirty="0">
                <a:solidFill>
                  <a:schemeClr val="tx2"/>
                </a:solidFill>
              </a:rPr>
              <a:t>cream</a:t>
            </a:r>
          </a:p>
          <a:p>
            <a:pPr algn="l"/>
            <a:r>
              <a:rPr lang="en-US" dirty="0">
                <a:solidFill>
                  <a:schemeClr val="tx2"/>
                </a:solidFill>
              </a:rPr>
              <a:t>Milk (450 g, 2500 g)</a:t>
            </a:r>
          </a:p>
          <a:p>
            <a:pPr algn="l"/>
            <a:r>
              <a:rPr lang="en-US" dirty="0">
                <a:solidFill>
                  <a:schemeClr val="tx2"/>
                </a:solidFill>
              </a:rPr>
              <a:t>Cheese cooked 100 g in plastic packaging</a:t>
            </a:r>
            <a:endParaRPr lang="en-US" dirty="0" smtClean="0">
              <a:solidFill>
                <a:schemeClr val="tx2"/>
              </a:solidFill>
            </a:endParaRPr>
          </a:p>
          <a:p>
            <a:pPr lvl="1"/>
            <a:endParaRPr lang="en-US" dirty="0" smtClean="0">
              <a:solidFill>
                <a:schemeClr val="tx2"/>
              </a:solidFill>
            </a:endParaRPr>
          </a:p>
          <a:p>
            <a:pPr lvl="1"/>
            <a:endParaRPr lang="ar-IQ" dirty="0" smtClean="0">
              <a:solidFill>
                <a:schemeClr val="tx2"/>
              </a:solidFill>
            </a:endParaRPr>
          </a:p>
          <a:p>
            <a:pPr lvl="1"/>
            <a:r>
              <a:rPr lang="en-US" sz="2800" dirty="0">
                <a:solidFill>
                  <a:schemeClr val="bg1"/>
                </a:solidFill>
              </a:rPr>
              <a:t>Cheese </a:t>
            </a:r>
            <a:r>
              <a:rPr lang="en-US" sz="2800" dirty="0" smtClean="0">
                <a:solidFill>
                  <a:schemeClr val="bg1"/>
                </a:solidFill>
              </a:rPr>
              <a:t>Factory</a:t>
            </a:r>
            <a:r>
              <a:rPr lang="ar-IQ" sz="2800" dirty="0" smtClean="0">
                <a:solidFill>
                  <a:schemeClr val="bg1"/>
                </a:solidFill>
              </a:rPr>
              <a:t> </a:t>
            </a:r>
            <a:r>
              <a:rPr lang="en-US" sz="2800" dirty="0" err="1" smtClean="0">
                <a:solidFill>
                  <a:schemeClr val="bg1"/>
                </a:solidFill>
              </a:rPr>
              <a:t>kalleh</a:t>
            </a:r>
            <a:endParaRPr lang="ar-IQ" dirty="0" smtClean="0">
              <a:solidFill>
                <a:schemeClr val="tx2"/>
              </a:solidFill>
            </a:endParaRPr>
          </a:p>
          <a:p>
            <a:pPr algn="r" rtl="1"/>
            <a:endParaRPr lang="ar-SA" dirty="0">
              <a:solidFill>
                <a:schemeClr val="tx2"/>
              </a:solidFill>
            </a:endParaRPr>
          </a:p>
        </p:txBody>
      </p:sp>
      <p:pic>
        <p:nvPicPr>
          <p:cNvPr id="13" name="Picture Placeholder 12"/>
          <p:cNvPicPr>
            <a:picLocks noGrp="1" noChangeAspect="1"/>
          </p:cNvPicPr>
          <p:nvPr>
            <p:ph type="pic" idx="13"/>
          </p:nvPr>
        </p:nvPicPr>
        <p:blipFill>
          <a:blip r:embed="rId4">
            <a:extLst>
              <a:ext uri="{28A0092B-C50C-407E-A947-70E740481C1C}">
                <a14:useLocalDpi xmlns:a14="http://schemas.microsoft.com/office/drawing/2010/main" val="0"/>
              </a:ext>
            </a:extLst>
          </a:blip>
          <a:stretch>
            <a:fillRect/>
          </a:stretch>
        </p:blipFill>
        <p:spPr>
          <a:xfrm>
            <a:off x="4222255" y="1828800"/>
            <a:ext cx="1441079" cy="1125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عنصر نائب للنص 10"/>
          <p:cNvSpPr>
            <a:spLocks noGrp="1"/>
          </p:cNvSpPr>
          <p:nvPr>
            <p:ph type="body" sz="half" idx="14"/>
          </p:nvPr>
        </p:nvSpPr>
        <p:spPr>
          <a:xfrm flipH="1">
            <a:off x="1358794" y="2954214"/>
            <a:ext cx="4420252" cy="3217986"/>
          </a:xfrm>
        </p:spPr>
        <p:txBody>
          <a:bodyPr rtlCol="1">
            <a:normAutofit/>
          </a:bodyPr>
          <a:lstStyle/>
          <a:p>
            <a:pPr algn="l"/>
            <a:r>
              <a:rPr lang="en-US" dirty="0">
                <a:solidFill>
                  <a:schemeClr val="tx2"/>
                </a:solidFill>
              </a:rPr>
              <a:t>Property: : </a:t>
            </a:r>
            <a:r>
              <a:rPr lang="en-US" dirty="0" err="1" smtClean="0">
                <a:solidFill>
                  <a:schemeClr val="tx2"/>
                </a:solidFill>
              </a:rPr>
              <a:t>Bunieh</a:t>
            </a:r>
            <a:r>
              <a:rPr lang="en-US" dirty="0" smtClean="0">
                <a:solidFill>
                  <a:schemeClr val="tx2"/>
                </a:solidFill>
              </a:rPr>
              <a:t> </a:t>
            </a:r>
            <a:r>
              <a:rPr lang="en-US" dirty="0">
                <a:solidFill>
                  <a:schemeClr val="tx2"/>
                </a:solidFill>
              </a:rPr>
              <a:t>family- private Sector</a:t>
            </a:r>
          </a:p>
          <a:p>
            <a:pPr algn="l"/>
            <a:r>
              <a:rPr lang="en-US" dirty="0">
                <a:solidFill>
                  <a:schemeClr val="tx2"/>
                </a:solidFill>
              </a:rPr>
              <a:t>Location: Baghdad</a:t>
            </a:r>
          </a:p>
          <a:p>
            <a:pPr algn="l"/>
            <a:r>
              <a:rPr lang="en-US" dirty="0">
                <a:solidFill>
                  <a:schemeClr val="tx2"/>
                </a:solidFill>
              </a:rPr>
              <a:t>Products:</a:t>
            </a:r>
          </a:p>
          <a:p>
            <a:pPr algn="l"/>
            <a:r>
              <a:rPr lang="en-US" dirty="0">
                <a:solidFill>
                  <a:schemeClr val="tx2"/>
                </a:solidFill>
              </a:rPr>
              <a:t>Milk</a:t>
            </a:r>
          </a:p>
          <a:p>
            <a:pPr algn="l"/>
            <a:r>
              <a:rPr lang="en-US" dirty="0">
                <a:solidFill>
                  <a:schemeClr val="tx2"/>
                </a:solidFill>
              </a:rPr>
              <a:t>Natural Cheese (White Cheese)</a:t>
            </a:r>
            <a:endParaRPr lang="ar-IQ" dirty="0" smtClean="0">
              <a:solidFill>
                <a:schemeClr val="tx2"/>
              </a:solidFill>
            </a:endParaRPr>
          </a:p>
          <a:p>
            <a:endParaRPr lang="en-US" dirty="0" smtClean="0">
              <a:solidFill>
                <a:schemeClr val="tx2"/>
              </a:solidFill>
            </a:endParaRPr>
          </a:p>
          <a:p>
            <a:endParaRPr lang="en-US" dirty="0">
              <a:solidFill>
                <a:schemeClr val="tx2"/>
              </a:solidFill>
            </a:endParaRPr>
          </a:p>
          <a:p>
            <a:endParaRPr lang="ar-IQ" dirty="0">
              <a:solidFill>
                <a:schemeClr val="tx2"/>
              </a:solidFill>
            </a:endParaRPr>
          </a:p>
          <a:p>
            <a:endParaRPr lang="en-US" sz="1600" dirty="0" smtClean="0">
              <a:solidFill>
                <a:schemeClr val="tx2"/>
              </a:solidFill>
            </a:endParaRPr>
          </a:p>
          <a:p>
            <a:endParaRPr lang="ar-SA" sz="1600" dirty="0">
              <a:solidFill>
                <a:schemeClr val="tx2"/>
              </a:solidFill>
            </a:endParaRPr>
          </a:p>
          <a:p>
            <a:pPr algn="ctr"/>
            <a:r>
              <a:rPr lang="en-US" sz="2800" dirty="0" smtClean="0"/>
              <a:t>Kanoon cheese </a:t>
            </a:r>
            <a:r>
              <a:rPr lang="en-US" sz="2800" dirty="0"/>
              <a:t>factory </a:t>
            </a:r>
            <a:endParaRPr lang="en-US" sz="1600" dirty="0"/>
          </a:p>
          <a:p>
            <a:pPr algn="r" rtl="1"/>
            <a:endParaRPr lang="ar-SA" dirty="0">
              <a:solidFill>
                <a:schemeClr val="tx2"/>
              </a:solidFill>
            </a:endParaRPr>
          </a:p>
        </p:txBody>
      </p:sp>
    </p:spTree>
    <p:extLst>
      <p:ext uri="{BB962C8B-B14F-4D97-AF65-F5344CB8AC3E}">
        <p14:creationId xmlns:p14="http://schemas.microsoft.com/office/powerpoint/2010/main" val="268278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flipH="1">
            <a:off x="5943599" y="209884"/>
            <a:ext cx="6007099" cy="1225216"/>
          </a:xfrm>
        </p:spPr>
        <p:txBody>
          <a:bodyPr rtlCol="1">
            <a:normAutofit fontScale="90000"/>
          </a:bodyPr>
          <a:lstStyle/>
          <a:p>
            <a:pPr algn="ctr"/>
            <a:r>
              <a:rPr lang="en-US" dirty="0"/>
              <a:t>Advantages of establishing cheese factory</a:t>
            </a:r>
            <a:endParaRPr lang="ar-SA" dirty="0"/>
          </a:p>
        </p:txBody>
      </p:sp>
      <p:sp>
        <p:nvSpPr>
          <p:cNvPr id="3" name="عنوان فرعي 2"/>
          <p:cNvSpPr>
            <a:spLocks noGrp="1"/>
          </p:cNvSpPr>
          <p:nvPr>
            <p:ph type="subTitle" idx="1"/>
          </p:nvPr>
        </p:nvSpPr>
        <p:spPr>
          <a:xfrm flipH="1">
            <a:off x="5943599" y="1587500"/>
            <a:ext cx="6007100" cy="4495800"/>
          </a:xfrm>
        </p:spPr>
        <p:txBody>
          <a:bodyPr rtlCol="1"/>
          <a:lstStyle/>
          <a:p>
            <a:pPr algn="l"/>
            <a:r>
              <a:rPr lang="en-US" dirty="0"/>
              <a:t>Many foreign companies decided to set up factories in Iraq to achieve the following advantages:</a:t>
            </a:r>
          </a:p>
          <a:p>
            <a:pPr marL="342900" indent="-342900" algn="l" rtl="0">
              <a:buFont typeface="Arial" panose="020B0604020202020204" pitchFamily="34" charset="0"/>
              <a:buChar char="•"/>
            </a:pPr>
            <a:r>
              <a:rPr lang="en-US" dirty="0"/>
              <a:t>Avoid excessive customs duties</a:t>
            </a:r>
          </a:p>
          <a:p>
            <a:pPr marL="800100" lvl="1" indent="-342900" algn="l" rtl="0">
              <a:buFont typeface="Arial" panose="020B0604020202020204" pitchFamily="34" charset="0"/>
              <a:buChar char="•"/>
            </a:pPr>
            <a:r>
              <a:rPr lang="en-US" dirty="0"/>
              <a:t>35% Product Protection Fee</a:t>
            </a:r>
          </a:p>
          <a:p>
            <a:pPr marL="800100" lvl="1" indent="-342900" algn="l" rtl="0">
              <a:buFont typeface="Arial" panose="020B0604020202020204" pitchFamily="34" charset="0"/>
              <a:buChar char="•"/>
            </a:pPr>
            <a:r>
              <a:rPr lang="en-US" dirty="0"/>
              <a:t>10% customs fee</a:t>
            </a:r>
          </a:p>
          <a:p>
            <a:pPr marL="342900" indent="-342900" algn="l" rtl="0">
              <a:buFont typeface="Arial" panose="020B0604020202020204" pitchFamily="34" charset="0"/>
              <a:buChar char="•"/>
            </a:pPr>
            <a:r>
              <a:rPr lang="en-US" dirty="0"/>
              <a:t>Benefit from tax exemptions and customs fees granted under the Industrial Investment Law and the Investment Law.</a:t>
            </a:r>
            <a:endParaRPr lang="ar-SA" dirty="0"/>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flipH="1">
            <a:off x="-2" y="0"/>
            <a:ext cx="5448297" cy="6857999"/>
          </a:xfrm>
        </p:spPr>
      </p:pic>
    </p:spTree>
    <p:extLst>
      <p:ext uri="{BB962C8B-B14F-4D97-AF65-F5344CB8AC3E}">
        <p14:creationId xmlns:p14="http://schemas.microsoft.com/office/powerpoint/2010/main" val="201366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a:r>
              <a:rPr lang="en-US" dirty="0"/>
              <a:t>Advantages of establishing cheese factory</a:t>
            </a:r>
            <a:endParaRPr lang="ar-SA" dirty="0"/>
          </a:p>
        </p:txBody>
      </p:sp>
      <p:sp>
        <p:nvSpPr>
          <p:cNvPr id="3" name="عنصر نائب للمحتوى 2"/>
          <p:cNvSpPr>
            <a:spLocks noGrp="1"/>
          </p:cNvSpPr>
          <p:nvPr>
            <p:ph sz="half" idx="1"/>
          </p:nvPr>
        </p:nvSpPr>
        <p:spPr>
          <a:xfrm flipH="1">
            <a:off x="1295400" y="1828800"/>
            <a:ext cx="9601200" cy="4343400"/>
          </a:xfrm>
        </p:spPr>
        <p:txBody>
          <a:bodyPr rtlCol="1">
            <a:normAutofit/>
          </a:bodyPr>
          <a:lstStyle/>
          <a:p>
            <a:pPr algn="just" rtl="0"/>
            <a:r>
              <a:rPr lang="en-US" dirty="0"/>
              <a:t>Disposal of import license fees ($ 3,350 per 100 tons)</a:t>
            </a:r>
          </a:p>
          <a:p>
            <a:pPr algn="just" rtl="0"/>
            <a:r>
              <a:rPr lang="en-US" dirty="0"/>
              <a:t>Import from neighboring countries with a capacity of 45 days.</a:t>
            </a:r>
          </a:p>
          <a:p>
            <a:pPr algn="just" rtl="0"/>
            <a:r>
              <a:rPr lang="en-US" dirty="0"/>
              <a:t>Import from other countries with 90 days validity.</a:t>
            </a:r>
          </a:p>
          <a:p>
            <a:pPr algn="just" rtl="0"/>
            <a:r>
              <a:rPr lang="en-US" dirty="0"/>
              <a:t>Avoid loss, waste, damage due to poor handling of goods, length of inspection and customs clearance.</a:t>
            </a:r>
          </a:p>
          <a:p>
            <a:pPr algn="just" rtl="0"/>
            <a:r>
              <a:rPr lang="en-US" dirty="0"/>
              <a:t>Not affected by the controls of ports, which require the destruction of the product that has been in production for a period of one third, which caused the destruction of about 20 thousand cartons during 2018.</a:t>
            </a:r>
            <a:endParaRPr lang="ar-SA" dirty="0"/>
          </a:p>
        </p:txBody>
      </p:sp>
    </p:spTree>
    <p:extLst>
      <p:ext uri="{BB962C8B-B14F-4D97-AF65-F5344CB8AC3E}">
        <p14:creationId xmlns:p14="http://schemas.microsoft.com/office/powerpoint/2010/main" val="38719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295400" y="255134"/>
            <a:ext cx="9601200" cy="1036850"/>
          </a:xfrm>
        </p:spPr>
        <p:txBody>
          <a:bodyPr rtlCol="1"/>
          <a:lstStyle/>
          <a:p>
            <a:pPr algn="ctr" rtl="0"/>
            <a:r>
              <a:rPr lang="en-US" dirty="0"/>
              <a:t>Exported quantities and expenses</a:t>
            </a:r>
            <a:endParaRPr lang="ar-SA" dirty="0"/>
          </a:p>
        </p:txBody>
      </p:sp>
      <p:graphicFrame>
        <p:nvGraphicFramePr>
          <p:cNvPr id="6" name="عنصر نائب للمحتوى 5" descr="يمثل مخطط عمودي متفاوت المسافات&#10;مخطط بثلاث سلاسل لأربع فئات"/>
          <p:cNvGraphicFramePr>
            <a:graphicFrameLocks noGrp="1"/>
          </p:cNvGraphicFramePr>
          <p:nvPr>
            <p:ph idx="1"/>
            <p:extLst>
              <p:ext uri="{D42A27DB-BD31-4B8C-83A1-F6EECF244321}">
                <p14:modId xmlns:p14="http://schemas.microsoft.com/office/powerpoint/2010/main" val="1296772084"/>
              </p:ext>
            </p:extLst>
          </p:nvPr>
        </p:nvGraphicFramePr>
        <p:xfrm>
          <a:off x="1295400" y="1828800"/>
          <a:ext cx="9601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423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اتجاه المبيعات 16×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9164_TF03431374" id="{353F3862-190B-4EED-9B22-07B3CA0C2831}" vid="{9C05552E-8131-409E-A6E0-A4E06A844EA8}"/>
    </a:ext>
  </a:extLst>
</a:theme>
</file>

<file path=ppt/theme/theme2.xml><?xml version="1.0" encoding="utf-8"?>
<a:theme xmlns:a="http://schemas.openxmlformats.org/drawingml/2006/main" name="نسق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نسق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tf03431374</Template>
  <TotalTime>462</TotalTime>
  <Words>1547</Words>
  <Application>Microsoft Office PowerPoint</Application>
  <PresentationFormat>Custom</PresentationFormat>
  <Paragraphs>168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اتجاه المبيعات 16×9</vt:lpstr>
      <vt:lpstr>Create a cheese factory</vt:lpstr>
      <vt:lpstr>Overview of Iraq Republic</vt:lpstr>
      <vt:lpstr>Overview of Iraq Republic</vt:lpstr>
      <vt:lpstr>Industry in Iraq</vt:lpstr>
      <vt:lpstr>Dairy factories competing in Iraq</vt:lpstr>
      <vt:lpstr>Dairy factories competing in Iraq</vt:lpstr>
      <vt:lpstr>Advantages of establishing cheese factory</vt:lpstr>
      <vt:lpstr>Advantages of establishing cheese factory</vt:lpstr>
      <vt:lpstr>Exported quantities and expenses</vt:lpstr>
      <vt:lpstr>Goods expenses</vt:lpstr>
      <vt:lpstr>Savings on planned sales in 2018</vt:lpstr>
      <vt:lpstr>Savings on planned sales in 2018</vt:lpstr>
      <vt:lpstr>Savings on planned sales in 2018</vt:lpstr>
      <vt:lpstr>Investment Law</vt:lpstr>
      <vt:lpstr>Industrial Investment Law</vt:lpstr>
      <vt:lpstr>Industrial Investment Law</vt:lpstr>
      <vt:lpstr>Possibilities of the project owner</vt:lpstr>
      <vt:lpstr>Possibilities of the project owner</vt:lpstr>
      <vt:lpstr>Production plan for the factory</vt:lpstr>
      <vt:lpstr>Why should BEL agree to cooperate with NTDCO in establishing a plant in Baghdad Iraq </vt:lpstr>
      <vt:lpstr>Why should BEL agree to cooperate with NTDCO in establishing a plant in Baghdad Iraq </vt:lpstr>
      <vt:lpstr>Thanks for watching</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مع تخطيط صورة</dc:title>
  <dc:creator>lenovo</dc:creator>
  <cp:lastModifiedBy>Dr. Awatef</cp:lastModifiedBy>
  <cp:revision>51</cp:revision>
  <dcterms:created xsi:type="dcterms:W3CDTF">2018-09-13T18:27:20Z</dcterms:created>
  <dcterms:modified xsi:type="dcterms:W3CDTF">2018-09-15T18:33:32Z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