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72" r:id="rId3"/>
    <p:sldId id="257" r:id="rId4"/>
    <p:sldId id="258" r:id="rId5"/>
    <p:sldId id="259" r:id="rId6"/>
    <p:sldId id="269" r:id="rId7"/>
    <p:sldId id="270" r:id="rId8"/>
    <p:sldId id="260" r:id="rId9"/>
    <p:sldId id="271" r:id="rId10"/>
    <p:sldId id="261" r:id="rId11"/>
    <p:sldId id="262" r:id="rId12"/>
    <p:sldId id="263" r:id="rId13"/>
    <p:sldId id="264" r:id="rId14"/>
    <p:sldId id="265" r:id="rId15"/>
    <p:sldId id="266" r:id="rId16"/>
    <p:sldId id="267" r:id="rId17"/>
    <p:sldId id="268" r:id="rId18"/>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100" d="100"/>
          <a:sy n="100" d="100"/>
        </p:scale>
        <p:origin x="-480"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Ref idx="1003">
        <a:schemeClr val="bg1"/>
      </p:bgRef>
    </p:bg>
    <p:spTree>
      <p:nvGrpSpPr>
        <p:cNvPr id="1" name=""/>
        <p:cNvGrpSpPr/>
        <p:nvPr/>
      </p:nvGrpSpPr>
      <p:grpSpPr>
        <a:xfrm>
          <a:off x="0" y="0"/>
          <a:ext cx="0" cy="0"/>
          <a:chOff x="0" y="0"/>
          <a:chExt cx="0" cy="0"/>
        </a:xfrm>
      </p:grpSpPr>
      <p:sp>
        <p:nvSpPr>
          <p:cNvPr id="12" name="مستطيل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مستطيل مستدير الزوايا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عنوان فرعي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28" name="عنصر نائب للتاريخ 27"/>
          <p:cNvSpPr>
            <a:spLocks noGrp="1"/>
          </p:cNvSpPr>
          <p:nvPr>
            <p:ph type="dt" sz="half" idx="10"/>
          </p:nvPr>
        </p:nvSpPr>
        <p:spPr/>
        <p:txBody>
          <a:bodyPr/>
          <a:lstStyle/>
          <a:p>
            <a:fld id="{2069D243-616B-40FB-AE2C-8A9DFF1D8E39}" type="datetimeFigureOut">
              <a:rPr lang="ar-SA" smtClean="0"/>
              <a:pPr/>
              <a:t>19/05/1440</a:t>
            </a:fld>
            <a:endParaRPr lang="ar-SA"/>
          </a:p>
        </p:txBody>
      </p:sp>
      <p:sp>
        <p:nvSpPr>
          <p:cNvPr id="17" name="عنصر نائب للتذييل 16"/>
          <p:cNvSpPr>
            <a:spLocks noGrp="1"/>
          </p:cNvSpPr>
          <p:nvPr>
            <p:ph type="ftr" sz="quarter" idx="11"/>
          </p:nvPr>
        </p:nvSpPr>
        <p:spPr/>
        <p:txBody>
          <a:bodyPr/>
          <a:lstStyle/>
          <a:p>
            <a:endParaRPr lang="ar-SA"/>
          </a:p>
        </p:txBody>
      </p:sp>
      <p:sp>
        <p:nvSpPr>
          <p:cNvPr id="29" name="عنصر نائب لرقم الشريحة 28"/>
          <p:cNvSpPr>
            <a:spLocks noGrp="1"/>
          </p:cNvSpPr>
          <p:nvPr>
            <p:ph type="sldNum" sz="quarter" idx="12"/>
          </p:nvPr>
        </p:nvSpPr>
        <p:spPr/>
        <p:txBody>
          <a:bodyPr lIns="0" tIns="0" rIns="0" bIns="0">
            <a:noAutofit/>
          </a:bodyPr>
          <a:lstStyle>
            <a:lvl1pPr>
              <a:defRPr sz="1400">
                <a:solidFill>
                  <a:srgbClr val="FFFFFF"/>
                </a:solidFill>
              </a:defRPr>
            </a:lvl1pPr>
          </a:lstStyle>
          <a:p>
            <a:fld id="{735BAA3C-DB81-4A5E-B418-A457A7EE0BED}" type="slidenum">
              <a:rPr lang="ar-SA" smtClean="0"/>
              <a:pPr/>
              <a:t>‹#›</a:t>
            </a:fld>
            <a:endParaRPr lang="ar-SA"/>
          </a:p>
        </p:txBody>
      </p:sp>
      <p:sp>
        <p:nvSpPr>
          <p:cNvPr id="7" name="مستطيل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مستطيل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مستطيل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عنوان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ar-SA" smtClean="0"/>
              <a:t>انقر لتحرير نمط العنوان الرئيسي</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2069D243-616B-40FB-AE2C-8A9DFF1D8E39}" type="datetimeFigureOut">
              <a:rPr lang="ar-SA" smtClean="0"/>
              <a:pPr/>
              <a:t>19/05/1440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735BAA3C-DB81-4A5E-B418-A457A7EE0BED}"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41"/>
            <a:ext cx="2011680" cy="5851525"/>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914400" y="274640"/>
            <a:ext cx="5562600" cy="5851525"/>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2069D243-616B-40FB-AE2C-8A9DFF1D8E39}" type="datetimeFigureOut">
              <a:rPr lang="ar-SA" smtClean="0"/>
              <a:pPr/>
              <a:t>19/05/1440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735BAA3C-DB81-4A5E-B418-A457A7EE0BED}"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4" name="عنصر نائب للتاريخ 3"/>
          <p:cNvSpPr>
            <a:spLocks noGrp="1"/>
          </p:cNvSpPr>
          <p:nvPr>
            <p:ph type="dt" sz="half" idx="10"/>
          </p:nvPr>
        </p:nvSpPr>
        <p:spPr/>
        <p:txBody>
          <a:bodyPr/>
          <a:lstStyle/>
          <a:p>
            <a:fld id="{2069D243-616B-40FB-AE2C-8A9DFF1D8E39}" type="datetimeFigureOut">
              <a:rPr lang="ar-SA" smtClean="0"/>
              <a:pPr/>
              <a:t>19/05/1440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735BAA3C-DB81-4A5E-B418-A457A7EE0BED}" type="slidenum">
              <a:rPr lang="ar-SA" smtClean="0"/>
              <a:pPr/>
              <a:t>‹#›</a:t>
            </a:fld>
            <a:endParaRPr lang="ar-SA"/>
          </a:p>
        </p:txBody>
      </p:sp>
      <p:sp>
        <p:nvSpPr>
          <p:cNvPr id="8" name="عنصر نائب للمحتوى 7"/>
          <p:cNvSpPr>
            <a:spLocks noGrp="1"/>
          </p:cNvSpPr>
          <p:nvPr>
            <p:ph sz="quarter" idx="1"/>
          </p:nvPr>
        </p:nvSpPr>
        <p:spPr>
          <a:xfrm>
            <a:off x="914400" y="1447800"/>
            <a:ext cx="7772400" cy="4572000"/>
          </a:xfrm>
        </p:spPr>
        <p:txBody>
          <a:bodyPr vert="horz"/>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3">
        <a:schemeClr val="bg1"/>
      </p:bgRef>
    </p:bg>
    <p:spTree>
      <p:nvGrpSpPr>
        <p:cNvPr id="1" name=""/>
        <p:cNvGrpSpPr/>
        <p:nvPr/>
      </p:nvGrpSpPr>
      <p:grpSpPr>
        <a:xfrm>
          <a:off x="0" y="0"/>
          <a:ext cx="0" cy="0"/>
          <a:chOff x="0" y="0"/>
          <a:chExt cx="0" cy="0"/>
        </a:xfrm>
      </p:grpSpPr>
      <p:sp>
        <p:nvSpPr>
          <p:cNvPr id="11" name="مستطيل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مستطيل مستدير الزوايا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عنوان 1"/>
          <p:cNvSpPr>
            <a:spLocks noGrp="1"/>
          </p:cNvSpPr>
          <p:nvPr>
            <p:ph type="title"/>
          </p:nvPr>
        </p:nvSpPr>
        <p:spPr>
          <a:xfrm>
            <a:off x="722313" y="952500"/>
            <a:ext cx="7772400" cy="1362075"/>
          </a:xfrm>
        </p:spPr>
        <p:txBody>
          <a:bodyPr anchor="b" anchorCtr="0"/>
          <a:lstStyle>
            <a:lvl1pPr algn="l">
              <a:buNone/>
              <a:defRPr sz="4000" b="0" cap="none"/>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2069D243-616B-40FB-AE2C-8A9DFF1D8E39}" type="datetimeFigureOut">
              <a:rPr lang="ar-SA" smtClean="0"/>
              <a:pPr/>
              <a:t>19/05/1440</a:t>
            </a:fld>
            <a:endParaRPr lang="ar-SA"/>
          </a:p>
        </p:txBody>
      </p:sp>
      <p:sp>
        <p:nvSpPr>
          <p:cNvPr id="5" name="عنصر نائب للتذييل 4"/>
          <p:cNvSpPr>
            <a:spLocks noGrp="1"/>
          </p:cNvSpPr>
          <p:nvPr>
            <p:ph type="ftr" sz="quarter" idx="11"/>
          </p:nvPr>
        </p:nvSpPr>
        <p:spPr>
          <a:xfrm>
            <a:off x="800100" y="6172200"/>
            <a:ext cx="4000500" cy="457200"/>
          </a:xfrm>
        </p:spPr>
        <p:txBody>
          <a:bodyPr/>
          <a:lstStyle/>
          <a:p>
            <a:endParaRPr lang="ar-SA"/>
          </a:p>
        </p:txBody>
      </p:sp>
      <p:sp>
        <p:nvSpPr>
          <p:cNvPr id="7" name="مستطيل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مستطيل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مستطيل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عنصر نائب لرقم الشريحة 5"/>
          <p:cNvSpPr>
            <a:spLocks noGrp="1"/>
          </p:cNvSpPr>
          <p:nvPr>
            <p:ph type="sldNum" sz="quarter" idx="12"/>
          </p:nvPr>
        </p:nvSpPr>
        <p:spPr>
          <a:xfrm>
            <a:off x="146304" y="6208776"/>
            <a:ext cx="457200" cy="457200"/>
          </a:xfrm>
        </p:spPr>
        <p:txBody>
          <a:bodyPr/>
          <a:lstStyle/>
          <a:p>
            <a:fld id="{735BAA3C-DB81-4A5E-B418-A457A7EE0BED}" type="slidenum">
              <a:rPr lang="ar-SA" smtClean="0"/>
              <a:pPr/>
              <a:t>‹#›</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p>
            <a:fld id="{2069D243-616B-40FB-AE2C-8A9DFF1D8E39}" type="datetimeFigureOut">
              <a:rPr lang="ar-SA" smtClean="0"/>
              <a:pPr/>
              <a:t>19/05/1440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735BAA3C-DB81-4A5E-B418-A457A7EE0BED}" type="slidenum">
              <a:rPr lang="ar-SA" smtClean="0"/>
              <a:pPr/>
              <a:t>‹#›</a:t>
            </a:fld>
            <a:endParaRPr lang="ar-SA"/>
          </a:p>
        </p:txBody>
      </p:sp>
      <p:sp>
        <p:nvSpPr>
          <p:cNvPr id="9" name="عنصر نائب للمحتوى 8"/>
          <p:cNvSpPr>
            <a:spLocks noGrp="1"/>
          </p:cNvSpPr>
          <p:nvPr>
            <p:ph sz="quarter" idx="1"/>
          </p:nvPr>
        </p:nvSpPr>
        <p:spPr>
          <a:xfrm>
            <a:off x="914400" y="1447800"/>
            <a:ext cx="3749040" cy="4572000"/>
          </a:xfrm>
        </p:spPr>
        <p:txBody>
          <a:bodyPr vert="horz"/>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1" name="عنصر نائب للمحتوى 10"/>
          <p:cNvSpPr>
            <a:spLocks noGrp="1"/>
          </p:cNvSpPr>
          <p:nvPr>
            <p:ph sz="quarter" idx="2"/>
          </p:nvPr>
        </p:nvSpPr>
        <p:spPr>
          <a:xfrm>
            <a:off x="4933950" y="1447800"/>
            <a:ext cx="3749040" cy="4572000"/>
          </a:xfrm>
        </p:spPr>
        <p:txBody>
          <a:bodyPr vert="horz"/>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273050"/>
            <a:ext cx="7772400" cy="1143000"/>
          </a:xfrm>
        </p:spPr>
        <p:txBody>
          <a:bodyPr anchor="b" anchorCtr="0"/>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7" name="عنصر نائب للتاريخ 6"/>
          <p:cNvSpPr>
            <a:spLocks noGrp="1"/>
          </p:cNvSpPr>
          <p:nvPr>
            <p:ph type="dt" sz="half" idx="10"/>
          </p:nvPr>
        </p:nvSpPr>
        <p:spPr/>
        <p:txBody>
          <a:bodyPr/>
          <a:lstStyle/>
          <a:p>
            <a:fld id="{2069D243-616B-40FB-AE2C-8A9DFF1D8E39}" type="datetimeFigureOut">
              <a:rPr lang="ar-SA" smtClean="0"/>
              <a:pPr/>
              <a:t>19/05/1440</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735BAA3C-DB81-4A5E-B418-A457A7EE0BED}" type="slidenum">
              <a:rPr lang="ar-SA" smtClean="0"/>
              <a:pPr/>
              <a:t>‹#›</a:t>
            </a:fld>
            <a:endParaRPr lang="ar-SA"/>
          </a:p>
        </p:txBody>
      </p:sp>
      <p:sp>
        <p:nvSpPr>
          <p:cNvPr id="11" name="عنصر نائب للمحتوى 10"/>
          <p:cNvSpPr>
            <a:spLocks noGrp="1"/>
          </p:cNvSpPr>
          <p:nvPr>
            <p:ph sz="half" idx="2"/>
          </p:nvPr>
        </p:nvSpPr>
        <p:spPr>
          <a:xfrm>
            <a:off x="914400" y="2247900"/>
            <a:ext cx="3733800" cy="3886200"/>
          </a:xfrm>
        </p:spPr>
        <p:txBody>
          <a:bodyPr vert="horz"/>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3" name="عنصر نائب للمحتوى 12"/>
          <p:cNvSpPr>
            <a:spLocks noGrp="1"/>
          </p:cNvSpPr>
          <p:nvPr>
            <p:ph sz="half" idx="4"/>
          </p:nvPr>
        </p:nvSpPr>
        <p:spPr>
          <a:xfrm>
            <a:off x="4953000" y="2247900"/>
            <a:ext cx="3733800" cy="3886200"/>
          </a:xfrm>
        </p:spPr>
        <p:txBody>
          <a:bodyPr vert="horz"/>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2069D243-616B-40FB-AE2C-8A9DFF1D8E39}" type="datetimeFigureOut">
              <a:rPr lang="ar-SA" smtClean="0"/>
              <a:pPr/>
              <a:t>19/05/1440</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735BAA3C-DB81-4A5E-B418-A457A7EE0BED}"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2069D243-616B-40FB-AE2C-8A9DFF1D8E39}" type="datetimeFigureOut">
              <a:rPr lang="ar-SA" smtClean="0"/>
              <a:pPr/>
              <a:t>19/05/1440</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735BAA3C-DB81-4A5E-B418-A457A7EE0BED}"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8" name="مستطيل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مستطيل مستدير الزوايا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عنوان 1"/>
          <p:cNvSpPr>
            <a:spLocks noGrp="1"/>
          </p:cNvSpPr>
          <p:nvPr>
            <p:ph type="title"/>
          </p:nvPr>
        </p:nvSpPr>
        <p:spPr>
          <a:xfrm>
            <a:off x="914400" y="273050"/>
            <a:ext cx="7772400" cy="1143000"/>
          </a:xfrm>
        </p:spPr>
        <p:txBody>
          <a:bodyPr anchor="b" anchorCtr="0"/>
          <a:lstStyle>
            <a:lvl1pPr algn="l">
              <a:buNone/>
              <a:defRPr sz="4000" b="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2069D243-616B-40FB-AE2C-8A9DFF1D8E39}" type="datetimeFigureOut">
              <a:rPr lang="ar-SA" smtClean="0"/>
              <a:pPr/>
              <a:t>19/05/1440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735BAA3C-DB81-4A5E-B418-A457A7EE0BED}" type="slidenum">
              <a:rPr lang="ar-SA" smtClean="0"/>
              <a:pPr/>
              <a:t>‹#›</a:t>
            </a:fld>
            <a:endParaRPr lang="ar-SA"/>
          </a:p>
        </p:txBody>
      </p:sp>
      <p:sp>
        <p:nvSpPr>
          <p:cNvPr id="11" name="عنصر نائب للمحتوى 10"/>
          <p:cNvSpPr>
            <a:spLocks noGrp="1"/>
          </p:cNvSpPr>
          <p:nvPr>
            <p:ph sz="quarter" idx="1"/>
          </p:nvPr>
        </p:nvSpPr>
        <p:spPr>
          <a:xfrm>
            <a:off x="2971800" y="1600200"/>
            <a:ext cx="5715000" cy="4495800"/>
          </a:xfrm>
        </p:spPr>
        <p:txBody>
          <a:bodyPr vert="horz"/>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ar-SA" smtClean="0"/>
              <a:t>انقر لتحرير نمط العنوان الرئيسي</a:t>
            </a:r>
            <a:endParaRPr kumimoji="0" lang="en-US"/>
          </a:p>
        </p:txBody>
      </p:sp>
      <p:sp>
        <p:nvSpPr>
          <p:cNvPr id="4" name="عنصر نائب للنص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2069D243-616B-40FB-AE2C-8A9DFF1D8E39}" type="datetimeFigureOut">
              <a:rPr lang="ar-SA" smtClean="0"/>
              <a:pPr/>
              <a:t>19/05/1440</a:t>
            </a:fld>
            <a:endParaRPr lang="ar-SA"/>
          </a:p>
        </p:txBody>
      </p:sp>
      <p:sp>
        <p:nvSpPr>
          <p:cNvPr id="6" name="عنصر نائب للتذييل 5"/>
          <p:cNvSpPr>
            <a:spLocks noGrp="1"/>
          </p:cNvSpPr>
          <p:nvPr>
            <p:ph type="ftr" sz="quarter" idx="11"/>
          </p:nvPr>
        </p:nvSpPr>
        <p:spPr>
          <a:xfrm>
            <a:off x="914400" y="6172200"/>
            <a:ext cx="3886200" cy="457200"/>
          </a:xfrm>
        </p:spPr>
        <p:txBody>
          <a:bodyPr/>
          <a:lstStyle/>
          <a:p>
            <a:endParaRPr lang="ar-SA"/>
          </a:p>
        </p:txBody>
      </p:sp>
      <p:sp>
        <p:nvSpPr>
          <p:cNvPr id="7" name="عنصر نائب لرقم الشريحة 6"/>
          <p:cNvSpPr>
            <a:spLocks noGrp="1"/>
          </p:cNvSpPr>
          <p:nvPr>
            <p:ph type="sldNum" sz="quarter" idx="12"/>
          </p:nvPr>
        </p:nvSpPr>
        <p:spPr>
          <a:xfrm>
            <a:off x="146304" y="6208776"/>
            <a:ext cx="457200" cy="457200"/>
          </a:xfrm>
        </p:spPr>
        <p:txBody>
          <a:bodyPr/>
          <a:lstStyle/>
          <a:p>
            <a:fld id="{735BAA3C-DB81-4A5E-B418-A457A7EE0BED}" type="slidenum">
              <a:rPr lang="ar-SA" smtClean="0"/>
              <a:pPr/>
              <a:t>‹#›</a:t>
            </a:fld>
            <a:endParaRPr lang="ar-SA"/>
          </a:p>
        </p:txBody>
      </p:sp>
      <p:sp>
        <p:nvSpPr>
          <p:cNvPr id="11" name="مستطيل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مستطيل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مستطيل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عنصر نائب للصورة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ar-SA" smtClean="0"/>
              <a:t>انقر فوق الرمز لإضافة صورة</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مستطيل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مستطيل مستدير الزوايا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عنصر نائب للعنوان 21"/>
          <p:cNvSpPr>
            <a:spLocks noGrp="1"/>
          </p:cNvSpPr>
          <p:nvPr>
            <p:ph type="title"/>
          </p:nvPr>
        </p:nvSpPr>
        <p:spPr>
          <a:xfrm>
            <a:off x="914400" y="274638"/>
            <a:ext cx="7772400" cy="1143000"/>
          </a:xfrm>
          <a:prstGeom prst="rect">
            <a:avLst/>
          </a:prstGeom>
        </p:spPr>
        <p:txBody>
          <a:bodyPr bIns="91440" anchor="b" anchorCtr="0">
            <a:normAutofit/>
          </a:body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4" name="عنصر نائب للتاريخ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2069D243-616B-40FB-AE2C-8A9DFF1D8E39}" type="datetimeFigureOut">
              <a:rPr lang="ar-SA" smtClean="0"/>
              <a:pPr/>
              <a:t>19/05/1440</a:t>
            </a:fld>
            <a:endParaRPr lang="ar-SA"/>
          </a:p>
        </p:txBody>
      </p:sp>
      <p:sp>
        <p:nvSpPr>
          <p:cNvPr id="3" name="عنصر نائب للتذييل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ar-SA"/>
          </a:p>
        </p:txBody>
      </p:sp>
      <p:sp>
        <p:nvSpPr>
          <p:cNvPr id="23" name="عنصر نائب لرقم الشريحة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735BAA3C-DB81-4A5E-B418-A457A7EE0BED}"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000" kern="1200">
          <a:solidFill>
            <a:schemeClr val="tx2"/>
          </a:solidFill>
          <a:latin typeface="+mj-lt"/>
          <a:ea typeface="+mj-ea"/>
          <a:cs typeface="+mj-cs"/>
        </a:defRPr>
      </a:lvl1pPr>
    </p:titleStyle>
    <p:bodyStyle>
      <a:lvl1pPr marL="274320" indent="-274320" algn="r" rtl="1"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r" rtl="1"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r" rtl="1"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r" rtl="1"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r" rtl="1"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r" rtl="1"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r" rtl="1"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r" rtl="1"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ar.wikipedia.org/wiki/%D9%86%D8%B3%D8%A8%D8%A9_%D9%85%D8%A7%D9%84%D9%8A%D8%A9" TargetMode="External"/><Relationship Id="rId2" Type="http://schemas.openxmlformats.org/officeDocument/2006/relationships/hyperlink" Target="https://ar.wikipedia.org/wiki/%D9%82%D8%A7%D8%A6%D9%85%D8%A9_%D9%85%D8%A7%D9%84%D9%8A%D8%A9"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IQ" dirty="0" smtClean="0">
                <a:cs typeface="+mn-cs"/>
              </a:rPr>
              <a:t>الميزانية العمومية</a:t>
            </a:r>
            <a:endParaRPr lang="ar-SA" dirty="0">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3568" y="1105287"/>
            <a:ext cx="7704856" cy="3138295"/>
          </a:xfrm>
          <a:prstGeom prst="rect">
            <a:avLst/>
          </a:prstGeom>
        </p:spPr>
        <p:txBody>
          <a:bodyPr wrap="square">
            <a:spAutoFit/>
          </a:bodyPr>
          <a:lstStyle/>
          <a:p>
            <a:pPr>
              <a:lnSpc>
                <a:spcPts val="3375"/>
              </a:lnSpc>
            </a:pPr>
            <a:r>
              <a:rPr lang="ar-SA" b="1" dirty="0">
                <a:solidFill>
                  <a:srgbClr val="222222"/>
                </a:solidFill>
                <a:latin typeface="Calibri"/>
                <a:ea typeface="Calibri"/>
                <a:cs typeface="Simplified Arabic"/>
              </a:rPr>
              <a:t>الميزانية العمومي</a:t>
            </a:r>
            <a:r>
              <a:rPr lang="ar-IQ" b="1" dirty="0">
                <a:solidFill>
                  <a:srgbClr val="222222"/>
                </a:solidFill>
                <a:latin typeface="Calibri"/>
                <a:ea typeface="Calibri"/>
                <a:cs typeface="Simplified Arabic"/>
              </a:rPr>
              <a:t>ة</a:t>
            </a:r>
            <a:r>
              <a:rPr lang="en-US" dirty="0">
                <a:solidFill>
                  <a:srgbClr val="222222"/>
                </a:solidFill>
                <a:latin typeface="Simplified Arabic"/>
                <a:ea typeface="Calibri"/>
                <a:cs typeface="Arial"/>
              </a:rPr>
              <a:t>: Balance Sheet </a:t>
            </a:r>
            <a:r>
              <a:rPr lang="ar-SA" dirty="0">
                <a:solidFill>
                  <a:srgbClr val="222222"/>
                </a:solidFill>
                <a:latin typeface="Calibri"/>
                <a:ea typeface="Calibri"/>
                <a:cs typeface="Simplified Arabic"/>
              </a:rPr>
              <a:t>هي بيان محاسبي لوحدة اقتصادية ما في تاريخ محدد، يتم الحصول على معلومات مهمة من خلال هذه</a:t>
            </a:r>
            <a:r>
              <a:rPr lang="en-US" dirty="0">
                <a:solidFill>
                  <a:srgbClr val="222222"/>
                </a:solidFill>
                <a:latin typeface="Simplified Arabic"/>
                <a:ea typeface="Calibri"/>
                <a:cs typeface="Arial"/>
              </a:rPr>
              <a:t> </a:t>
            </a:r>
            <a:r>
              <a:rPr lang="ar-SA" dirty="0">
                <a:solidFill>
                  <a:srgbClr val="0B0080"/>
                </a:solidFill>
                <a:latin typeface="Calibri"/>
                <a:ea typeface="Calibri"/>
                <a:cs typeface="Simplified Arabic"/>
                <a:hlinkClick r:id="rId2" tooltip="قائمة مالية"/>
              </a:rPr>
              <a:t>القائمة المالية</a:t>
            </a:r>
            <a:r>
              <a:rPr lang="en-US" dirty="0">
                <a:latin typeface="Simplified Arabic"/>
                <a:ea typeface="Calibri"/>
                <a:cs typeface="Arial"/>
              </a:rPr>
              <a:t> </a:t>
            </a:r>
            <a:r>
              <a:rPr lang="ar-SA" dirty="0">
                <a:solidFill>
                  <a:srgbClr val="222222"/>
                </a:solidFill>
                <a:latin typeface="Calibri"/>
                <a:ea typeface="Calibri"/>
                <a:cs typeface="Simplified Arabic"/>
              </a:rPr>
              <a:t>وخصوصاً مدى سيولة الوحدة الاقتصادية باستخدام</a:t>
            </a:r>
            <a:r>
              <a:rPr lang="en-US" dirty="0">
                <a:solidFill>
                  <a:srgbClr val="222222"/>
                </a:solidFill>
                <a:latin typeface="Simplified Arabic"/>
                <a:ea typeface="Calibri"/>
                <a:cs typeface="Arial"/>
              </a:rPr>
              <a:t> </a:t>
            </a:r>
            <a:r>
              <a:rPr lang="ar-SA" dirty="0">
                <a:solidFill>
                  <a:srgbClr val="0B0080"/>
                </a:solidFill>
                <a:latin typeface="Calibri"/>
                <a:ea typeface="Calibri"/>
                <a:cs typeface="Simplified Arabic"/>
                <a:hlinkClick r:id="rId3" tooltip="نسبة مالية"/>
              </a:rPr>
              <a:t>نسب مالية</a:t>
            </a:r>
            <a:r>
              <a:rPr lang="en-US" dirty="0">
                <a:solidFill>
                  <a:srgbClr val="222222"/>
                </a:solidFill>
                <a:latin typeface="Simplified Arabic"/>
                <a:ea typeface="Calibri"/>
                <a:cs typeface="Arial"/>
              </a:rPr>
              <a:t> </a:t>
            </a:r>
            <a:r>
              <a:rPr lang="ar-SA" dirty="0">
                <a:solidFill>
                  <a:srgbClr val="222222"/>
                </a:solidFill>
                <a:latin typeface="Calibri"/>
                <a:ea typeface="Calibri"/>
                <a:cs typeface="Simplified Arabic"/>
              </a:rPr>
              <a:t>معينة، وتضم ثلالثة عناصر رئيسية</a:t>
            </a:r>
            <a:r>
              <a:rPr lang="en-US" dirty="0">
                <a:solidFill>
                  <a:srgbClr val="222222"/>
                </a:solidFill>
                <a:latin typeface="Simplified Arabic"/>
                <a:ea typeface="Calibri"/>
                <a:cs typeface="Arial"/>
              </a:rPr>
              <a:t> :</a:t>
            </a:r>
            <a:endParaRPr lang="en-US" sz="1200" dirty="0">
              <a:latin typeface="Calibri"/>
              <a:ea typeface="Calibri"/>
              <a:cs typeface="Arial"/>
            </a:endParaRPr>
          </a:p>
          <a:p>
            <a:pPr>
              <a:lnSpc>
                <a:spcPts val="3375"/>
              </a:lnSpc>
            </a:pPr>
            <a:r>
              <a:rPr lang="ar-SA" b="1" dirty="0">
                <a:solidFill>
                  <a:srgbClr val="27658A"/>
                </a:solidFill>
                <a:latin typeface="Calibri"/>
                <a:ea typeface="Times New Roman"/>
                <a:cs typeface="Simplified Arabic"/>
              </a:rPr>
              <a:t>عناصر الميزانية العمومية</a:t>
            </a:r>
            <a:endParaRPr lang="en-US" sz="1200" dirty="0">
              <a:latin typeface="Calibri"/>
              <a:ea typeface="Calibri"/>
              <a:cs typeface="Arial"/>
            </a:endParaRPr>
          </a:p>
          <a:p>
            <a:pPr>
              <a:lnSpc>
                <a:spcPct val="115000"/>
              </a:lnSpc>
              <a:spcAft>
                <a:spcPts val="75"/>
              </a:spcAft>
            </a:pPr>
            <a:r>
              <a:rPr lang="ar-SA" dirty="0">
                <a:solidFill>
                  <a:srgbClr val="2D2B2B"/>
                </a:solidFill>
                <a:latin typeface="Calibri"/>
                <a:ea typeface="Times New Roman"/>
                <a:cs typeface="Simplified Arabic"/>
              </a:rPr>
              <a:t>هناك ثلاث عناصر مهمة ترتكز عليها الميزانية العمومية وهي كما يلي :</a:t>
            </a:r>
            <a:endParaRPr lang="en-US" sz="1200" dirty="0">
              <a:latin typeface="Calibri"/>
              <a:ea typeface="Calibri"/>
              <a:cs typeface="Arial"/>
            </a:endParaRPr>
          </a:p>
          <a:p>
            <a:pPr>
              <a:lnSpc>
                <a:spcPts val="2625"/>
              </a:lnSpc>
            </a:pPr>
            <a:r>
              <a:rPr lang="ar-SA" dirty="0">
                <a:solidFill>
                  <a:srgbClr val="27658A"/>
                </a:solidFill>
                <a:latin typeface="Calibri"/>
                <a:ea typeface="Times New Roman"/>
                <a:cs typeface="Simplified Arabic"/>
              </a:rPr>
              <a:t>الموجودات </a:t>
            </a:r>
            <a:endParaRPr lang="en-US" sz="1200" dirty="0">
              <a:latin typeface="Calibri"/>
              <a:ea typeface="Calibri"/>
              <a:cs typeface="Arial"/>
            </a:endParaRPr>
          </a:p>
          <a:p>
            <a:pPr>
              <a:lnSpc>
                <a:spcPct val="115000"/>
              </a:lnSpc>
              <a:spcAft>
                <a:spcPts val="75"/>
              </a:spcAft>
            </a:pPr>
            <a:r>
              <a:rPr lang="ar-SA" dirty="0">
                <a:solidFill>
                  <a:srgbClr val="2D2B2B"/>
                </a:solidFill>
                <a:latin typeface="Calibri"/>
                <a:ea typeface="Times New Roman"/>
                <a:cs typeface="Simplified Arabic"/>
              </a:rPr>
              <a:t>وهي الممتلكات والحقوق والموارد في المُنشأة، الّتي يتم الأخذ بها وقياسها وفقاً للمبادئ والمعايير المتعارف عليها، وتتكون من عدّة عناصر، وهي:</a:t>
            </a:r>
            <a:endParaRPr lang="en-US" sz="1200" dirty="0">
              <a:effectLst/>
              <a:latin typeface="Calibri"/>
              <a:ea typeface="Calibri"/>
              <a:cs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9552" y="1529762"/>
            <a:ext cx="8280920" cy="2490425"/>
          </a:xfrm>
          <a:prstGeom prst="rect">
            <a:avLst/>
          </a:prstGeom>
        </p:spPr>
        <p:txBody>
          <a:bodyPr wrap="square">
            <a:spAutoFit/>
          </a:bodyPr>
          <a:lstStyle/>
          <a:p>
            <a:pPr marL="342900" lvl="0" indent="-342900">
              <a:lnSpc>
                <a:spcPts val="1680"/>
              </a:lnSpc>
              <a:buSzPts val="1000"/>
              <a:buFont typeface="Courier New"/>
              <a:buChar char="o"/>
              <a:tabLst>
                <a:tab pos="457200" algn="l"/>
              </a:tabLst>
            </a:pPr>
            <a:r>
              <a:rPr lang="ar-SA" b="1" dirty="0">
                <a:solidFill>
                  <a:srgbClr val="2D2B2B"/>
                </a:solidFill>
                <a:latin typeface="Calibri"/>
                <a:ea typeface="Times New Roman"/>
                <a:cs typeface="Simplified Arabic"/>
              </a:rPr>
              <a:t>الموجودات الثّابتة:</a:t>
            </a:r>
            <a:r>
              <a:rPr lang="ar-SA" dirty="0">
                <a:solidFill>
                  <a:srgbClr val="2D2B2B"/>
                </a:solidFill>
                <a:latin typeface="Calibri"/>
                <a:ea typeface="Times New Roman"/>
                <a:cs typeface="Simplified Arabic"/>
              </a:rPr>
              <a:t/>
            </a:r>
            <a:br>
              <a:rPr lang="ar-SA" dirty="0">
                <a:solidFill>
                  <a:srgbClr val="2D2B2B"/>
                </a:solidFill>
                <a:latin typeface="Calibri"/>
                <a:ea typeface="Times New Roman"/>
                <a:cs typeface="Simplified Arabic"/>
              </a:rPr>
            </a:br>
            <a:r>
              <a:rPr lang="ar-SA" dirty="0">
                <a:solidFill>
                  <a:srgbClr val="2D2B2B"/>
                </a:solidFill>
                <a:latin typeface="Calibri"/>
                <a:ea typeface="Times New Roman"/>
                <a:cs typeface="Simplified Arabic"/>
              </a:rPr>
              <a:t>وهي الأصول الّتي تكون معمّرة، ويكون الهدف من شرائها الاستعمال وليس البيع، مثل المباني والأراضي الّتي تمتلكها المُنشأة، وليس مُستأجرة، ووسائل النّقل والسيّارات، اذا كانت تستخدم لتنفيذ بعض العمليّات الخاصّة بالمُنشأة، كنقل البضائع أو توصيل العُمّال، والأثاث والتركيبات، مثل المقاعد والفترينات والمكاتب والّتي تُشترى بهدف الاستعمال.</a:t>
            </a:r>
            <a:endParaRPr lang="en-US" sz="1200" dirty="0">
              <a:solidFill>
                <a:srgbClr val="2D2B2B"/>
              </a:solidFill>
              <a:latin typeface="Calibri"/>
              <a:ea typeface="Calibri"/>
              <a:cs typeface="Times New Roman"/>
            </a:endParaRPr>
          </a:p>
          <a:p>
            <a:pPr marL="342900" lvl="0" indent="-342900">
              <a:lnSpc>
                <a:spcPts val="1680"/>
              </a:lnSpc>
              <a:buSzPts val="1000"/>
              <a:buFont typeface="Courier New"/>
              <a:buChar char="o"/>
              <a:tabLst>
                <a:tab pos="457200" algn="l"/>
              </a:tabLst>
            </a:pPr>
            <a:r>
              <a:rPr lang="ar-SA" b="1" dirty="0">
                <a:solidFill>
                  <a:srgbClr val="2D2B2B"/>
                </a:solidFill>
                <a:latin typeface="Calibri"/>
                <a:ea typeface="Times New Roman"/>
                <a:cs typeface="Simplified Arabic"/>
              </a:rPr>
              <a:t>الموجودات المتداولة:</a:t>
            </a:r>
            <a:r>
              <a:rPr lang="ar-SA" dirty="0">
                <a:solidFill>
                  <a:srgbClr val="2D2B2B"/>
                </a:solidFill>
                <a:latin typeface="Calibri"/>
                <a:ea typeface="Times New Roman"/>
                <a:cs typeface="Simplified Arabic"/>
              </a:rPr>
              <a:t/>
            </a:r>
            <a:br>
              <a:rPr lang="ar-SA" dirty="0">
                <a:solidFill>
                  <a:srgbClr val="2D2B2B"/>
                </a:solidFill>
                <a:latin typeface="Calibri"/>
                <a:ea typeface="Times New Roman"/>
                <a:cs typeface="Simplified Arabic"/>
              </a:rPr>
            </a:br>
            <a:r>
              <a:rPr lang="ar-SA" dirty="0">
                <a:solidFill>
                  <a:srgbClr val="2D2B2B"/>
                </a:solidFill>
                <a:latin typeface="Calibri"/>
                <a:ea typeface="Times New Roman"/>
                <a:cs typeface="Simplified Arabic"/>
              </a:rPr>
              <a:t>وهي الأصول القابلة للاستخدام، وهي الأصول النّقدية والأصول الأخرى الّتي يكون متوقّع تحويلها إلى نقديّة، من خلال الدورة العاديّة للعمليّات في المنشأة، أو خلال العام الواحد، وتدرج في الميزانية وفقاً لدرجة سيولتها وسرعة تحويل الأصول إلى نقد.</a:t>
            </a:r>
            <a:endParaRPr lang="en-US" sz="1200" dirty="0">
              <a:solidFill>
                <a:srgbClr val="2D2B2B"/>
              </a:solidFill>
              <a:latin typeface="Calibri"/>
              <a:ea typeface="Calibri"/>
              <a:cs typeface="Times New Roman"/>
            </a:endParaRPr>
          </a:p>
          <a:p>
            <a:pPr marL="342900" lvl="0" indent="-342900">
              <a:lnSpc>
                <a:spcPts val="1680"/>
              </a:lnSpc>
              <a:buSzPts val="1000"/>
              <a:buFont typeface="Courier New"/>
              <a:buChar char="o"/>
              <a:tabLst>
                <a:tab pos="457200" algn="l"/>
              </a:tabLst>
            </a:pPr>
            <a:r>
              <a:rPr lang="ar-SA" b="1" dirty="0">
                <a:solidFill>
                  <a:srgbClr val="2D2B2B"/>
                </a:solidFill>
                <a:latin typeface="Calibri"/>
                <a:ea typeface="Times New Roman"/>
                <a:cs typeface="Simplified Arabic"/>
              </a:rPr>
              <a:t>الموجودات غير الملموسة: </a:t>
            </a:r>
            <a:r>
              <a:rPr lang="ar-SA" dirty="0">
                <a:solidFill>
                  <a:srgbClr val="2D2B2B"/>
                </a:solidFill>
                <a:latin typeface="Calibri"/>
                <a:ea typeface="Times New Roman"/>
                <a:cs typeface="Simplified Arabic"/>
              </a:rPr>
              <a:t/>
            </a:r>
            <a:br>
              <a:rPr lang="ar-SA" dirty="0">
                <a:solidFill>
                  <a:srgbClr val="2D2B2B"/>
                </a:solidFill>
                <a:latin typeface="Calibri"/>
                <a:ea typeface="Times New Roman"/>
                <a:cs typeface="Simplified Arabic"/>
              </a:rPr>
            </a:br>
            <a:r>
              <a:rPr lang="ar-SA" dirty="0">
                <a:solidFill>
                  <a:srgbClr val="2D2B2B"/>
                </a:solidFill>
                <a:latin typeface="Calibri"/>
                <a:ea typeface="Times New Roman"/>
                <a:cs typeface="Simplified Arabic"/>
              </a:rPr>
              <a:t>وهي الأصول التي تدفعها المُنشأة مقابل الشّهرة وبراءات الاختراع وحقوق التأليف والعلامات التّجاريّة.</a:t>
            </a:r>
            <a:endParaRPr lang="en-US" sz="1200" dirty="0">
              <a:solidFill>
                <a:srgbClr val="2D2B2B"/>
              </a:solidFill>
              <a:effectLst/>
              <a:latin typeface="Calibri"/>
              <a:ea typeface="Calibri"/>
              <a:cs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1373566"/>
            <a:ext cx="8568952" cy="2383729"/>
          </a:xfrm>
          <a:prstGeom prst="rect">
            <a:avLst/>
          </a:prstGeom>
        </p:spPr>
        <p:txBody>
          <a:bodyPr wrap="square">
            <a:spAutoFit/>
          </a:bodyPr>
          <a:lstStyle/>
          <a:p>
            <a:pPr>
              <a:lnSpc>
                <a:spcPts val="2625"/>
              </a:lnSpc>
            </a:pPr>
            <a:r>
              <a:rPr lang="ar-SA" dirty="0">
                <a:solidFill>
                  <a:srgbClr val="27658A"/>
                </a:solidFill>
                <a:latin typeface="Calibri"/>
                <a:ea typeface="Times New Roman"/>
                <a:cs typeface="Simplified Arabic"/>
              </a:rPr>
              <a:t>المطلوبات</a:t>
            </a:r>
            <a:endParaRPr lang="en-US" sz="1200" dirty="0">
              <a:latin typeface="Calibri"/>
              <a:ea typeface="Calibri"/>
              <a:cs typeface="Arial"/>
            </a:endParaRPr>
          </a:p>
          <a:p>
            <a:pPr>
              <a:lnSpc>
                <a:spcPct val="115000"/>
              </a:lnSpc>
              <a:spcAft>
                <a:spcPts val="75"/>
              </a:spcAft>
            </a:pPr>
            <a:r>
              <a:rPr lang="ar-SA" dirty="0">
                <a:solidFill>
                  <a:srgbClr val="2D2B2B"/>
                </a:solidFill>
                <a:latin typeface="Calibri"/>
                <a:ea typeface="Times New Roman"/>
                <a:cs typeface="Simplified Arabic"/>
              </a:rPr>
              <a:t>وهي التعهّدات الاقتصادية على المشروع، ويتم تقديرها وفقاً لمبادئ ومعايير المحاسبة المتعارف عليها، وتشمل الخصوم في المُنشأة الدّيون والالتزامات على المُنشأة تجاه غيرهم، وتتألف من عناصر وهي:</a:t>
            </a:r>
            <a:endParaRPr lang="en-US" sz="1200" dirty="0">
              <a:latin typeface="Calibri"/>
              <a:ea typeface="Calibri"/>
              <a:cs typeface="Arial"/>
            </a:endParaRPr>
          </a:p>
          <a:p>
            <a:pPr marL="342900" lvl="0" indent="-342900">
              <a:lnSpc>
                <a:spcPts val="1680"/>
              </a:lnSpc>
              <a:buSzPts val="1000"/>
              <a:buFont typeface="Courier New"/>
              <a:buChar char="o"/>
              <a:tabLst>
                <a:tab pos="457200" algn="l"/>
              </a:tabLst>
            </a:pPr>
            <a:r>
              <a:rPr lang="ar-SA" b="1" dirty="0">
                <a:solidFill>
                  <a:srgbClr val="2D2B2B"/>
                </a:solidFill>
                <a:latin typeface="Calibri"/>
                <a:ea typeface="Times New Roman"/>
                <a:cs typeface="Simplified Arabic"/>
              </a:rPr>
              <a:t>المطلوبات المتداولة:</a:t>
            </a:r>
            <a:r>
              <a:rPr lang="ar-SA" dirty="0">
                <a:solidFill>
                  <a:srgbClr val="2D2B2B"/>
                </a:solidFill>
                <a:latin typeface="Calibri"/>
                <a:ea typeface="Times New Roman"/>
                <a:cs typeface="Simplified Arabic"/>
              </a:rPr>
              <a:t/>
            </a:r>
            <a:br>
              <a:rPr lang="ar-SA" dirty="0">
                <a:solidFill>
                  <a:srgbClr val="2D2B2B"/>
                </a:solidFill>
                <a:latin typeface="Calibri"/>
                <a:ea typeface="Times New Roman"/>
                <a:cs typeface="Simplified Arabic"/>
              </a:rPr>
            </a:br>
            <a:r>
              <a:rPr lang="ar-SA" dirty="0">
                <a:solidFill>
                  <a:srgbClr val="2D2B2B"/>
                </a:solidFill>
                <a:latin typeface="Calibri"/>
                <a:ea typeface="Times New Roman"/>
                <a:cs typeface="Simplified Arabic"/>
              </a:rPr>
              <a:t>وهي الالتزامات الّتي يجب استخدام الأصول فيها لأنها تتطلب الوفاء، ويجب سدادها خلال السنة الواحدة، وذلك بالالتزام بجدول زمني مع الآخرين، ومن أمثلة الخصوم المتداولة، حسابات الدائنين، والّتي تستحق السّداد خلال فترة أقل من سنة، فيتم إدراجها إلى قائمة الخصوم المتداولة، وأوراق الدّفع الّتي تتعهّدها المُنشأة كتابةً، وذلك بدفع مبالغ معيّنة في تاريخ محدّد، كاقتراضها من البنوك لفترات قصيرة فتقوم بالتعهّد بالسداد في موعد محدّد، ويتم إدراجها تحت الخصوم المتداولة إذا كانت فترة السداد أقل من سنة.</a:t>
            </a:r>
            <a:endParaRPr lang="en-US" sz="1200" dirty="0">
              <a:solidFill>
                <a:srgbClr val="2D2B2B"/>
              </a:solidFill>
              <a:effectLst/>
              <a:latin typeface="Calibri"/>
              <a:ea typeface="Calibri"/>
              <a:cs typeface="Times New Roman"/>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373566"/>
            <a:ext cx="8712968" cy="2383729"/>
          </a:xfrm>
          <a:prstGeom prst="rect">
            <a:avLst/>
          </a:prstGeom>
        </p:spPr>
        <p:txBody>
          <a:bodyPr wrap="square">
            <a:spAutoFit/>
          </a:bodyPr>
          <a:lstStyle/>
          <a:p>
            <a:pPr>
              <a:lnSpc>
                <a:spcPts val="2625"/>
              </a:lnSpc>
            </a:pPr>
            <a:r>
              <a:rPr lang="ar-SA" dirty="0">
                <a:solidFill>
                  <a:srgbClr val="27658A"/>
                </a:solidFill>
                <a:latin typeface="Calibri"/>
                <a:ea typeface="Times New Roman"/>
                <a:cs typeface="Simplified Arabic"/>
              </a:rPr>
              <a:t>المطلوبات</a:t>
            </a:r>
            <a:endParaRPr lang="en-US" sz="1200" dirty="0">
              <a:latin typeface="Calibri"/>
              <a:ea typeface="Calibri"/>
              <a:cs typeface="Arial"/>
            </a:endParaRPr>
          </a:p>
          <a:p>
            <a:pPr>
              <a:lnSpc>
                <a:spcPct val="115000"/>
              </a:lnSpc>
              <a:spcAft>
                <a:spcPts val="75"/>
              </a:spcAft>
            </a:pPr>
            <a:r>
              <a:rPr lang="ar-SA" dirty="0">
                <a:solidFill>
                  <a:srgbClr val="2D2B2B"/>
                </a:solidFill>
                <a:latin typeface="Calibri"/>
                <a:ea typeface="Times New Roman"/>
                <a:cs typeface="Simplified Arabic"/>
              </a:rPr>
              <a:t>وهي التعهّدات الاقتصادية على المشروع، ويتم تقديرها وفقاً لمبادئ ومعايير المحاسبة المتعارف عليها، وتشمل الخصوم في المُنشأة الدّيون والالتزامات على المُنشأة تجاه غيرهم، وتتألف من عناصر وهي:</a:t>
            </a:r>
            <a:endParaRPr lang="en-US" sz="1200" dirty="0">
              <a:latin typeface="Calibri"/>
              <a:ea typeface="Calibri"/>
              <a:cs typeface="Arial"/>
            </a:endParaRPr>
          </a:p>
          <a:p>
            <a:pPr marL="342900" lvl="0" indent="-342900">
              <a:lnSpc>
                <a:spcPts val="1680"/>
              </a:lnSpc>
              <a:buSzPts val="1000"/>
              <a:buFont typeface="Courier New"/>
              <a:buChar char="o"/>
              <a:tabLst>
                <a:tab pos="457200" algn="l"/>
              </a:tabLst>
            </a:pPr>
            <a:r>
              <a:rPr lang="ar-SA" b="1" dirty="0">
                <a:solidFill>
                  <a:srgbClr val="2D2B2B"/>
                </a:solidFill>
                <a:latin typeface="Calibri"/>
                <a:ea typeface="Times New Roman"/>
                <a:cs typeface="Simplified Arabic"/>
              </a:rPr>
              <a:t>المطلوبات المتداولة:</a:t>
            </a:r>
            <a:r>
              <a:rPr lang="ar-SA" dirty="0">
                <a:solidFill>
                  <a:srgbClr val="2D2B2B"/>
                </a:solidFill>
                <a:latin typeface="Calibri"/>
                <a:ea typeface="Times New Roman"/>
                <a:cs typeface="Simplified Arabic"/>
              </a:rPr>
              <a:t/>
            </a:r>
            <a:br>
              <a:rPr lang="ar-SA" dirty="0">
                <a:solidFill>
                  <a:srgbClr val="2D2B2B"/>
                </a:solidFill>
                <a:latin typeface="Calibri"/>
                <a:ea typeface="Times New Roman"/>
                <a:cs typeface="Simplified Arabic"/>
              </a:rPr>
            </a:br>
            <a:r>
              <a:rPr lang="ar-SA" dirty="0">
                <a:solidFill>
                  <a:srgbClr val="2D2B2B"/>
                </a:solidFill>
                <a:latin typeface="Calibri"/>
                <a:ea typeface="Times New Roman"/>
                <a:cs typeface="Simplified Arabic"/>
              </a:rPr>
              <a:t>وهي الالتزامات الّتي يجب استخدام الأصول فيها لأنها تتطلب الوفاء، ويجب سدادها خلال السنة الواحدة، وذلك بالالتزام بجدول زمني مع الآخرين، ومن أمثلة الخصوم المتداولة، حسابات الدائنين، والّتي تستحق السّداد خلال فترة أقل من سنة، فيتم إدراجها إلى قائمة الخصوم المتداولة، وأوراق الدّفع الّتي تتعهّدها المُنشأة كتابةً، وذلك بدفع مبالغ معيّنة في تاريخ محدّد، كاقتراضها من البنوك لفترات قصيرة فتقوم بالتعهّد بالسداد في موعد محدّد، ويتم إدراجها تحت الخصوم المتداولة إذا كانت فترة السداد أقل من سنة.</a:t>
            </a:r>
            <a:endParaRPr lang="en-US" sz="1200" dirty="0">
              <a:solidFill>
                <a:srgbClr val="2D2B2B"/>
              </a:solidFill>
              <a:effectLst/>
              <a:latin typeface="Calibri"/>
              <a:ea typeface="Calibri"/>
              <a:cs typeface="Times New Roman"/>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447675" y="692696"/>
            <a:ext cx="8084765" cy="286232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defTabSz="914400" rtl="1" eaLnBrk="0" fontAlgn="base" latinLnBrk="0" hangingPunct="0">
              <a:lnSpc>
                <a:spcPct val="100000"/>
              </a:lnSpc>
              <a:spcBef>
                <a:spcPct val="0"/>
              </a:spcBef>
              <a:spcAft>
                <a:spcPct val="0"/>
              </a:spcAft>
              <a:buClrTx/>
              <a:buSzTx/>
              <a:buFontTx/>
              <a:buChar char="•"/>
              <a:tabLst/>
            </a:pPr>
            <a:r>
              <a:rPr kumimoji="0" lang="ar-SA" sz="1600" b="1" i="0" u="none" strike="noStrike" cap="none" normalizeH="0" baseline="0" dirty="0" smtClean="0">
                <a:ln>
                  <a:noFill/>
                </a:ln>
                <a:solidFill>
                  <a:srgbClr val="2D2B2B"/>
                </a:solidFill>
                <a:effectLst/>
                <a:latin typeface="Simplified Arabic" pitchFamily="18" charset="-78"/>
                <a:ea typeface="Times New Roman" pitchFamily="18" charset="0"/>
                <a:cs typeface="Simplified Arabic" pitchFamily="18" charset="-78"/>
              </a:rPr>
              <a:t>المطلوبات الطويلة الاجل: </a:t>
            </a:r>
            <a:r>
              <a:rPr kumimoji="0" lang="ar-SA" sz="1600" b="0" i="0" u="none" strike="noStrike" cap="none" normalizeH="0" baseline="0" dirty="0" smtClean="0">
                <a:ln>
                  <a:noFill/>
                </a:ln>
                <a:solidFill>
                  <a:srgbClr val="2D2B2B"/>
                </a:solidFill>
                <a:effectLst/>
                <a:latin typeface="Simplified Arabic" pitchFamily="18" charset="-78"/>
                <a:ea typeface="Times New Roman" pitchFamily="18" charset="0"/>
                <a:cs typeface="Simplified Arabic" pitchFamily="18" charset="-78"/>
              </a:rPr>
              <a:t/>
            </a:r>
            <a:br>
              <a:rPr kumimoji="0" lang="ar-SA" sz="1600" b="0" i="0" u="none" strike="noStrike" cap="none" normalizeH="0" baseline="0" dirty="0" smtClean="0">
                <a:ln>
                  <a:noFill/>
                </a:ln>
                <a:solidFill>
                  <a:srgbClr val="2D2B2B"/>
                </a:solidFill>
                <a:effectLst/>
                <a:latin typeface="Simplified Arabic" pitchFamily="18" charset="-78"/>
                <a:ea typeface="Times New Roman" pitchFamily="18" charset="0"/>
                <a:cs typeface="Simplified Arabic" pitchFamily="18" charset="-78"/>
              </a:rPr>
            </a:br>
            <a:r>
              <a:rPr kumimoji="0" lang="ar-SA" sz="1600" b="0" i="0" u="none" strike="noStrike" cap="none" normalizeH="0" baseline="0" dirty="0" smtClean="0">
                <a:ln>
                  <a:noFill/>
                </a:ln>
                <a:solidFill>
                  <a:srgbClr val="2D2B2B"/>
                </a:solidFill>
                <a:effectLst/>
                <a:latin typeface="Simplified Arabic" pitchFamily="18" charset="-78"/>
                <a:ea typeface="Times New Roman" pitchFamily="18" charset="0"/>
                <a:cs typeface="Simplified Arabic" pitchFamily="18" charset="-78"/>
              </a:rPr>
              <a:t>وهي الديون والالتزامات التي تتعهّد بها المُنشأة، وتستغرق فترة سدادها أكثر من سنة، ومن أمثلتها القرض بِرَهْن، وهو الدّين الذي يكون في ذمّة المُنشأة الاقتصادية، والذي يتضمّن ببند من الأصول، وذلك باقتراضها من البنوك ورهن أحد الأصول الثّابتة، فإذا لم يتم سداد القرض في الفترة المُحدّدة لذلك، تقوم البنوك باتّخاذ إجراءات قانونيّة لتحصل على أموالها، فيتم بيع الجزء المرهون من الأصول الثابتة للمُنشأة وتسديد الديون الّتي تعود للبنوك، والنوع الثاني هو قروض السّندات، والّذي يكون عن طريق الاقتراض بإصدار سند تتعهّد المُنشأة بسداده، بعد فترة أكثر من سنة، قد تصل لعشر سنوات.</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defTabSz="914400" rtl="1" eaLnBrk="0" fontAlgn="base" latinLnBrk="0" hangingPunct="0">
              <a:lnSpc>
                <a:spcPct val="100000"/>
              </a:lnSpc>
              <a:spcBef>
                <a:spcPct val="0"/>
              </a:spcBef>
              <a:spcAft>
                <a:spcPct val="0"/>
              </a:spcAft>
              <a:buClrTx/>
              <a:buSzTx/>
              <a:buFontTx/>
              <a:buNone/>
              <a:tabLst/>
            </a:pPr>
            <a:r>
              <a:rPr kumimoji="0" lang="ar-SA" sz="1600" b="0" i="0" u="none" strike="noStrike" cap="none" normalizeH="0" baseline="0" dirty="0" smtClean="0">
                <a:ln>
                  <a:noFill/>
                </a:ln>
                <a:solidFill>
                  <a:srgbClr val="27658A"/>
                </a:solidFill>
                <a:effectLst/>
                <a:latin typeface="Simplified Arabic" pitchFamily="18" charset="-78"/>
                <a:ea typeface="Times New Roman" pitchFamily="18" charset="0"/>
                <a:cs typeface="Simplified Arabic" pitchFamily="18" charset="-78"/>
              </a:rPr>
              <a:t>حقوق المُلكيّة</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defTabSz="914400" rtl="1" eaLnBrk="0" fontAlgn="base" latinLnBrk="0" hangingPunct="0">
              <a:lnSpc>
                <a:spcPct val="100000"/>
              </a:lnSpc>
              <a:spcBef>
                <a:spcPct val="0"/>
              </a:spcBef>
              <a:spcAft>
                <a:spcPct val="0"/>
              </a:spcAft>
              <a:buClrTx/>
              <a:buSzTx/>
              <a:buFontTx/>
              <a:buNone/>
              <a:tabLst/>
            </a:pPr>
            <a:r>
              <a:rPr kumimoji="0" lang="ar-SA" sz="1600" b="1" i="0" u="sng" strike="noStrike" cap="none" normalizeH="0" baseline="0" dirty="0" smtClean="0">
                <a:ln>
                  <a:noFill/>
                </a:ln>
                <a:solidFill>
                  <a:srgbClr val="008080"/>
                </a:solidFill>
                <a:effectLst/>
                <a:latin typeface="Simplified Arabic" pitchFamily="18" charset="-78"/>
                <a:ea typeface="Times New Roman" pitchFamily="18" charset="0"/>
                <a:cs typeface="Simplified Arabic" pitchFamily="18" charset="-78"/>
              </a:rPr>
              <a:t>وهي ما تبقّى من قيمة الأصول، وذلك بعد استبعاد قيمة الالتزامات والدّيون، فتعتمد حقوق المُلكيّة على قيمة الأصول والخصوم، ويختلف تسجيل بياناتها وفقاً لطبيعة المُنشأة قانونيّ</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موازنة">
  <a:themeElements>
    <a:clrScheme name="ألوان متوسطة">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موازنة">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موازنة">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87</TotalTime>
  <Words>83</Words>
  <Application>Microsoft Office PowerPoint</Application>
  <PresentationFormat>On-screen Show (4:3)</PresentationFormat>
  <Paragraphs>19</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موازنة</vt:lpstr>
      <vt:lpstr>الميزانية العمومية</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الفصل الخامس: الاستقطاب والاختيار وتعيين مندوبي البيع</dc:title>
  <dc:creator>sony</dc:creator>
  <cp:lastModifiedBy>Dr. Awatef</cp:lastModifiedBy>
  <cp:revision>14</cp:revision>
  <dcterms:created xsi:type="dcterms:W3CDTF">2014-02-25T18:39:04Z</dcterms:created>
  <dcterms:modified xsi:type="dcterms:W3CDTF">2019-01-25T16:08:26Z</dcterms:modified>
</cp:coreProperties>
</file>