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72" r:id="rId3"/>
    <p:sldId id="257" r:id="rId4"/>
    <p:sldId id="258" r:id="rId5"/>
    <p:sldId id="259" r:id="rId6"/>
    <p:sldId id="269" r:id="rId7"/>
    <p:sldId id="270" r:id="rId8"/>
    <p:sldId id="260" r:id="rId9"/>
    <p:sldId id="271" r:id="rId10"/>
    <p:sldId id="261" r:id="rId11"/>
    <p:sldId id="262" r:id="rId12"/>
    <p:sldId id="263" r:id="rId13"/>
    <p:sldId id="264" r:id="rId14"/>
    <p:sldId id="265" r:id="rId15"/>
    <p:sldId id="266" r:id="rId16"/>
    <p:sldId id="267" r:id="rId17"/>
    <p:sldId id="268" r:id="rId18"/>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100" d="100"/>
          <a:sy n="100" d="100"/>
        </p:scale>
        <p:origin x="-480" y="7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1"/>
      </p:bgRef>
    </p:bg>
    <p:spTree>
      <p:nvGrpSpPr>
        <p:cNvPr id="1" name=""/>
        <p:cNvGrpSpPr/>
        <p:nvPr/>
      </p:nvGrpSpPr>
      <p:grpSpPr>
        <a:xfrm>
          <a:off x="0" y="0"/>
          <a:ext cx="0" cy="0"/>
          <a:chOff x="0" y="0"/>
          <a:chExt cx="0" cy="0"/>
        </a:xfrm>
      </p:grpSpPr>
      <p:sp>
        <p:nvSpPr>
          <p:cNvPr id="12" name="مستطيل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مستطيل مستدير الزوايا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عنوان فرعي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p:txBody>
          <a:bodyPr/>
          <a:lstStyle/>
          <a:p>
            <a:fld id="{2069D243-616B-40FB-AE2C-8A9DFF1D8E39}" type="datetimeFigureOut">
              <a:rPr lang="ar-SA" smtClean="0"/>
              <a:pPr/>
              <a:t>19/05/1440</a:t>
            </a:fld>
            <a:endParaRPr lang="ar-SA"/>
          </a:p>
        </p:txBody>
      </p:sp>
      <p:sp>
        <p:nvSpPr>
          <p:cNvPr id="17" name="عنصر نائب للتذييل 16"/>
          <p:cNvSpPr>
            <a:spLocks noGrp="1"/>
          </p:cNvSpPr>
          <p:nvPr>
            <p:ph type="ftr" sz="quarter" idx="11"/>
          </p:nvPr>
        </p:nvSpPr>
        <p:spPr/>
        <p:txBody>
          <a:bodyPr/>
          <a:lstStyle/>
          <a:p>
            <a:endParaRPr lang="ar-SA"/>
          </a:p>
        </p:txBody>
      </p:sp>
      <p:sp>
        <p:nvSpPr>
          <p:cNvPr id="29" name="عنصر نائب لرقم الشريحة 28"/>
          <p:cNvSpPr>
            <a:spLocks noGrp="1"/>
          </p:cNvSpPr>
          <p:nvPr>
            <p:ph type="sldNum" sz="quarter" idx="12"/>
          </p:nvPr>
        </p:nvSpPr>
        <p:spPr/>
        <p:txBody>
          <a:bodyPr lIns="0" tIns="0" rIns="0" bIns="0">
            <a:noAutofit/>
          </a:bodyPr>
          <a:lstStyle>
            <a:lvl1pPr>
              <a:defRPr sz="1400">
                <a:solidFill>
                  <a:srgbClr val="FFFFFF"/>
                </a:solidFill>
              </a:defRPr>
            </a:lvl1pPr>
          </a:lstStyle>
          <a:p>
            <a:fld id="{735BAA3C-DB81-4A5E-B418-A457A7EE0BED}" type="slidenum">
              <a:rPr lang="ar-SA" smtClean="0"/>
              <a:pPr/>
              <a:t>‹#›</a:t>
            </a:fld>
            <a:endParaRPr lang="ar-SA"/>
          </a:p>
        </p:txBody>
      </p:sp>
      <p:sp>
        <p:nvSpPr>
          <p:cNvPr id="7" name="مستطيل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مستطيل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عنوان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ar-SA" smtClean="0"/>
              <a:t>انقر لتحرير نمط العنوان الرئيسي</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2069D243-616B-40FB-AE2C-8A9DFF1D8E39}" type="datetimeFigureOut">
              <a:rPr lang="ar-SA" smtClean="0"/>
              <a:pPr/>
              <a:t>19/05/1440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35BAA3C-DB81-4A5E-B418-A457A7EE0BED}"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41"/>
            <a:ext cx="201168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914400" y="274640"/>
            <a:ext cx="55626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2069D243-616B-40FB-AE2C-8A9DFF1D8E39}" type="datetimeFigureOut">
              <a:rPr lang="ar-SA" smtClean="0"/>
              <a:pPr/>
              <a:t>19/05/1440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35BAA3C-DB81-4A5E-B418-A457A7EE0BED}"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4" name="عنصر نائب للتاريخ 3"/>
          <p:cNvSpPr>
            <a:spLocks noGrp="1"/>
          </p:cNvSpPr>
          <p:nvPr>
            <p:ph type="dt" sz="half" idx="10"/>
          </p:nvPr>
        </p:nvSpPr>
        <p:spPr/>
        <p:txBody>
          <a:bodyPr/>
          <a:lstStyle/>
          <a:p>
            <a:fld id="{2069D243-616B-40FB-AE2C-8A9DFF1D8E39}" type="datetimeFigureOut">
              <a:rPr lang="ar-SA" smtClean="0"/>
              <a:pPr/>
              <a:t>19/05/1440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35BAA3C-DB81-4A5E-B418-A457A7EE0BED}" type="slidenum">
              <a:rPr lang="ar-SA" smtClean="0"/>
              <a:pPr/>
              <a:t>‹#›</a:t>
            </a:fld>
            <a:endParaRPr lang="ar-SA"/>
          </a:p>
        </p:txBody>
      </p:sp>
      <p:sp>
        <p:nvSpPr>
          <p:cNvPr id="8" name="عنصر نائب للمحتوى 7"/>
          <p:cNvSpPr>
            <a:spLocks noGrp="1"/>
          </p:cNvSpPr>
          <p:nvPr>
            <p:ph sz="quarter" idx="1"/>
          </p:nvPr>
        </p:nvSpPr>
        <p:spPr>
          <a:xfrm>
            <a:off x="914400" y="1447800"/>
            <a:ext cx="7772400" cy="45720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3">
        <a:schemeClr val="bg1"/>
      </p:bgRef>
    </p:bg>
    <p:spTree>
      <p:nvGrpSpPr>
        <p:cNvPr id="1" name=""/>
        <p:cNvGrpSpPr/>
        <p:nvPr/>
      </p:nvGrpSpPr>
      <p:grpSpPr>
        <a:xfrm>
          <a:off x="0" y="0"/>
          <a:ext cx="0" cy="0"/>
          <a:chOff x="0" y="0"/>
          <a:chExt cx="0" cy="0"/>
        </a:xfrm>
      </p:grpSpPr>
      <p:sp>
        <p:nvSpPr>
          <p:cNvPr id="11" name="مستطيل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مستطيل مستدير الزوايا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722313" y="952500"/>
            <a:ext cx="7772400" cy="1362075"/>
          </a:xfrm>
        </p:spPr>
        <p:txBody>
          <a:bodyPr anchor="b" anchorCtr="0"/>
          <a:lstStyle>
            <a:lvl1pPr algn="l">
              <a:buNone/>
              <a:defRPr sz="4000" b="0" cap="none"/>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2069D243-616B-40FB-AE2C-8A9DFF1D8E39}" type="datetimeFigureOut">
              <a:rPr lang="ar-SA" smtClean="0"/>
              <a:pPr/>
              <a:t>19/05/1440</a:t>
            </a:fld>
            <a:endParaRPr lang="ar-SA"/>
          </a:p>
        </p:txBody>
      </p:sp>
      <p:sp>
        <p:nvSpPr>
          <p:cNvPr id="5" name="عنصر نائب للتذييل 4"/>
          <p:cNvSpPr>
            <a:spLocks noGrp="1"/>
          </p:cNvSpPr>
          <p:nvPr>
            <p:ph type="ftr" sz="quarter" idx="11"/>
          </p:nvPr>
        </p:nvSpPr>
        <p:spPr>
          <a:xfrm>
            <a:off x="800100" y="6172200"/>
            <a:ext cx="4000500" cy="457200"/>
          </a:xfrm>
        </p:spPr>
        <p:txBody>
          <a:bodyPr/>
          <a:lstStyle/>
          <a:p>
            <a:endParaRPr lang="ar-SA"/>
          </a:p>
        </p:txBody>
      </p:sp>
      <p:sp>
        <p:nvSpPr>
          <p:cNvPr id="7" name="مستطيل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مستطيل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مستطيل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عنصر نائب لرقم الشريحة 5"/>
          <p:cNvSpPr>
            <a:spLocks noGrp="1"/>
          </p:cNvSpPr>
          <p:nvPr>
            <p:ph type="sldNum" sz="quarter" idx="12"/>
          </p:nvPr>
        </p:nvSpPr>
        <p:spPr>
          <a:xfrm>
            <a:off x="146304" y="6208776"/>
            <a:ext cx="457200" cy="457200"/>
          </a:xfrm>
        </p:spPr>
        <p:txBody>
          <a:bodyPr/>
          <a:lstStyle/>
          <a:p>
            <a:fld id="{735BAA3C-DB81-4A5E-B418-A457A7EE0BED}" type="slidenum">
              <a:rPr lang="ar-SA" smtClean="0"/>
              <a:pPr/>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2069D243-616B-40FB-AE2C-8A9DFF1D8E39}" type="datetimeFigureOut">
              <a:rPr lang="ar-SA" smtClean="0"/>
              <a:pPr/>
              <a:t>19/05/1440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735BAA3C-DB81-4A5E-B418-A457A7EE0BED}" type="slidenum">
              <a:rPr lang="ar-SA" smtClean="0"/>
              <a:pPr/>
              <a:t>‹#›</a:t>
            </a:fld>
            <a:endParaRPr lang="ar-SA"/>
          </a:p>
        </p:txBody>
      </p:sp>
      <p:sp>
        <p:nvSpPr>
          <p:cNvPr id="9" name="عنصر نائب للمحتوى 8"/>
          <p:cNvSpPr>
            <a:spLocks noGrp="1"/>
          </p:cNvSpPr>
          <p:nvPr>
            <p:ph sz="quarter" idx="1"/>
          </p:nvPr>
        </p:nvSpPr>
        <p:spPr>
          <a:xfrm>
            <a:off x="914400" y="1447800"/>
            <a:ext cx="3749040" cy="45720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1" name="عنصر نائب للمحتوى 10"/>
          <p:cNvSpPr>
            <a:spLocks noGrp="1"/>
          </p:cNvSpPr>
          <p:nvPr>
            <p:ph sz="quarter" idx="2"/>
          </p:nvPr>
        </p:nvSpPr>
        <p:spPr>
          <a:xfrm>
            <a:off x="4933950" y="1447800"/>
            <a:ext cx="3749040" cy="45720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273050"/>
            <a:ext cx="7772400" cy="1143000"/>
          </a:xfrm>
        </p:spPr>
        <p:txBody>
          <a:bodyPr anchor="b" anchorCtr="0"/>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7" name="عنصر نائب للتاريخ 6"/>
          <p:cNvSpPr>
            <a:spLocks noGrp="1"/>
          </p:cNvSpPr>
          <p:nvPr>
            <p:ph type="dt" sz="half" idx="10"/>
          </p:nvPr>
        </p:nvSpPr>
        <p:spPr/>
        <p:txBody>
          <a:bodyPr/>
          <a:lstStyle/>
          <a:p>
            <a:fld id="{2069D243-616B-40FB-AE2C-8A9DFF1D8E39}" type="datetimeFigureOut">
              <a:rPr lang="ar-SA" smtClean="0"/>
              <a:pPr/>
              <a:t>19/05/1440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735BAA3C-DB81-4A5E-B418-A457A7EE0BED}" type="slidenum">
              <a:rPr lang="ar-SA" smtClean="0"/>
              <a:pPr/>
              <a:t>‹#›</a:t>
            </a:fld>
            <a:endParaRPr lang="ar-SA"/>
          </a:p>
        </p:txBody>
      </p:sp>
      <p:sp>
        <p:nvSpPr>
          <p:cNvPr id="11" name="عنصر نائب للمحتوى 10"/>
          <p:cNvSpPr>
            <a:spLocks noGrp="1"/>
          </p:cNvSpPr>
          <p:nvPr>
            <p:ph sz="half" idx="2"/>
          </p:nvPr>
        </p:nvSpPr>
        <p:spPr>
          <a:xfrm>
            <a:off x="914400" y="2247900"/>
            <a:ext cx="3733800" cy="38862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half" idx="4"/>
          </p:nvPr>
        </p:nvSpPr>
        <p:spPr>
          <a:xfrm>
            <a:off x="4953000" y="2247900"/>
            <a:ext cx="3733800" cy="38862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2069D243-616B-40FB-AE2C-8A9DFF1D8E39}" type="datetimeFigureOut">
              <a:rPr lang="ar-SA" smtClean="0"/>
              <a:pPr/>
              <a:t>19/05/1440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735BAA3C-DB81-4A5E-B418-A457A7EE0BED}"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2069D243-616B-40FB-AE2C-8A9DFF1D8E39}" type="datetimeFigureOut">
              <a:rPr lang="ar-SA" smtClean="0"/>
              <a:pPr/>
              <a:t>19/05/1440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735BAA3C-DB81-4A5E-B418-A457A7EE0BED}"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8" name="مستطيل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مستطيل مستدير الزوايا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914400" y="273050"/>
            <a:ext cx="7772400" cy="1143000"/>
          </a:xfrm>
        </p:spPr>
        <p:txBody>
          <a:bodyPr anchor="b" anchorCtr="0"/>
          <a:lstStyle>
            <a:lvl1pPr algn="l">
              <a:buNone/>
              <a:defRPr sz="4000" b="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069D243-616B-40FB-AE2C-8A9DFF1D8E39}" type="datetimeFigureOut">
              <a:rPr lang="ar-SA" smtClean="0"/>
              <a:pPr/>
              <a:t>19/05/1440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735BAA3C-DB81-4A5E-B418-A457A7EE0BED}" type="slidenum">
              <a:rPr lang="ar-SA" smtClean="0"/>
              <a:pPr/>
              <a:t>‹#›</a:t>
            </a:fld>
            <a:endParaRPr lang="ar-SA"/>
          </a:p>
        </p:txBody>
      </p:sp>
      <p:sp>
        <p:nvSpPr>
          <p:cNvPr id="11" name="عنصر نائب للمحتوى 10"/>
          <p:cNvSpPr>
            <a:spLocks noGrp="1"/>
          </p:cNvSpPr>
          <p:nvPr>
            <p:ph sz="quarter" idx="1"/>
          </p:nvPr>
        </p:nvSpPr>
        <p:spPr>
          <a:xfrm>
            <a:off x="2971800" y="1600200"/>
            <a:ext cx="5715000" cy="44958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ar-SA" smtClean="0"/>
              <a:t>انقر لتحرير نمط العنوان الرئيسي</a:t>
            </a:r>
            <a:endParaRPr kumimoji="0" lang="en-US"/>
          </a:p>
        </p:txBody>
      </p:sp>
      <p:sp>
        <p:nvSpPr>
          <p:cNvPr id="4" name="عنصر نائب للنص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069D243-616B-40FB-AE2C-8A9DFF1D8E39}" type="datetimeFigureOut">
              <a:rPr lang="ar-SA" smtClean="0"/>
              <a:pPr/>
              <a:t>19/05/1440</a:t>
            </a:fld>
            <a:endParaRPr lang="ar-SA"/>
          </a:p>
        </p:txBody>
      </p:sp>
      <p:sp>
        <p:nvSpPr>
          <p:cNvPr id="6" name="عنصر نائب للتذييل 5"/>
          <p:cNvSpPr>
            <a:spLocks noGrp="1"/>
          </p:cNvSpPr>
          <p:nvPr>
            <p:ph type="ftr" sz="quarter" idx="11"/>
          </p:nvPr>
        </p:nvSpPr>
        <p:spPr>
          <a:xfrm>
            <a:off x="914400" y="6172200"/>
            <a:ext cx="3886200" cy="457200"/>
          </a:xfrm>
        </p:spPr>
        <p:txBody>
          <a:bodyPr/>
          <a:lstStyle/>
          <a:p>
            <a:endParaRPr lang="ar-SA"/>
          </a:p>
        </p:txBody>
      </p:sp>
      <p:sp>
        <p:nvSpPr>
          <p:cNvPr id="7" name="عنصر نائب لرقم الشريحة 6"/>
          <p:cNvSpPr>
            <a:spLocks noGrp="1"/>
          </p:cNvSpPr>
          <p:nvPr>
            <p:ph type="sldNum" sz="quarter" idx="12"/>
          </p:nvPr>
        </p:nvSpPr>
        <p:spPr>
          <a:xfrm>
            <a:off x="146304" y="6208776"/>
            <a:ext cx="457200" cy="457200"/>
          </a:xfrm>
        </p:spPr>
        <p:txBody>
          <a:bodyPr/>
          <a:lstStyle/>
          <a:p>
            <a:fld id="{735BAA3C-DB81-4A5E-B418-A457A7EE0BED}" type="slidenum">
              <a:rPr lang="ar-SA" smtClean="0"/>
              <a:pPr/>
              <a:t>‹#›</a:t>
            </a:fld>
            <a:endParaRPr lang="ar-SA"/>
          </a:p>
        </p:txBody>
      </p:sp>
      <p:sp>
        <p:nvSpPr>
          <p:cNvPr id="11" name="مستطيل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مستطيل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مستطيل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عنصر نائب للصورة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ar-SA" smtClean="0"/>
              <a:t>انقر فوق الرمز لإضافة صورة</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مستطيل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مستطيل مستدير الزوايا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عنصر نائب للعنوان 21"/>
          <p:cNvSpPr>
            <a:spLocks noGrp="1"/>
          </p:cNvSpPr>
          <p:nvPr>
            <p:ph type="title"/>
          </p:nvPr>
        </p:nvSpPr>
        <p:spPr>
          <a:xfrm>
            <a:off x="914400" y="274638"/>
            <a:ext cx="7772400" cy="1143000"/>
          </a:xfrm>
          <a:prstGeom prst="rect">
            <a:avLst/>
          </a:prstGeom>
        </p:spPr>
        <p:txBody>
          <a:bodyPr bIns="91440" anchor="b" anchorCtr="0">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2069D243-616B-40FB-AE2C-8A9DFF1D8E39}" type="datetimeFigureOut">
              <a:rPr lang="ar-SA" smtClean="0"/>
              <a:pPr/>
              <a:t>19/05/1440</a:t>
            </a:fld>
            <a:endParaRPr lang="ar-SA"/>
          </a:p>
        </p:txBody>
      </p:sp>
      <p:sp>
        <p:nvSpPr>
          <p:cNvPr id="3" name="عنصر نائب للتذييل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ar-SA"/>
          </a:p>
        </p:txBody>
      </p:sp>
      <p:sp>
        <p:nvSpPr>
          <p:cNvPr id="23" name="عنصر نائب لرقم الشريحة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735BAA3C-DB81-4A5E-B418-A457A7EE0BED}"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000" kern="1200">
          <a:solidFill>
            <a:schemeClr val="tx2"/>
          </a:solidFill>
          <a:latin typeface="+mj-lt"/>
          <a:ea typeface="+mj-ea"/>
          <a:cs typeface="+mj-cs"/>
        </a:defRPr>
      </a:lvl1pPr>
    </p:titleStyle>
    <p:bodyStyle>
      <a:lvl1pPr marL="274320" indent="-274320" algn="r" rtl="1"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r" rtl="1"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r" rtl="1"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r" rtl="1"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r" rtl="1"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r" rtl="1"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r" rtl="1"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r" rtl="1"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r" rtl="1"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fontScale="90000"/>
          </a:bodyPr>
          <a:lstStyle/>
          <a:p>
            <a:r>
              <a:rPr lang="ar-IQ" dirty="0" smtClean="0">
                <a:cs typeface="+mn-cs"/>
              </a:rPr>
              <a:t/>
            </a:r>
            <a:br>
              <a:rPr lang="ar-IQ" dirty="0" smtClean="0">
                <a:cs typeface="+mn-cs"/>
              </a:rPr>
            </a:br>
            <a:r>
              <a:rPr lang="ar-IQ" dirty="0" smtClean="0">
                <a:cs typeface="+mn-cs"/>
              </a:rPr>
              <a:t>الرقابة الداخلية والرقابة الخارجية</a:t>
            </a:r>
            <a:r>
              <a:rPr lang="ar-IQ" dirty="0">
                <a:cs typeface="+mn-cs"/>
              </a:rPr>
              <a:t/>
            </a:r>
            <a:br>
              <a:rPr lang="ar-IQ" dirty="0">
                <a:cs typeface="+mn-cs"/>
              </a:rPr>
            </a:br>
            <a:endParaRPr lang="ar-SA" dirty="0">
              <a:cs typeface="+mn-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197346"/>
            <a:ext cx="8856984" cy="3139321"/>
          </a:xfrm>
          <a:prstGeom prst="rect">
            <a:avLst/>
          </a:prstGeom>
        </p:spPr>
        <p:txBody>
          <a:bodyPr wrap="square">
            <a:spAutoFit/>
          </a:bodyPr>
          <a:lstStyle/>
          <a:p>
            <a:r>
              <a:rPr lang="ar-SA" dirty="0">
                <a:latin typeface="Times New Roman"/>
                <a:ea typeface="Times New Roman"/>
                <a:cs typeface="Simplified Arabic"/>
              </a:rPr>
              <a:t>إن المشروعات الكبيرة على مفترق طرق سلوكي اليوم بسبب التباعد الحاصل بين المجتمع وهذه الشركات ،لذلك ترى أن النجاح لم يقاس فقط من خلال الربحية بل يجب أن يقاس النجاح بأخذ عوامل أخرى داخل الشركات ،مثل المتغيرات أو المؤشرات غير المالية والإفصاح عنها في قوائم مالية ملحقة،بحيث تضغط جهات عديدة مثل المساهمين والمستهلكين باتجاه اتباع ممارسات سليمة في التحكم المؤسسي في هذه الشركات ،وإدارة مخاطر تدهور السمعة الجيدة للشركات وتأكيد الشفافية في المعلومات .لأنها تمثل اتجاهاً قوياً سوف يستمر في لعب الدور المؤثر في حياة الشركات في السنوات القادمة.</a:t>
            </a:r>
            <a:endParaRPr lang="en-US" sz="1600" dirty="0">
              <a:latin typeface="Times New Roman"/>
              <a:ea typeface="Times New Roman"/>
              <a:cs typeface="Simplified Arabic"/>
            </a:endParaRPr>
          </a:p>
          <a:p>
            <a:r>
              <a:rPr lang="ar-SA" dirty="0">
                <a:latin typeface="Times New Roman"/>
                <a:ea typeface="Times New Roman"/>
                <a:cs typeface="Simplified Arabic"/>
              </a:rPr>
              <a:t>إن معظم الشركات التي تتكفل باتباع التنمية المستدامة في عملياتها، تركز في برامجها الاقتصادية والبيئية والاجتماعية، على كيفية تحقيق هدف تعظيم قيمة الشركات. وعلى الرغم من عدم وجود أية شركة تستخدم بصورة كاملة المحاسبة عن التنمية المستدامة </a:t>
            </a:r>
            <a:r>
              <a:rPr lang="en-US" dirty="0">
                <a:latin typeface="Times New Roman"/>
                <a:ea typeface="Times New Roman"/>
                <a:cs typeface="Simplified Arabic"/>
              </a:rPr>
              <a:t>ASD</a:t>
            </a:r>
            <a:r>
              <a:rPr lang="ar-SA" dirty="0">
                <a:latin typeface="Times New Roman"/>
                <a:ea typeface="Times New Roman"/>
                <a:cs typeface="Simplified Arabic"/>
              </a:rPr>
              <a:t>، إلا أنه من الناحية النظرية تم تصميم هذه الأداة لتقليل التقديرات الشخصية ولتزويد متخذي القرارات بمقومات التقويم الموضوعي للعائد على الاستثمار </a:t>
            </a:r>
            <a:r>
              <a:rPr lang="en-US" dirty="0">
                <a:latin typeface="Times New Roman"/>
                <a:ea typeface="Times New Roman"/>
                <a:cs typeface="Simplified Arabic"/>
              </a:rPr>
              <a:t>ROI</a:t>
            </a:r>
            <a:r>
              <a:rPr lang="ar-SA" dirty="0">
                <a:latin typeface="Times New Roman"/>
                <a:ea typeface="Times New Roman"/>
                <a:cs typeface="Simplified Arabic"/>
              </a:rPr>
              <a:t> من خلال تبني مبادرات التنمية المستدامة.وتبدأ الصعوبة بتعريف المحاسبة عن التنمية المستدامة في المصطلح نفسه حيث تتعدد الآراء بتعدد المحاسبين أنفسهم وفيما يلي بعض من فروع هذا المصطلح التي تركز على العنصر البيئي في عملية التنمية المستدامة.</a:t>
            </a:r>
            <a:endParaRPr lang="en-US" sz="1600" dirty="0">
              <a:effectLst/>
              <a:latin typeface="Times New Roman"/>
              <a:ea typeface="Times New Roman"/>
              <a:cs typeface="Simplified Arabic"/>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2387977"/>
            <a:ext cx="8568952" cy="7602081"/>
          </a:xfrm>
          <a:prstGeom prst="rect">
            <a:avLst/>
          </a:prstGeom>
        </p:spPr>
        <p:txBody>
          <a:bodyPr wrap="square">
            <a:spAutoFit/>
          </a:bodyPr>
          <a:lstStyle/>
          <a:p>
            <a:pPr marL="342900" lvl="0" indent="-342900">
              <a:buFont typeface="Times New Roman"/>
              <a:buChar char="-"/>
              <a:tabLst>
                <a:tab pos="498475" algn="l"/>
              </a:tabLst>
            </a:pPr>
            <a:r>
              <a:rPr lang="ar-SA" dirty="0">
                <a:latin typeface="Times New Roman"/>
                <a:ea typeface="Times New Roman"/>
                <a:cs typeface="Simplified Arabic"/>
              </a:rPr>
              <a:t>المحاسبة عن المتغيرات الخارجية </a:t>
            </a:r>
            <a:r>
              <a:rPr lang="en-US" dirty="0">
                <a:latin typeface="Times New Roman"/>
                <a:ea typeface="Times New Roman"/>
                <a:cs typeface="Simplified Arabic"/>
              </a:rPr>
              <a:t>Accounting for externalities</a:t>
            </a:r>
            <a:r>
              <a:rPr lang="ar-SA" dirty="0">
                <a:latin typeface="Times New Roman"/>
                <a:ea typeface="Times New Roman"/>
                <a:cs typeface="Simplified Arabic"/>
              </a:rPr>
              <a:t>.</a:t>
            </a:r>
            <a:endParaRPr lang="en-US" sz="1600" dirty="0">
              <a:latin typeface="Times New Roman"/>
              <a:ea typeface="Times New Roman"/>
              <a:cs typeface="Simplified Arabic"/>
            </a:endParaRPr>
          </a:p>
          <a:p>
            <a:pPr marL="342900" lvl="0" indent="-342900">
              <a:buFont typeface="Times New Roman"/>
              <a:buChar char="-"/>
              <a:tabLst>
                <a:tab pos="498475" algn="l"/>
              </a:tabLst>
            </a:pPr>
            <a:r>
              <a:rPr lang="ar-SA" dirty="0">
                <a:latin typeface="Times New Roman"/>
                <a:ea typeface="Times New Roman"/>
                <a:cs typeface="Simplified Arabic"/>
              </a:rPr>
              <a:t>المحاسبة الشاملة </a:t>
            </a:r>
            <a:r>
              <a:rPr lang="en-US" dirty="0">
                <a:latin typeface="Times New Roman"/>
                <a:ea typeface="Times New Roman"/>
                <a:cs typeface="Simplified Arabic"/>
              </a:rPr>
              <a:t>Comprehensive accounting</a:t>
            </a:r>
            <a:r>
              <a:rPr lang="ar-SA" dirty="0">
                <a:latin typeface="Times New Roman"/>
                <a:ea typeface="Times New Roman"/>
                <a:cs typeface="Simplified Arabic"/>
              </a:rPr>
              <a:t>.</a:t>
            </a:r>
            <a:endParaRPr lang="en-US" sz="1600" dirty="0">
              <a:latin typeface="Times New Roman"/>
              <a:ea typeface="Times New Roman"/>
              <a:cs typeface="Simplified Arabic"/>
            </a:endParaRPr>
          </a:p>
          <a:p>
            <a:pPr marL="342900" lvl="0" indent="-342900">
              <a:buFont typeface="Times New Roman"/>
              <a:buChar char="-"/>
              <a:tabLst>
                <a:tab pos="498475" algn="l"/>
              </a:tabLst>
            </a:pPr>
            <a:r>
              <a:rPr lang="ar-SA" dirty="0">
                <a:latin typeface="Times New Roman"/>
                <a:ea typeface="Times New Roman"/>
                <a:cs typeface="Simplified Arabic"/>
              </a:rPr>
              <a:t>محاسبة التكلفة البيئية </a:t>
            </a:r>
            <a:r>
              <a:rPr lang="en-US" dirty="0">
                <a:latin typeface="Times New Roman"/>
                <a:ea typeface="Times New Roman"/>
                <a:cs typeface="Simplified Arabic"/>
              </a:rPr>
              <a:t>Environmental cost accounting</a:t>
            </a:r>
            <a:r>
              <a:rPr lang="ar-SA" dirty="0">
                <a:latin typeface="Times New Roman"/>
                <a:ea typeface="Times New Roman"/>
                <a:cs typeface="Simplified Arabic"/>
              </a:rPr>
              <a:t>.</a:t>
            </a:r>
            <a:endParaRPr lang="en-US" sz="1600" dirty="0">
              <a:latin typeface="Times New Roman"/>
              <a:ea typeface="Times New Roman"/>
              <a:cs typeface="Simplified Arabic"/>
            </a:endParaRPr>
          </a:p>
          <a:p>
            <a:pPr marL="342900" lvl="0" indent="-342900">
              <a:buFont typeface="Times New Roman"/>
              <a:buChar char="-"/>
              <a:tabLst>
                <a:tab pos="498475" algn="l"/>
              </a:tabLst>
            </a:pPr>
            <a:r>
              <a:rPr lang="ar-SA" dirty="0">
                <a:latin typeface="Times New Roman"/>
                <a:ea typeface="Times New Roman"/>
                <a:cs typeface="Simplified Arabic"/>
              </a:rPr>
              <a:t>المحاسبة البيئية </a:t>
            </a:r>
            <a:r>
              <a:rPr lang="en-US" dirty="0">
                <a:latin typeface="Times New Roman"/>
                <a:ea typeface="Times New Roman"/>
                <a:cs typeface="Simplified Arabic"/>
              </a:rPr>
              <a:t>Environmental accounting</a:t>
            </a:r>
            <a:r>
              <a:rPr lang="ar-SA" dirty="0">
                <a:latin typeface="Times New Roman"/>
                <a:ea typeface="Times New Roman"/>
                <a:cs typeface="Simplified Arabic"/>
              </a:rPr>
              <a:t>.</a:t>
            </a:r>
            <a:endParaRPr lang="en-US" sz="1600" dirty="0">
              <a:latin typeface="Times New Roman"/>
              <a:ea typeface="Times New Roman"/>
              <a:cs typeface="Simplified Arabic"/>
            </a:endParaRPr>
          </a:p>
          <a:p>
            <a:pPr marL="342900" lvl="0" indent="-342900">
              <a:buFont typeface="Times New Roman"/>
              <a:buChar char="-"/>
              <a:tabLst>
                <a:tab pos="498475" algn="l"/>
              </a:tabLst>
            </a:pPr>
            <a:r>
              <a:rPr lang="ar-SA" dirty="0">
                <a:latin typeface="Times New Roman"/>
                <a:ea typeface="Times New Roman"/>
                <a:cs typeface="Simplified Arabic"/>
              </a:rPr>
              <a:t>محاسبة التكلفة البيئية الكلية </a:t>
            </a:r>
            <a:r>
              <a:rPr lang="en-US" dirty="0">
                <a:latin typeface="Times New Roman"/>
                <a:ea typeface="Times New Roman"/>
                <a:cs typeface="Simplified Arabic"/>
              </a:rPr>
              <a:t>Full cost environmental accounting</a:t>
            </a:r>
            <a:r>
              <a:rPr lang="ar-SA" dirty="0">
                <a:latin typeface="Times New Roman"/>
                <a:ea typeface="Times New Roman"/>
                <a:cs typeface="Simplified Arabic"/>
              </a:rPr>
              <a:t>.</a:t>
            </a:r>
            <a:endParaRPr lang="en-US" sz="1600" dirty="0">
              <a:latin typeface="Times New Roman"/>
              <a:ea typeface="Times New Roman"/>
              <a:cs typeface="Simplified Arabic"/>
            </a:endParaRPr>
          </a:p>
          <a:p>
            <a:pPr marL="342900" lvl="0" indent="-342900">
              <a:buFont typeface="Times New Roman"/>
              <a:buChar char="-"/>
              <a:tabLst>
                <a:tab pos="498475" algn="l"/>
              </a:tabLst>
            </a:pPr>
            <a:r>
              <a:rPr lang="ar-SA" dirty="0">
                <a:latin typeface="Times New Roman"/>
                <a:ea typeface="Times New Roman"/>
                <a:cs typeface="Simplified Arabic"/>
              </a:rPr>
              <a:t>محاسبة التكلفة الكلية </a:t>
            </a:r>
            <a:r>
              <a:rPr lang="en-US" dirty="0">
                <a:latin typeface="Times New Roman"/>
                <a:ea typeface="Times New Roman"/>
                <a:cs typeface="Simplified Arabic"/>
              </a:rPr>
              <a:t>Full cost accounting</a:t>
            </a:r>
            <a:r>
              <a:rPr lang="ar-SA" dirty="0">
                <a:latin typeface="Times New Roman"/>
                <a:ea typeface="Times New Roman"/>
                <a:cs typeface="Simplified Arabic"/>
              </a:rPr>
              <a:t>.</a:t>
            </a:r>
            <a:endParaRPr lang="en-US" sz="1600" dirty="0">
              <a:latin typeface="Times New Roman"/>
              <a:ea typeface="Times New Roman"/>
              <a:cs typeface="Simplified Arabic"/>
            </a:endParaRPr>
          </a:p>
          <a:p>
            <a:pPr marL="342900" lvl="0" indent="-342900">
              <a:buFont typeface="Times New Roman"/>
              <a:buChar char="-"/>
              <a:tabLst>
                <a:tab pos="498475" algn="l"/>
              </a:tabLst>
            </a:pPr>
            <a:r>
              <a:rPr lang="ar-SA" dirty="0">
                <a:latin typeface="Times New Roman"/>
                <a:ea typeface="Times New Roman"/>
                <a:cs typeface="Simplified Arabic"/>
              </a:rPr>
              <a:t>المحاسبة الخضراء </a:t>
            </a:r>
            <a:r>
              <a:rPr lang="en-US" dirty="0">
                <a:latin typeface="Times New Roman"/>
                <a:ea typeface="Times New Roman"/>
                <a:cs typeface="Simplified Arabic"/>
              </a:rPr>
              <a:t>Green accounting</a:t>
            </a:r>
            <a:r>
              <a:rPr lang="ar-SA" dirty="0">
                <a:latin typeface="Times New Roman"/>
                <a:ea typeface="Times New Roman"/>
                <a:cs typeface="Simplified Arabic"/>
              </a:rPr>
              <a:t>.</a:t>
            </a:r>
            <a:endParaRPr lang="en-US" sz="1600" dirty="0">
              <a:latin typeface="Times New Roman"/>
              <a:ea typeface="Times New Roman"/>
              <a:cs typeface="Simplified Arabic"/>
            </a:endParaRPr>
          </a:p>
          <a:p>
            <a:pPr marL="342900" lvl="0" indent="-342900">
              <a:buFont typeface="Times New Roman"/>
              <a:buChar char="-"/>
              <a:tabLst>
                <a:tab pos="498475" algn="l"/>
              </a:tabLst>
            </a:pPr>
            <a:r>
              <a:rPr lang="ar-SA" dirty="0">
                <a:latin typeface="Times New Roman"/>
                <a:ea typeface="Times New Roman"/>
                <a:cs typeface="Simplified Arabic"/>
              </a:rPr>
              <a:t>المحاسبة الحقيقية </a:t>
            </a:r>
            <a:r>
              <a:rPr lang="en-US" dirty="0">
                <a:latin typeface="Times New Roman"/>
                <a:ea typeface="Times New Roman"/>
                <a:cs typeface="Simplified Arabic"/>
              </a:rPr>
              <a:t>Real accounting</a:t>
            </a:r>
            <a:r>
              <a:rPr lang="ar-SA" dirty="0">
                <a:latin typeface="Times New Roman"/>
                <a:ea typeface="Times New Roman"/>
                <a:cs typeface="Simplified Arabic"/>
              </a:rPr>
              <a:t>.</a:t>
            </a:r>
            <a:endParaRPr lang="en-US" sz="1600" dirty="0">
              <a:latin typeface="Times New Roman"/>
              <a:ea typeface="Times New Roman"/>
              <a:cs typeface="Simplified Arabic"/>
            </a:endParaRPr>
          </a:p>
          <a:p>
            <a:pPr marL="342900" lvl="0" indent="-342900">
              <a:buFont typeface="Times New Roman"/>
              <a:buChar char="-"/>
              <a:tabLst>
                <a:tab pos="498475" algn="l"/>
              </a:tabLst>
            </a:pPr>
            <a:r>
              <a:rPr lang="ar-SA" dirty="0">
                <a:latin typeface="Times New Roman"/>
                <a:ea typeface="Times New Roman"/>
                <a:cs typeface="Simplified Arabic"/>
              </a:rPr>
              <a:t>الاقتصاديات الاستراتيجية البيئية </a:t>
            </a:r>
            <a:r>
              <a:rPr lang="en-US" dirty="0">
                <a:latin typeface="Times New Roman"/>
                <a:ea typeface="Times New Roman"/>
                <a:cs typeface="Simplified Arabic"/>
              </a:rPr>
              <a:t>Strategic environmental economics</a:t>
            </a:r>
            <a:r>
              <a:rPr lang="ar-SA" dirty="0">
                <a:latin typeface="Times New Roman"/>
                <a:ea typeface="Times New Roman"/>
                <a:cs typeface="Simplified Arabic"/>
              </a:rPr>
              <a:t>.</a:t>
            </a:r>
            <a:endParaRPr lang="en-US" sz="1600" dirty="0">
              <a:latin typeface="Times New Roman"/>
              <a:ea typeface="Times New Roman"/>
              <a:cs typeface="Simplified Arabic"/>
            </a:endParaRPr>
          </a:p>
          <a:p>
            <a:pPr marL="342900" lvl="0" indent="-342900">
              <a:buFont typeface="Times New Roman"/>
              <a:buChar char="-"/>
              <a:tabLst>
                <a:tab pos="498475" algn="l"/>
              </a:tabLst>
            </a:pPr>
            <a:r>
              <a:rPr lang="ar-SA" dirty="0">
                <a:latin typeface="Times New Roman"/>
                <a:ea typeface="Times New Roman"/>
                <a:cs typeface="Simplified Arabic"/>
              </a:rPr>
              <a:t>محاسبة التكلفة الإجمالية </a:t>
            </a:r>
            <a:r>
              <a:rPr lang="en-US" dirty="0">
                <a:latin typeface="Times New Roman"/>
                <a:ea typeface="Times New Roman"/>
                <a:cs typeface="Simplified Arabic"/>
              </a:rPr>
              <a:t>Total cost accounting</a:t>
            </a:r>
            <a:r>
              <a:rPr lang="ar-SA" dirty="0">
                <a:latin typeface="Times New Roman"/>
                <a:ea typeface="Times New Roman"/>
                <a:cs typeface="Simplified Arabic"/>
              </a:rPr>
              <a:t>.</a:t>
            </a:r>
            <a:endParaRPr lang="en-US" sz="1600" dirty="0">
              <a:latin typeface="Times New Roman"/>
              <a:ea typeface="Times New Roman"/>
              <a:cs typeface="Simplified Arabic"/>
            </a:endParaRPr>
          </a:p>
          <a:p>
            <a:r>
              <a:rPr lang="ar-SA" sz="2000" b="1" dirty="0">
                <a:latin typeface="Times New Roman"/>
                <a:ea typeface="Times New Roman"/>
                <a:cs typeface="Simplified Arabic"/>
              </a:rPr>
              <a:t> </a:t>
            </a:r>
            <a:endParaRPr lang="en-US" sz="1600" dirty="0">
              <a:latin typeface="Times New Roman"/>
              <a:ea typeface="Times New Roman"/>
              <a:cs typeface="Simplified Arabic"/>
            </a:endParaRPr>
          </a:p>
          <a:p>
            <a:r>
              <a:rPr lang="ar-SA" sz="2000" b="1" dirty="0">
                <a:latin typeface="Times New Roman"/>
                <a:ea typeface="Times New Roman"/>
                <a:cs typeface="Simplified Arabic"/>
              </a:rPr>
              <a:t> </a:t>
            </a:r>
            <a:endParaRPr lang="en-US" sz="1600" dirty="0">
              <a:latin typeface="Times New Roman"/>
              <a:ea typeface="Times New Roman"/>
              <a:cs typeface="Simplified Arabic"/>
            </a:endParaRPr>
          </a:p>
          <a:p>
            <a:r>
              <a:rPr lang="ar-SA" sz="2000" b="1" dirty="0">
                <a:latin typeface="Times New Roman"/>
                <a:ea typeface="Times New Roman"/>
                <a:cs typeface="Simplified Arabic"/>
              </a:rPr>
              <a:t> </a:t>
            </a:r>
            <a:endParaRPr lang="en-US" sz="1600" dirty="0">
              <a:latin typeface="Times New Roman"/>
              <a:ea typeface="Times New Roman"/>
              <a:cs typeface="Simplified Arabic"/>
            </a:endParaRPr>
          </a:p>
          <a:p>
            <a:r>
              <a:rPr lang="ar-SA" sz="2000" b="1" dirty="0">
                <a:latin typeface="Times New Roman"/>
                <a:ea typeface="Times New Roman"/>
                <a:cs typeface="Simplified Arabic"/>
              </a:rPr>
              <a:t> </a:t>
            </a:r>
            <a:endParaRPr lang="en-US" sz="1600" dirty="0">
              <a:latin typeface="Times New Roman"/>
              <a:ea typeface="Times New Roman"/>
              <a:cs typeface="Simplified Arabic"/>
            </a:endParaRPr>
          </a:p>
          <a:p>
            <a:r>
              <a:rPr lang="ar-SA" sz="2000" b="1" dirty="0">
                <a:latin typeface="Times New Roman"/>
                <a:ea typeface="Times New Roman"/>
                <a:cs typeface="Simplified Arabic"/>
              </a:rPr>
              <a:t> </a:t>
            </a:r>
            <a:endParaRPr lang="en-US" sz="1600" dirty="0">
              <a:latin typeface="Times New Roman"/>
              <a:ea typeface="Times New Roman"/>
              <a:cs typeface="Simplified Arabic"/>
            </a:endParaRPr>
          </a:p>
          <a:p>
            <a:r>
              <a:rPr lang="ar-SA" sz="2800" b="1" dirty="0">
                <a:latin typeface="Times New Roman"/>
                <a:ea typeface="Times New Roman"/>
                <a:cs typeface="Simplified Arabic"/>
              </a:rPr>
              <a:t>التنمية المستدامة ومحاسبة التكلفة الكلية</a:t>
            </a:r>
            <a:endParaRPr lang="en-US" sz="1600" dirty="0">
              <a:latin typeface="Times New Roman"/>
              <a:ea typeface="Times New Roman"/>
              <a:cs typeface="Simplified Arabic"/>
            </a:endParaRPr>
          </a:p>
          <a:p>
            <a:r>
              <a:rPr lang="ar-SA" dirty="0">
                <a:latin typeface="Times New Roman"/>
                <a:ea typeface="Times New Roman"/>
                <a:cs typeface="Simplified Arabic"/>
              </a:rPr>
              <a:t>السؤال الذي يطرح نفسه من وجهة نظر المجتمع </a:t>
            </a:r>
            <a:r>
              <a:rPr lang="ar-JO" dirty="0">
                <a:latin typeface="Times New Roman"/>
                <a:ea typeface="Times New Roman"/>
                <a:cs typeface="Simplified Arabic"/>
              </a:rPr>
              <a:t>،</a:t>
            </a:r>
            <a:r>
              <a:rPr lang="ar-SA" dirty="0">
                <a:latin typeface="Times New Roman"/>
                <a:ea typeface="Times New Roman"/>
                <a:cs typeface="Simplified Arabic"/>
              </a:rPr>
              <a:t>ما هي المساهمة التي تقدمها الشركة أو القطاع الصناعي في التنمية المستدامة. ينصب الاهتمام في هذا السياق على المعلومات المحاسبية الموجودة والخاصة بالأداء الاقتصادي، وإمكانية ربطها بالمؤشرات التي تقدم أو تفسر مدى التنمية المستدامة التي تحققها الشركات ومدى أدائها البيئي.</a:t>
            </a:r>
            <a:endParaRPr lang="en-US" sz="1600" dirty="0">
              <a:latin typeface="Times New Roman"/>
              <a:ea typeface="Times New Roman"/>
              <a:cs typeface="Simplified Arabic"/>
            </a:endParaRPr>
          </a:p>
          <a:p>
            <a:r>
              <a:rPr lang="ar-SA" dirty="0">
                <a:latin typeface="Times New Roman"/>
                <a:ea typeface="Times New Roman"/>
                <a:cs typeface="Simplified Arabic"/>
              </a:rPr>
              <a:t>ويستخدم أسلوبين في هذا المجال الأسلوب الأول عبارة عن استخدام مجموعة حسابات البيئة ضمن واحدات غير نقدية مرافقة لمؤشرات الأداء البيئي التقليدية. والأسلوب الثاني عبارة عن حسابات البيئة المعبر عنها بصورة نقدية والمستخدمة لتعديل إجماليات محاسبة الشركات التقليدية مثل الربح أو القيمة المضافة، والحسابات النقدية الموسعة أو حسابات التكلفة الكلية.</a:t>
            </a:r>
            <a:endParaRPr lang="en-US" sz="1600" dirty="0">
              <a:latin typeface="Times New Roman"/>
              <a:ea typeface="Times New Roman"/>
              <a:cs typeface="Simplified Arabic"/>
            </a:endParaRPr>
          </a:p>
          <a:p>
            <a:r>
              <a:rPr lang="ar-SA" dirty="0">
                <a:latin typeface="Times New Roman"/>
                <a:ea typeface="Times New Roman"/>
                <a:cs typeface="Simplified Arabic"/>
              </a:rPr>
              <a:t>والفكرة من وراء ذلك عدم استبدال التطبيقات المحاسبية السائدة في الواقع العملي، حيث أن السجلات الموجودة التي تتضمن التدفقات المالية، تم تحديدها وتعريفها بصورة أساسية لتوفير معلومات اتخاذ القرارات. وبالمقابل ما زالت محاسبة التنمية المستدامة في مرحلتها الأولية ولم يتم تحديدها وتعريفها بصورة يتفق عليها الجميع.</a:t>
            </a:r>
            <a:endParaRPr lang="en-US" sz="1600" dirty="0">
              <a:effectLst/>
              <a:latin typeface="Times New Roman"/>
              <a:ea typeface="Times New Roman"/>
              <a:cs typeface="Simplified Arabic"/>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889844"/>
            <a:ext cx="9036496" cy="2862322"/>
          </a:xfrm>
          <a:prstGeom prst="rect">
            <a:avLst/>
          </a:prstGeom>
        </p:spPr>
        <p:txBody>
          <a:bodyPr wrap="square">
            <a:spAutoFit/>
          </a:bodyPr>
          <a:lstStyle/>
          <a:p>
            <a:r>
              <a:rPr lang="ar-SA" dirty="0">
                <a:latin typeface="Times New Roman"/>
                <a:ea typeface="Times New Roman"/>
                <a:cs typeface="Simplified Arabic"/>
              </a:rPr>
              <a:t>والمنطق وراء استخدام محاسبة التكلفة الكلية يعود إلى كيفية تعامل الدولة مع التلوث الذي تحدثه ويؤثر على الدول الأخرى، ويقترح </a:t>
            </a:r>
            <a:r>
              <a:rPr lang="en-US" dirty="0">
                <a:latin typeface="Times New Roman"/>
                <a:ea typeface="Times New Roman"/>
                <a:cs typeface="Simplified Arabic"/>
              </a:rPr>
              <a:t>(</a:t>
            </a:r>
            <a:r>
              <a:rPr lang="en-US" dirty="0" err="1">
                <a:latin typeface="Times New Roman"/>
                <a:ea typeface="Times New Roman"/>
                <a:cs typeface="Simplified Arabic"/>
              </a:rPr>
              <a:t>Himilton</a:t>
            </a:r>
            <a:r>
              <a:rPr lang="en-US" dirty="0">
                <a:latin typeface="Times New Roman"/>
                <a:ea typeface="Times New Roman"/>
                <a:cs typeface="Simplified Arabic"/>
              </a:rPr>
              <a:t>, 1996)</a:t>
            </a:r>
            <a:r>
              <a:rPr lang="ar-SA" dirty="0">
                <a:latin typeface="Times New Roman"/>
                <a:ea typeface="Times New Roman"/>
                <a:cs typeface="Simplified Arabic"/>
              </a:rPr>
              <a:t> توسيع ما يعرف بـ </a:t>
            </a:r>
            <a:r>
              <a:rPr lang="en-US" dirty="0">
                <a:latin typeface="Times New Roman"/>
                <a:ea typeface="Times New Roman"/>
                <a:cs typeface="Simplified Arabic"/>
              </a:rPr>
              <a:t>Polluter pays principles</a:t>
            </a:r>
            <a:r>
              <a:rPr lang="ar-SA" dirty="0">
                <a:latin typeface="Times New Roman"/>
                <a:ea typeface="Times New Roman"/>
                <a:cs typeface="Simplified Arabic"/>
              </a:rPr>
              <a:t> في مجال المحاسبة القومية. حيث إذا كان العبء في تحسين البيئة يقع على عاتق الدول المتأثرة عندها يمكن إرجاع الضرر الناتج عن المتغيرات الخارجية إلى الدولة المسببة للتلوث. وفي ظل الشروط المحاسبية يمثل هذا الضرر التزام وطني يجب أن يظهر في حسابات الدولة المسببة للتلوث.</a:t>
            </a:r>
            <a:endParaRPr lang="en-US" sz="1600" dirty="0">
              <a:latin typeface="Times New Roman"/>
              <a:ea typeface="Times New Roman"/>
              <a:cs typeface="Simplified Arabic"/>
            </a:endParaRPr>
          </a:p>
          <a:p>
            <a:r>
              <a:rPr lang="ar-SA" dirty="0">
                <a:latin typeface="Times New Roman"/>
                <a:ea typeface="Times New Roman"/>
                <a:cs typeface="Simplified Arabic"/>
              </a:rPr>
              <a:t>ولكن الشرح السابق يأخذ العموميات فقط ولا يعالج كيفية قياس الضرر الناتج عن التلوث في ظل الشروط المادية أو النقدية، وكيفية تقييم التلوث إذا كانت النقود وحدة القياس المناسبة.</a:t>
            </a:r>
            <a:endParaRPr lang="en-US" sz="1600" dirty="0">
              <a:latin typeface="Times New Roman"/>
              <a:ea typeface="Times New Roman"/>
              <a:cs typeface="Simplified Arabic"/>
            </a:endParaRPr>
          </a:p>
          <a:p>
            <a:r>
              <a:rPr lang="ar-SA" dirty="0">
                <a:latin typeface="Times New Roman"/>
                <a:ea typeface="Times New Roman"/>
                <a:cs typeface="Simplified Arabic"/>
              </a:rPr>
              <a:t>ولتوسيع الشرح السابق إذا تم تحديد الضرر بصورة أكثر دقة والتعبير عنه بالقيمة النقدية عندها إن ضرر التلوث في الدولة </a:t>
            </a:r>
            <a:r>
              <a:rPr lang="en-US" dirty="0">
                <a:latin typeface="Times New Roman"/>
                <a:ea typeface="Times New Roman"/>
                <a:cs typeface="Simplified Arabic"/>
              </a:rPr>
              <a:t>(B)</a:t>
            </a:r>
            <a:r>
              <a:rPr lang="ar-SA" dirty="0">
                <a:latin typeface="Times New Roman"/>
                <a:ea typeface="Times New Roman"/>
                <a:cs typeface="Simplified Arabic"/>
              </a:rPr>
              <a:t> يرجع إلى الدولة </a:t>
            </a:r>
            <a:r>
              <a:rPr lang="en-US" dirty="0">
                <a:latin typeface="Times New Roman"/>
                <a:ea typeface="Times New Roman"/>
                <a:cs typeface="Simplified Arabic"/>
              </a:rPr>
              <a:t>(A)</a:t>
            </a:r>
            <a:r>
              <a:rPr lang="ar-SA" dirty="0">
                <a:latin typeface="Times New Roman"/>
                <a:ea typeface="Times New Roman"/>
                <a:cs typeface="Simplified Arabic"/>
              </a:rPr>
              <a:t>، ويجب أن يظهر كاقتطاع في الدخل في الدولة </a:t>
            </a:r>
            <a:r>
              <a:rPr lang="en-US" dirty="0">
                <a:latin typeface="Times New Roman"/>
                <a:ea typeface="Times New Roman"/>
                <a:cs typeface="Simplified Arabic"/>
              </a:rPr>
              <a:t>(A)</a:t>
            </a:r>
            <a:r>
              <a:rPr lang="ar-SA" dirty="0">
                <a:latin typeface="Times New Roman"/>
                <a:ea typeface="Times New Roman"/>
                <a:cs typeface="Simplified Arabic"/>
              </a:rPr>
              <a:t>، وبمعنى آخر، أي دخل وطني لأية دولة يجب تعديله بالمبلغ المطابق للأضرار الناتجة عن المتغيرات الخارجية المرافقة بصورة مباشرة لعملية توليد الدخل.</a:t>
            </a:r>
            <a:endParaRPr lang="en-US" sz="1600" dirty="0">
              <a:effectLst/>
              <a:latin typeface="Times New Roman"/>
              <a:ea typeface="Times New Roman"/>
              <a:cs typeface="Simplified Arabic"/>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67544" y="1420758"/>
            <a:ext cx="8280920" cy="2323713"/>
          </a:xfrm>
          <a:prstGeom prst="rect">
            <a:avLst/>
          </a:prstGeom>
        </p:spPr>
        <p:txBody>
          <a:bodyPr wrap="square">
            <a:spAutoFit/>
          </a:bodyPr>
          <a:lstStyle/>
          <a:p>
            <a:pPr algn="ctr">
              <a:spcAft>
                <a:spcPts val="900"/>
              </a:spcAft>
            </a:pPr>
            <a:r>
              <a:rPr lang="ar-IQ" sz="2000" b="1" dirty="0">
                <a:solidFill>
                  <a:srgbClr val="333333"/>
                </a:solidFill>
                <a:latin typeface="Times New Roman"/>
                <a:ea typeface="Times New Roman"/>
                <a:cs typeface="Simplified Arabic"/>
              </a:rPr>
              <a:t>الفرق بين المدقق الخارجي والمدقق الداخلي</a:t>
            </a:r>
            <a:endParaRPr lang="en-US" sz="1600" dirty="0">
              <a:latin typeface="Times New Roman"/>
              <a:ea typeface="Times New Roman"/>
            </a:endParaRPr>
          </a:p>
          <a:p>
            <a:pPr>
              <a:spcAft>
                <a:spcPts val="900"/>
              </a:spcAft>
            </a:pPr>
            <a:r>
              <a:rPr lang="ar-SA" sz="2000" b="1" dirty="0">
                <a:solidFill>
                  <a:srgbClr val="333333"/>
                </a:solidFill>
                <a:latin typeface="Times New Roman"/>
                <a:ea typeface="Times New Roman"/>
                <a:cs typeface="Simplified Arabic"/>
              </a:rPr>
              <a:t>هناك تبيان كبير بين عمل المدقق الخارجي والمدقق الداخلي</a:t>
            </a:r>
            <a:r>
              <a:rPr lang="en-US" sz="2000" b="1" dirty="0">
                <a:solidFill>
                  <a:srgbClr val="333333"/>
                </a:solidFill>
                <a:latin typeface="Simplified Arabic"/>
                <a:ea typeface="Times New Roman"/>
              </a:rPr>
              <a:t>   </a:t>
            </a:r>
            <a:endParaRPr lang="en-US" sz="1600" dirty="0">
              <a:latin typeface="Times New Roman"/>
              <a:ea typeface="Times New Roman"/>
            </a:endParaRPr>
          </a:p>
          <a:p>
            <a:pPr marR="457200">
              <a:spcAft>
                <a:spcPts val="900"/>
              </a:spcAft>
            </a:pPr>
            <a:r>
              <a:rPr lang="en-US" b="1" dirty="0">
                <a:solidFill>
                  <a:srgbClr val="333333"/>
                </a:solidFill>
                <a:latin typeface="Simplified Arabic"/>
                <a:ea typeface="Times New Roman"/>
              </a:rPr>
              <a:t>-   </a:t>
            </a:r>
            <a:r>
              <a:rPr lang="ar-SA" dirty="0">
                <a:solidFill>
                  <a:srgbClr val="333333"/>
                </a:solidFill>
                <a:latin typeface="Times New Roman"/>
                <a:ea typeface="Times New Roman"/>
                <a:cs typeface="Simplified Arabic"/>
              </a:rPr>
              <a:t>- الهدف الرئيسي للمدقق الخارجي هو خدمة مساهمي الشركة عن طريق أبدا الرأي حول سلامة اعداد القوائم التقارير المالية التى تعدها الشركة وإنها تظهر بعدل من كافة النواحي الجوهرية وليس بها اى أخطاء او غش في حدود عينة الفحص لإتمام عملية التدقيق لتلك القوائم اما المدقق الداخلي الهدف الرئيسي له هو التأكد من سلامة النظام المحاسبي بالشركة ودقة البيانات المستخرجة وكذلك له دور ريادي في منع الأخطاء او الغش عن السياسات واللوائح والنظم المعتمدة للعمل بالشركة</a:t>
            </a:r>
            <a:r>
              <a:rPr lang="en-US" dirty="0">
                <a:solidFill>
                  <a:srgbClr val="333333"/>
                </a:solidFill>
                <a:latin typeface="Simplified Arabic"/>
                <a:ea typeface="Times New Roman"/>
              </a:rPr>
              <a:t> .</a:t>
            </a:r>
            <a:endParaRPr lang="en-US" sz="1600" dirty="0">
              <a:effectLst/>
              <a:latin typeface="Times New Roman"/>
              <a:ea typeface="Times New Roman"/>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323528" y="1125325"/>
            <a:ext cx="8640960" cy="203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None/>
              <a:tabLst/>
            </a:pPr>
            <a:r>
              <a:rPr kumimoji="0" lang="ar-SA" sz="1400" b="0" i="0" u="none" strike="noStrike" cap="none" normalizeH="0" baseline="0" dirty="0" smtClean="0">
                <a:ln>
                  <a:noFill/>
                </a:ln>
                <a:solidFill>
                  <a:srgbClr val="333333"/>
                </a:solidFill>
                <a:effectLst/>
                <a:latin typeface="Simplified Arabic" pitchFamily="18" charset="-78"/>
                <a:ea typeface="Times New Roman" pitchFamily="18" charset="0"/>
                <a:cs typeface="Simplified Arabic" pitchFamily="18" charset="-78"/>
              </a:rPr>
              <a:t>- يتولي عمل المدقق الخارجي شخص مهني مستقل معتمد من الجهات المختصة للقيام بعمل مراقبة الحسابات وتدقيقها ويتم تعيينه من قبل المساهمين في اجتماع الجمعية العامة العادية للشركة اما المدقق الداخلي  العمل لدى الشركة ويتم تعيينه من قبل الإدارة التنفيذية للشركة</a:t>
            </a:r>
            <a:r>
              <a:rPr kumimoji="0" lang="en-US" sz="1400" b="0" i="0" u="none" strike="noStrike" cap="none" normalizeH="0" baseline="0" dirty="0" smtClean="0">
                <a:ln>
                  <a:noFill/>
                </a:ln>
                <a:solidFill>
                  <a:srgbClr val="333333"/>
                </a:solidFill>
                <a:effectLst/>
                <a:latin typeface="Simplified Arabic" pitchFamily="18" charset="-78"/>
                <a:ea typeface="Times New Roman" pitchFamily="18" charset="0"/>
                <a:cs typeface="Simplified Arabic" pitchFamily="18" charset="-78"/>
              </a:rPr>
              <a:t> </a:t>
            </a:r>
            <a:r>
              <a:rPr kumimoji="0" lang="en-US" sz="1400" b="0" i="0" u="none" strike="noStrike" cap="none" normalizeH="0" baseline="0" dirty="0" smtClean="0">
                <a:ln>
                  <a:noFill/>
                </a:ln>
                <a:solidFill>
                  <a:srgbClr val="333333"/>
                </a:solidFill>
                <a:effectLst/>
                <a:latin typeface="Arial"/>
                <a:ea typeface="Times New Roman" pitchFamily="18" charset="0"/>
                <a:cs typeface="Simplified Arabic" pitchFamily="18" charset="-78"/>
              </a:rPr>
              <a:t> </a:t>
            </a:r>
            <a:endPar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333333"/>
                </a:solidFill>
                <a:effectLst/>
                <a:latin typeface="Arial"/>
                <a:ea typeface="Times New Roman" pitchFamily="18" charset="0"/>
                <a:cs typeface="Simplified Arabic" pitchFamily="18" charset="-78"/>
              </a:rPr>
              <a:t>   </a:t>
            </a:r>
            <a:r>
              <a:rPr kumimoji="0" lang="ar-IQ" sz="1400" b="0" i="0" u="none" strike="noStrike" cap="none" normalizeH="0" baseline="0" dirty="0" smtClean="0">
                <a:ln>
                  <a:noFill/>
                </a:ln>
                <a:solidFill>
                  <a:srgbClr val="333333"/>
                </a:solidFill>
                <a:effectLst/>
                <a:latin typeface="Simplified Arabic" pitchFamily="18" charset="-78"/>
                <a:ea typeface="Times New Roman" pitchFamily="18" charset="0"/>
                <a:cs typeface="Simplified Arabic" pitchFamily="18" charset="-78"/>
              </a:rPr>
              <a:t>- </a:t>
            </a:r>
            <a:r>
              <a:rPr kumimoji="0" lang="ar-SA" sz="1400" b="0" i="0" u="none" strike="noStrike" cap="none" normalizeH="0" baseline="0" dirty="0" smtClean="0">
                <a:ln>
                  <a:noFill/>
                </a:ln>
                <a:solidFill>
                  <a:srgbClr val="333333"/>
                </a:solidFill>
                <a:effectLst/>
                <a:latin typeface="Simplified Arabic" pitchFamily="18" charset="-78"/>
                <a:ea typeface="Times New Roman" pitchFamily="18" charset="0"/>
                <a:cs typeface="Simplified Arabic" pitchFamily="18" charset="-78"/>
              </a:rPr>
              <a:t>من حيث التمتع بالاستقلالية في العمل يعد المدقق الخارجي مستقل في اداء العمل عن ادارة الشركة ويتولي عملية الفحص للقوائم وتقييم العمل وإبداء الرأي بعد الانتهاء من عملية الفحص إما المدقق الداخلي يتمتع باستقلال محدود عن بعض الإدارات مثل الإدارة المالية وإدارة التكاليف وإدارة الإنتاج وإدارة التسويق ولا يتمتع بذلك الاستقلال مع الإدارة التنفيذية بالشركة</a:t>
            </a:r>
            <a:r>
              <a:rPr kumimoji="0" lang="en-US" sz="1400" b="0" i="0" u="none" strike="noStrike" cap="none" normalizeH="0" baseline="0" dirty="0" smtClean="0">
                <a:ln>
                  <a:noFill/>
                </a:ln>
                <a:solidFill>
                  <a:srgbClr val="333333"/>
                </a:solidFill>
                <a:effectLst/>
                <a:latin typeface="Simplified Arabic" pitchFamily="18" charset="-78"/>
                <a:ea typeface="Times New Roman" pitchFamily="18" charset="0"/>
                <a:cs typeface="Simplified Arabic" pitchFamily="18" charset="-78"/>
              </a:rPr>
              <a:t> .</a:t>
            </a:r>
            <a:endParaRPr kumimoji="0" lang="en-US" sz="1400" b="0" i="0" u="sng" strike="noStrike" cap="none" normalizeH="0" baseline="0" dirty="0" smtClean="0">
              <a:ln>
                <a:noFill/>
              </a:ln>
              <a:solidFill>
                <a:srgbClr val="008080"/>
              </a:solidFill>
              <a:effectLst/>
              <a:latin typeface="Simplified Arabic" pitchFamily="18" charset="-78"/>
              <a:ea typeface="Calibri" pitchFamily="34" charset="0"/>
              <a:cs typeface="Simplified Arabic" pitchFamily="18" charset="-78"/>
            </a:endParaRPr>
          </a:p>
          <a:p>
            <a:pPr marL="0" marR="0" lvl="0" indent="0" defTabSz="914400" rtl="0" eaLnBrk="0" fontAlgn="base" latinLnBrk="0" hangingPunct="0">
              <a:lnSpc>
                <a:spcPct val="100000"/>
              </a:lnSpc>
              <a:spcBef>
                <a:spcPct val="0"/>
              </a:spcBef>
              <a:spcAft>
                <a:spcPct val="0"/>
              </a:spcAft>
              <a:buClrTx/>
              <a:buSzTx/>
              <a:buFontTx/>
              <a:buNone/>
              <a:tabLst/>
            </a:pPr>
            <a:r>
              <a:rPr kumimoji="0" lang="en-US" sz="1400" b="0" i="0" u="sng" strike="noStrike" cap="none" normalizeH="0" baseline="0" dirty="0" smtClean="0">
                <a:ln>
                  <a:noFill/>
                </a:ln>
                <a:solidFill>
                  <a:srgbClr val="008080"/>
                </a:solidFill>
                <a:effectLst/>
                <a:latin typeface="Arial"/>
                <a:ea typeface="Calibri" pitchFamily="34" charset="0"/>
                <a:cs typeface="Simplified Arabic" pitchFamily="18" charset="-78"/>
              </a:rPr>
              <a:t> </a:t>
            </a:r>
            <a:r>
              <a:rPr kumimoji="0" lang="ar-SA" sz="1400" b="0" i="0" u="none" strike="noStrike" cap="none" normalizeH="0" baseline="0" dirty="0" smtClean="0">
                <a:ln>
                  <a:noFill/>
                </a:ln>
                <a:solidFill>
                  <a:srgbClr val="333333"/>
                </a:solidFill>
                <a:effectLst/>
                <a:latin typeface="Simplified Arabic" pitchFamily="18" charset="-78"/>
                <a:ea typeface="Calibri" pitchFamily="34" charset="0"/>
                <a:cs typeface="Simplified Arabic" pitchFamily="18" charset="-78"/>
              </a:rPr>
              <a:t>المدقق</a:t>
            </a:r>
            <a:r>
              <a:rPr kumimoji="0" lang="ar-SA" sz="1400" b="0" i="0" u="sng" strike="noStrike" cap="none" normalizeH="0" baseline="0" dirty="0" smtClean="0">
                <a:ln>
                  <a:noFill/>
                </a:ln>
                <a:solidFill>
                  <a:srgbClr val="008080"/>
                </a:solidFill>
                <a:effectLst/>
                <a:latin typeface="Simplified Arabic" pitchFamily="18" charset="-78"/>
                <a:ea typeface="Calibri" pitchFamily="34" charset="0"/>
                <a:cs typeface="Simplified Arabic" pitchFamily="18" charset="-78"/>
              </a:rPr>
              <a:t> </a:t>
            </a:r>
            <a:r>
              <a:rPr kumimoji="0" lang="ar-SA" sz="1400" b="0" i="0" u="none" strike="noStrike" cap="none" normalizeH="0" baseline="0" dirty="0" smtClean="0">
                <a:ln>
                  <a:noFill/>
                </a:ln>
                <a:solidFill>
                  <a:srgbClr val="333333"/>
                </a:solidFill>
                <a:effectLst/>
                <a:latin typeface="Simplified Arabic" pitchFamily="18" charset="-78"/>
                <a:ea typeface="Calibri" pitchFamily="34" charset="0"/>
                <a:cs typeface="Simplified Arabic" pitchFamily="18" charset="-78"/>
              </a:rPr>
              <a:t>الخارجي</a:t>
            </a:r>
            <a:r>
              <a:rPr kumimoji="0" lang="ar-SA" sz="1400" b="0" i="0" u="sng" strike="noStrike" cap="none" normalizeH="0" baseline="0" dirty="0" smtClean="0">
                <a:ln>
                  <a:noFill/>
                </a:ln>
                <a:solidFill>
                  <a:srgbClr val="008080"/>
                </a:solidFill>
                <a:effectLst/>
                <a:latin typeface="Simplified Arabic" pitchFamily="18" charset="-78"/>
                <a:ea typeface="Calibri" pitchFamily="34" charset="0"/>
                <a:cs typeface="Simplified Arabic" pitchFamily="18" charset="-78"/>
              </a:rPr>
              <a:t> </a:t>
            </a:r>
            <a:r>
              <a:rPr kumimoji="0" lang="ar-SA" sz="1400" b="0" i="0" u="none" strike="noStrike" cap="none" normalizeH="0" baseline="0" dirty="0" smtClean="0">
                <a:ln>
                  <a:noFill/>
                </a:ln>
                <a:solidFill>
                  <a:srgbClr val="333333"/>
                </a:solidFill>
                <a:effectLst/>
                <a:latin typeface="Simplified Arabic" pitchFamily="18" charset="-78"/>
                <a:ea typeface="Calibri" pitchFamily="34" charset="0"/>
                <a:cs typeface="Simplified Arabic" pitchFamily="18" charset="-78"/>
              </a:rPr>
              <a:t>مسؤول</a:t>
            </a:r>
            <a:r>
              <a:rPr kumimoji="0" lang="ar-SA" sz="1400" b="0" i="0" u="sng" strike="noStrike" cap="none" normalizeH="0" baseline="0" dirty="0" smtClean="0">
                <a:ln>
                  <a:noFill/>
                </a:ln>
                <a:solidFill>
                  <a:srgbClr val="008080"/>
                </a:solidFill>
                <a:effectLst/>
                <a:latin typeface="Simplified Arabic" pitchFamily="18" charset="-78"/>
                <a:ea typeface="Calibri" pitchFamily="34" charset="0"/>
                <a:cs typeface="Simplified Arabic" pitchFamily="18" charset="-78"/>
              </a:rPr>
              <a:t> </a:t>
            </a:r>
            <a:r>
              <a:rPr kumimoji="0" lang="ar-SA" sz="1400" b="0" i="0" u="none" strike="noStrike" cap="none" normalizeH="0" baseline="0" dirty="0" smtClean="0">
                <a:ln>
                  <a:noFill/>
                </a:ln>
                <a:solidFill>
                  <a:srgbClr val="333333"/>
                </a:solidFill>
                <a:effectLst/>
                <a:latin typeface="Simplified Arabic" pitchFamily="18" charset="-78"/>
                <a:ea typeface="Calibri" pitchFamily="34" charset="0"/>
                <a:cs typeface="Simplified Arabic" pitchFamily="18" charset="-78"/>
              </a:rPr>
              <a:t>امام</a:t>
            </a:r>
            <a:r>
              <a:rPr kumimoji="0" lang="ar-SA" sz="1400" b="0" i="0" u="sng" strike="noStrike" cap="none" normalizeH="0" baseline="0" dirty="0" smtClean="0">
                <a:ln>
                  <a:noFill/>
                </a:ln>
                <a:solidFill>
                  <a:srgbClr val="008080"/>
                </a:solidFill>
                <a:effectLst/>
                <a:latin typeface="Simplified Arabic" pitchFamily="18" charset="-78"/>
                <a:ea typeface="Calibri" pitchFamily="34" charset="0"/>
                <a:cs typeface="Simplified Arabic" pitchFamily="18" charset="-78"/>
              </a:rPr>
              <a:t> </a:t>
            </a:r>
            <a:r>
              <a:rPr kumimoji="0" lang="ar-SA" sz="1400" b="0" i="0" u="none" strike="noStrike" cap="none" normalizeH="0" baseline="0" dirty="0" smtClean="0">
                <a:ln>
                  <a:noFill/>
                </a:ln>
                <a:solidFill>
                  <a:srgbClr val="333333"/>
                </a:solidFill>
                <a:effectLst/>
                <a:latin typeface="Simplified Arabic" pitchFamily="18" charset="-78"/>
                <a:ea typeface="Calibri" pitchFamily="34" charset="0"/>
                <a:cs typeface="Simplified Arabic" pitchFamily="18" charset="-78"/>
              </a:rPr>
              <a:t>جموع</a:t>
            </a:r>
            <a:r>
              <a:rPr kumimoji="0" lang="ar-SA" sz="1400" b="0" i="0" u="sng" strike="noStrike" cap="none" normalizeH="0" baseline="0" dirty="0" smtClean="0">
                <a:ln>
                  <a:noFill/>
                </a:ln>
                <a:solidFill>
                  <a:srgbClr val="008080"/>
                </a:solidFill>
                <a:effectLst/>
                <a:latin typeface="Simplified Arabic" pitchFamily="18" charset="-78"/>
                <a:ea typeface="Calibri" pitchFamily="34" charset="0"/>
                <a:cs typeface="Simplified Arabic" pitchFamily="18" charset="-78"/>
              </a:rPr>
              <a:t> </a:t>
            </a:r>
            <a:r>
              <a:rPr kumimoji="0" lang="ar-SA" sz="1400" b="0" i="0" u="none" strike="noStrike" cap="none" normalizeH="0" baseline="0" dirty="0" smtClean="0">
                <a:ln>
                  <a:noFill/>
                </a:ln>
                <a:solidFill>
                  <a:srgbClr val="333333"/>
                </a:solidFill>
                <a:effectLst/>
                <a:latin typeface="Simplified Arabic" pitchFamily="18" charset="-78"/>
                <a:ea typeface="Calibri" pitchFamily="34" charset="0"/>
                <a:cs typeface="Simplified Arabic" pitchFamily="18" charset="-78"/>
              </a:rPr>
              <a:t>المساهمين</a:t>
            </a:r>
            <a:r>
              <a:rPr kumimoji="0" lang="ar-SA" sz="1400" b="0" i="0" u="sng" strike="noStrike" cap="none" normalizeH="0" baseline="0" dirty="0" smtClean="0">
                <a:ln>
                  <a:noFill/>
                </a:ln>
                <a:solidFill>
                  <a:srgbClr val="008080"/>
                </a:solidFill>
                <a:effectLst/>
                <a:latin typeface="Simplified Arabic" pitchFamily="18" charset="-78"/>
                <a:ea typeface="Calibri" pitchFamily="34" charset="0"/>
                <a:cs typeface="Simplified Arabic" pitchFamily="18" charset="-78"/>
              </a:rPr>
              <a:t> </a:t>
            </a:r>
            <a:r>
              <a:rPr kumimoji="0" lang="ar-SA" sz="1400" b="0" i="0" u="none" strike="noStrike" cap="none" normalizeH="0" baseline="0" dirty="0" smtClean="0">
                <a:ln>
                  <a:noFill/>
                </a:ln>
                <a:solidFill>
                  <a:srgbClr val="333333"/>
                </a:solidFill>
                <a:effectLst/>
                <a:latin typeface="Simplified Arabic" pitchFamily="18" charset="-78"/>
                <a:ea typeface="Calibri" pitchFamily="34" charset="0"/>
                <a:cs typeface="Simplified Arabic" pitchFamily="18" charset="-78"/>
              </a:rPr>
              <a:t>عن ما يرد في</a:t>
            </a:r>
            <a:r>
              <a:rPr kumimoji="0" lang="ar-SA" sz="1400" b="0" i="0" u="sng" strike="noStrike" cap="none" normalizeH="0" baseline="0" dirty="0" smtClean="0">
                <a:ln>
                  <a:noFill/>
                </a:ln>
                <a:solidFill>
                  <a:srgbClr val="008080"/>
                </a:solidFill>
                <a:effectLst/>
                <a:latin typeface="Simplified Arabic" pitchFamily="18" charset="-78"/>
                <a:ea typeface="Calibri" pitchFamily="34" charset="0"/>
                <a:cs typeface="Simplified Arabic" pitchFamily="18" charset="-78"/>
              </a:rPr>
              <a:t> </a:t>
            </a:r>
            <a:r>
              <a:rPr kumimoji="0" lang="ar-SA" sz="1400" b="0" i="0" u="none" strike="noStrike" cap="none" normalizeH="0" baseline="0" dirty="0" smtClean="0">
                <a:ln>
                  <a:noFill/>
                </a:ln>
                <a:solidFill>
                  <a:srgbClr val="333333"/>
                </a:solidFill>
                <a:effectLst/>
                <a:latin typeface="Simplified Arabic" pitchFamily="18" charset="-78"/>
                <a:ea typeface="Calibri" pitchFamily="34" charset="0"/>
                <a:cs typeface="Simplified Arabic" pitchFamily="18" charset="-78"/>
              </a:rPr>
              <a:t>تقريره المعد عن</a:t>
            </a:r>
            <a:r>
              <a:rPr kumimoji="0" lang="ar-SA" sz="1400" b="0" i="0" u="sng" strike="noStrike" cap="none" normalizeH="0" baseline="0" dirty="0" smtClean="0">
                <a:ln>
                  <a:noFill/>
                </a:ln>
                <a:solidFill>
                  <a:srgbClr val="008080"/>
                </a:solidFill>
                <a:effectLst/>
                <a:latin typeface="Simplified Arabic" pitchFamily="18" charset="-78"/>
                <a:ea typeface="Calibri" pitchFamily="34" charset="0"/>
                <a:cs typeface="Simplified Arabic" pitchFamily="18" charset="-78"/>
              </a:rPr>
              <a:t> </a:t>
            </a:r>
            <a:r>
              <a:rPr kumimoji="0" lang="ar-SA" sz="1400" b="0" i="0" u="none" strike="noStrike" cap="none" normalizeH="0" baseline="0" dirty="0" smtClean="0">
                <a:ln>
                  <a:noFill/>
                </a:ln>
                <a:solidFill>
                  <a:srgbClr val="333333"/>
                </a:solidFill>
                <a:effectLst/>
                <a:latin typeface="Simplified Arabic" pitchFamily="18" charset="-78"/>
                <a:ea typeface="Calibri" pitchFamily="34" charset="0"/>
                <a:cs typeface="Simplified Arabic" pitchFamily="18" charset="-78"/>
              </a:rPr>
              <a:t>عملية</a:t>
            </a:r>
            <a:r>
              <a:rPr kumimoji="0" lang="ar-SA" sz="1400" b="0" i="0" u="sng" strike="noStrike" cap="none" normalizeH="0" baseline="0" dirty="0" smtClean="0">
                <a:ln>
                  <a:noFill/>
                </a:ln>
                <a:solidFill>
                  <a:srgbClr val="008080"/>
                </a:solidFill>
                <a:effectLst/>
                <a:latin typeface="Simplified Arabic" pitchFamily="18" charset="-78"/>
                <a:ea typeface="Calibri" pitchFamily="34" charset="0"/>
                <a:cs typeface="Simplified Arabic" pitchFamily="18" charset="-78"/>
              </a:rPr>
              <a:t> </a:t>
            </a:r>
            <a:r>
              <a:rPr kumimoji="0" lang="ar-SA" sz="1400" b="0" i="0" u="none" strike="noStrike" cap="none" normalizeH="0" baseline="0" dirty="0" smtClean="0">
                <a:ln>
                  <a:noFill/>
                </a:ln>
                <a:solidFill>
                  <a:srgbClr val="333333"/>
                </a:solidFill>
                <a:effectLst/>
                <a:latin typeface="Simplified Arabic" pitchFamily="18" charset="-78"/>
                <a:ea typeface="Calibri" pitchFamily="34" charset="0"/>
                <a:cs typeface="Simplified Arabic" pitchFamily="18" charset="-78"/>
              </a:rPr>
              <a:t>التدقيق</a:t>
            </a:r>
            <a:r>
              <a:rPr kumimoji="0" lang="ar-SA" sz="1400" b="0" i="0" u="sng" strike="noStrike" cap="none" normalizeH="0" baseline="0" dirty="0" smtClean="0">
                <a:ln>
                  <a:noFill/>
                </a:ln>
                <a:solidFill>
                  <a:srgbClr val="008080"/>
                </a:solidFill>
                <a:effectLst/>
                <a:latin typeface="Simplified Arabic" pitchFamily="18" charset="-78"/>
                <a:ea typeface="Calibri" pitchFamily="34" charset="0"/>
                <a:cs typeface="Simplified Arabic" pitchFamily="18" charset="-78"/>
              </a:rPr>
              <a:t> </a:t>
            </a:r>
            <a:r>
              <a:rPr kumimoji="0" lang="ar-SA" sz="1400" b="0" i="0" u="none" strike="noStrike" cap="none" normalizeH="0" baseline="0" dirty="0" smtClean="0">
                <a:ln>
                  <a:noFill/>
                </a:ln>
                <a:solidFill>
                  <a:srgbClr val="333333"/>
                </a:solidFill>
                <a:effectLst/>
                <a:latin typeface="Simplified Arabic" pitchFamily="18" charset="-78"/>
                <a:ea typeface="Calibri" pitchFamily="34" charset="0"/>
                <a:cs typeface="Simplified Arabic" pitchFamily="18" charset="-78"/>
              </a:rPr>
              <a:t>والفحص للقوائم المالية</a:t>
            </a:r>
            <a:r>
              <a:rPr kumimoji="0" lang="ar-SA" sz="1400" b="0" i="0" u="sng" strike="noStrike" cap="none" normalizeH="0" baseline="0" dirty="0" smtClean="0">
                <a:ln>
                  <a:noFill/>
                </a:ln>
                <a:solidFill>
                  <a:srgbClr val="008080"/>
                </a:solidFill>
                <a:effectLst/>
                <a:latin typeface="Simplified Arabic" pitchFamily="18" charset="-78"/>
                <a:ea typeface="Calibri" pitchFamily="34" charset="0"/>
                <a:cs typeface="Simplified Arabic" pitchFamily="18" charset="-78"/>
              </a:rPr>
              <a:t> </a:t>
            </a:r>
            <a:r>
              <a:rPr kumimoji="0" lang="ar-SA" sz="1400" b="0" i="0" u="none" strike="noStrike" cap="none" normalizeH="0" baseline="0" dirty="0" smtClean="0">
                <a:ln>
                  <a:noFill/>
                </a:ln>
                <a:solidFill>
                  <a:srgbClr val="333333"/>
                </a:solidFill>
                <a:effectLst/>
                <a:latin typeface="Simplified Arabic" pitchFamily="18" charset="-78"/>
                <a:ea typeface="Calibri" pitchFamily="34" charset="0"/>
                <a:cs typeface="Simplified Arabic" pitchFamily="18" charset="-78"/>
              </a:rPr>
              <a:t>اما المدقق الداخلي فيعد مسؤول </a:t>
            </a:r>
            <a:endParaRPr kumimoji="0" lang="en-US" sz="1400" b="0" i="0" u="none" strike="noStrike" cap="none" normalizeH="0" baseline="0" dirty="0" smtClean="0">
              <a:ln>
                <a:noFill/>
              </a:ln>
              <a:solidFill>
                <a:srgbClr val="333333"/>
              </a:solidFill>
              <a:effectLst/>
              <a:latin typeface="Simplified Arabic" pitchFamily="18" charset="-78"/>
              <a:ea typeface="Calibri" pitchFamily="34" charset="0"/>
              <a:cs typeface="Simplified Arabic" pitchFamily="18" charset="-78"/>
            </a:endParaRPr>
          </a:p>
          <a:p>
            <a:pPr lvl="0" rtl="0" eaLnBrk="0" fontAlgn="base" hangingPunct="0">
              <a:spcBef>
                <a:spcPct val="0"/>
              </a:spcBef>
              <a:spcAft>
                <a:spcPct val="0"/>
              </a:spcAft>
            </a:pPr>
            <a:r>
              <a:rPr lang="ar-SA" sz="1400" b="1" dirty="0">
                <a:solidFill>
                  <a:srgbClr val="333333"/>
                </a:solidFill>
                <a:ea typeface="Calibri"/>
                <a:cs typeface="Simplified Arabic"/>
              </a:rPr>
              <a:t>- ان المدقق الخارجي فيعمل بصورة دورية خلال العام محل التقرير وبعد الانتهاء من اعداد التقارير والقوائم المالية النهائية </a:t>
            </a:r>
            <a:r>
              <a:rPr lang="ar-SA" sz="1400" b="1" u="sng" dirty="0">
                <a:solidFill>
                  <a:srgbClr val="008080"/>
                </a:solidFill>
                <a:ea typeface="Calibri"/>
                <a:cs typeface="Simplified Arabic"/>
              </a:rPr>
              <a:t> </a:t>
            </a:r>
            <a:r>
              <a:rPr lang="ar-SA" sz="1400" b="1" dirty="0">
                <a:solidFill>
                  <a:srgbClr val="333333"/>
                </a:solidFill>
                <a:ea typeface="Calibri"/>
                <a:cs typeface="Simplified Arabic"/>
              </a:rPr>
              <a:t>لتولى تدقيقها اما المدقق الداخلي فيقوم بالعمل بصورة يومية ومنتظمة على مدار السنة المالية دون انتظار اتمام القوائم المالية </a:t>
            </a:r>
            <a:r>
              <a:rPr lang="ar-IQ" sz="1400" b="1" dirty="0">
                <a:solidFill>
                  <a:srgbClr val="333333"/>
                </a:solidFill>
                <a:ea typeface="Calibri"/>
                <a:cs typeface="Simplified Arabic"/>
              </a:rPr>
              <a:t>.</a:t>
            </a:r>
            <a:r>
              <a:rPr kumimoji="0" lang="ar-SA" sz="1400" b="0" i="0" u="none" strike="noStrike" cap="none" normalizeH="0" baseline="0" dirty="0" smtClean="0">
                <a:ln>
                  <a:noFill/>
                </a:ln>
                <a:solidFill>
                  <a:srgbClr val="333333"/>
                </a:solidFill>
                <a:effectLst/>
                <a:latin typeface="Simplified Arabic" pitchFamily="18" charset="-78"/>
                <a:ea typeface="Calibri" pitchFamily="34" charset="0"/>
                <a:cs typeface="Simplified Arabic" pitchFamily="18" charset="-78"/>
              </a:rPr>
              <a:t>امام الادارة العليا فقط</a:t>
            </a:r>
            <a:r>
              <a:rPr kumimoji="0" lang="ar-SA" sz="1400" b="0" i="0" u="sng" strike="noStrike" cap="none" normalizeH="0" baseline="0" dirty="0" smtClean="0">
                <a:ln>
                  <a:noFill/>
                </a:ln>
                <a:solidFill>
                  <a:srgbClr val="008080"/>
                </a:solidFill>
                <a:effectLst/>
                <a:latin typeface="Simplified Arabic" pitchFamily="18" charset="-78"/>
                <a:ea typeface="Calibri" pitchFamily="34" charset="0"/>
                <a:cs typeface="Simplified Arabic" pitchFamily="18" charset="-78"/>
              </a:rPr>
              <a:t> </a:t>
            </a:r>
            <a:r>
              <a:rPr kumimoji="0" lang="ar-SA" sz="1400" b="0" i="0" u="none" strike="noStrike" cap="none" normalizeH="0" baseline="0" dirty="0" smtClean="0">
                <a:ln>
                  <a:noFill/>
                </a:ln>
                <a:solidFill>
                  <a:srgbClr val="333333"/>
                </a:solidFill>
                <a:effectLst/>
                <a:latin typeface="Simplified Arabic" pitchFamily="18" charset="-78"/>
                <a:ea typeface="Calibri" pitchFamily="34" charset="0"/>
                <a:cs typeface="Simplified Arabic" pitchFamily="18" charset="-78"/>
              </a:rPr>
              <a:t>ويعرض عليها نتائج الفحص واوجه القصور وكيفية تلافيها .</a:t>
            </a:r>
            <a:r>
              <a:rPr kumimoji="0" lang="en-US" sz="800" b="0" i="0" u="none" strike="noStrike" cap="none" normalizeH="0" baseline="0" dirty="0" smtClean="0">
                <a:ln>
                  <a:noFill/>
                </a:ln>
                <a:solidFill>
                  <a:schemeClr val="tx1"/>
                </a:solidFill>
                <a:effectLst/>
                <a:latin typeface="Arial" pitchFamily="34"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7504" y="404664"/>
            <a:ext cx="8856984" cy="3970318"/>
          </a:xfrm>
          <a:prstGeom prst="rect">
            <a:avLst/>
          </a:prstGeom>
        </p:spPr>
        <p:txBody>
          <a:bodyPr wrap="square">
            <a:spAutoFit/>
          </a:bodyPr>
          <a:lstStyle/>
          <a:p>
            <a:pPr algn="just"/>
            <a:r>
              <a:rPr lang="ar-SY" dirty="0">
                <a:latin typeface="Times New Roman"/>
                <a:ea typeface="Times New Roman"/>
                <a:cs typeface="Simplified Arabic"/>
              </a:rPr>
              <a:t>نتيجة للاستجابة الرسمية لكل من هيئة بروتلند </a:t>
            </a:r>
            <a:r>
              <a:rPr lang="en-US" dirty="0">
                <a:latin typeface="Times New Roman"/>
                <a:ea typeface="Times New Roman"/>
                <a:cs typeface="Simplified Arabic"/>
              </a:rPr>
              <a:t>(WCED,1987)</a:t>
            </a:r>
            <a:r>
              <a:rPr lang="ar-SA" dirty="0">
                <a:latin typeface="Times New Roman"/>
                <a:ea typeface="Times New Roman"/>
                <a:cs typeface="Simplified Arabic"/>
              </a:rPr>
              <a:t> ومؤتمر الأمم المتحدة الخاص بالتنمية والبيئة عام 1992</a:t>
            </a:r>
            <a:r>
              <a:rPr lang="ar-JO" dirty="0">
                <a:latin typeface="Times New Roman"/>
                <a:ea typeface="Times New Roman"/>
                <a:cs typeface="Simplified Arabic"/>
              </a:rPr>
              <a:t>، تبنت</a:t>
            </a:r>
            <a:r>
              <a:rPr lang="ar-SA" dirty="0">
                <a:latin typeface="Times New Roman"/>
                <a:ea typeface="Times New Roman"/>
                <a:cs typeface="Simplified Arabic"/>
              </a:rPr>
              <a:t> معظم الدول التنمية المستدامة كهدف وطني. ويدور النقاش الآن حول كيفية إسهام القطاعات الاقتصادية أو الأعمال في تحقيق هذا الهدف، حيث نتج عن ذلك عدد من المبادئ مثل الأعمال المستدامة أو المسؤولية المؤسساتية البيئية.</a:t>
            </a:r>
            <a:endParaRPr lang="en-US" sz="1600" dirty="0">
              <a:latin typeface="Times New Roman"/>
              <a:ea typeface="Times New Roman"/>
              <a:cs typeface="Simplified Arabic"/>
            </a:endParaRPr>
          </a:p>
          <a:p>
            <a:pPr algn="just"/>
            <a:r>
              <a:rPr lang="ar-SA" dirty="0">
                <a:latin typeface="Times New Roman"/>
                <a:ea typeface="Times New Roman"/>
                <a:cs typeface="Simplified Arabic"/>
              </a:rPr>
              <a:t>والسؤال المطروح ما هو السلوك المناسب لتجسيد الاحتياجات المطلوبة للإشراف على التقدم باتجاه الاستدامة المؤسساتية </a:t>
            </a:r>
            <a:r>
              <a:rPr lang="en-US" dirty="0">
                <a:latin typeface="Times New Roman"/>
                <a:ea typeface="Times New Roman"/>
                <a:cs typeface="Simplified Arabic"/>
              </a:rPr>
              <a:t>Corporate sustainability</a:t>
            </a:r>
            <a:r>
              <a:rPr lang="ar-SA" dirty="0">
                <a:latin typeface="Times New Roman"/>
                <a:ea typeface="Times New Roman"/>
                <a:cs typeface="Simplified Arabic"/>
              </a:rPr>
              <a:t>. بالحقيقة يوجد استجابتين واسعتين لمشكلة قياس الاستدامة ،حيث تبدأ الأولى، بعدم وضوح فكرة الأعمال المستدامة بسبب صعوبة تحديد مجموعة من المؤشرات العملية التي تساعد الشركات في تحسين أدائها البيئي.</a:t>
            </a:r>
            <a:endParaRPr lang="en-US" sz="1600" dirty="0">
              <a:latin typeface="Times New Roman"/>
              <a:ea typeface="Times New Roman"/>
              <a:cs typeface="Simplified Arabic"/>
            </a:endParaRPr>
          </a:p>
          <a:p>
            <a:pPr algn="just"/>
            <a:r>
              <a:rPr lang="ar-SA" dirty="0">
                <a:latin typeface="Times New Roman"/>
                <a:ea typeface="Times New Roman"/>
                <a:cs typeface="Simplified Arabic"/>
              </a:rPr>
              <a:t>ويقصد بالقياس هنا إيجاد مؤشرات بيئية ذات معنى وتحتوي موضوع الاستدامة. والاستجابة الثانية الدروس المستقاة من الحسابات القومية التي تساعد في التحديد الرسمي للاستدامة أو عدم الاستدامة لمشروع ما. ويتوسط الاستجابتين السابقتين التأكيد على أن المحاسبة عن التأثيرات أو الضغوطات الخارجية تعود للشركات نفسها.</a:t>
            </a:r>
            <a:endParaRPr lang="en-US" sz="1600" dirty="0">
              <a:latin typeface="Times New Roman"/>
              <a:ea typeface="Times New Roman"/>
              <a:cs typeface="Simplified Arabic"/>
            </a:endParaRPr>
          </a:p>
          <a:p>
            <a:pPr algn="just"/>
            <a:r>
              <a:rPr lang="ar-SA" dirty="0">
                <a:latin typeface="Times New Roman"/>
                <a:ea typeface="Times New Roman"/>
                <a:cs typeface="Simplified Arabic"/>
              </a:rPr>
              <a:t>يركز هذا البحث على مدى مساهمة الأفكار الحالية عن الاستدامة ومفهوم محاسبة التكلفة الكلية  </a:t>
            </a:r>
            <a:r>
              <a:rPr lang="en-US" dirty="0">
                <a:latin typeface="Times New Roman"/>
                <a:ea typeface="Times New Roman"/>
                <a:cs typeface="Simplified Arabic"/>
              </a:rPr>
              <a:t>Full cost accounting</a:t>
            </a:r>
            <a:r>
              <a:rPr lang="ar-SA" dirty="0">
                <a:latin typeface="Times New Roman"/>
                <a:ea typeface="Times New Roman"/>
                <a:cs typeface="Simplified Arabic"/>
              </a:rPr>
              <a:t>، وفي هذا الصدد أظهرت دراسة </a:t>
            </a:r>
            <a:r>
              <a:rPr lang="en-US" dirty="0">
                <a:latin typeface="Times New Roman"/>
                <a:ea typeface="Times New Roman"/>
                <a:cs typeface="Simplified Arabic"/>
              </a:rPr>
              <a:t>(Martens, 1997)</a:t>
            </a:r>
            <a:r>
              <a:rPr lang="ar-SA" dirty="0">
                <a:latin typeface="Times New Roman"/>
                <a:ea typeface="Times New Roman"/>
                <a:cs typeface="Simplified Arabic"/>
              </a:rPr>
              <a:t> أن تقييم التكاليف الخارجية (تكاليف المتغيرات الخارجية) المرافقة للتغير البيئي ضمن حسابات الشركات غير ناضجة لغاية الآن. ودون أدنى شك تعتبر التنمية المستدامة مفهوم معقد يفتح الباب للعديد من التفسيرات والمواضيع الخاصة بمدى فائدة ومصداقية محاسبة التكلفة الكلية.</a:t>
            </a:r>
            <a:endParaRPr lang="en-US" sz="1600" dirty="0">
              <a:effectLst/>
              <a:latin typeface="Times New Roman"/>
              <a:ea typeface="Times New Roman"/>
              <a:cs typeface="Simplified Arabic"/>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07504" y="1028343"/>
            <a:ext cx="8928992" cy="2585323"/>
          </a:xfrm>
          <a:prstGeom prst="rect">
            <a:avLst/>
          </a:prstGeom>
        </p:spPr>
        <p:txBody>
          <a:bodyPr wrap="square">
            <a:spAutoFit/>
          </a:bodyPr>
          <a:lstStyle/>
          <a:p>
            <a:pPr algn="just"/>
            <a:r>
              <a:rPr lang="ar-SA" dirty="0">
                <a:latin typeface="Times New Roman"/>
                <a:ea typeface="Times New Roman"/>
                <a:cs typeface="Simplified Arabic"/>
              </a:rPr>
              <a:t>يركز هذا البحث على مدى مساهمة الأفكار الحالية عن الاستدامة ومفهوم محاسبة التكلفة الكلية  </a:t>
            </a:r>
            <a:r>
              <a:rPr lang="en-US" dirty="0">
                <a:latin typeface="Times New Roman"/>
                <a:ea typeface="Times New Roman"/>
                <a:cs typeface="Simplified Arabic"/>
              </a:rPr>
              <a:t>Full cost accounting</a:t>
            </a:r>
            <a:r>
              <a:rPr lang="ar-SA" dirty="0">
                <a:latin typeface="Times New Roman"/>
                <a:ea typeface="Times New Roman"/>
                <a:cs typeface="Simplified Arabic"/>
              </a:rPr>
              <a:t>، وفي هذا الصدد أظهرت دراسة </a:t>
            </a:r>
            <a:r>
              <a:rPr lang="en-US" dirty="0">
                <a:latin typeface="Times New Roman"/>
                <a:ea typeface="Times New Roman"/>
                <a:cs typeface="Simplified Arabic"/>
              </a:rPr>
              <a:t>(Martens, 1997)</a:t>
            </a:r>
            <a:r>
              <a:rPr lang="ar-SA" dirty="0">
                <a:latin typeface="Times New Roman"/>
                <a:ea typeface="Times New Roman"/>
                <a:cs typeface="Simplified Arabic"/>
              </a:rPr>
              <a:t> أن تقييم التكاليف الخارجية (تكاليف المتغيرات الخارجية) المرافقة للتغير البيئي ضمن حسابات الشركات غير ناضجة لغاية الآن. ودون أدنى شك تعتبر التنمية المستدامة مفهوم معقد يفتح الباب للعديد من التفسيرات والمواضيع الخاصة بمدى فائدة ومصداقية محاسبة التكلفة الكلية.</a:t>
            </a:r>
            <a:endParaRPr lang="en-US" sz="1600" dirty="0">
              <a:latin typeface="Times New Roman"/>
              <a:ea typeface="Times New Roman"/>
              <a:cs typeface="Simplified Arabic"/>
            </a:endParaRPr>
          </a:p>
          <a:p>
            <a:pPr algn="just"/>
            <a:r>
              <a:rPr lang="ar-SA" dirty="0">
                <a:latin typeface="Times New Roman"/>
                <a:ea typeface="Times New Roman"/>
                <a:cs typeface="Simplified Arabic"/>
              </a:rPr>
              <a:t>ومع ذلك يمكن اتخاذ خطوات عملية باتجاه قياس التنمية المستدامة من منظور الشركات الإنتاجية.وعلى الرغم من عدم وجود نظرية واحدة خاصة بالتنمية المستدامة، إلا أن جميع النظريات تشترك بالفكرة التي تقول أن الرخاء المستقبلي يتحدد بمقدار ما يحدث للثروة بمرور الزمن.</a:t>
            </a:r>
            <a:endParaRPr lang="en-US" sz="1600" dirty="0">
              <a:latin typeface="Times New Roman"/>
              <a:ea typeface="Times New Roman"/>
              <a:cs typeface="Simplified Arabic"/>
            </a:endParaRPr>
          </a:p>
          <a:p>
            <a:r>
              <a:rPr lang="ar-SA" dirty="0">
                <a:latin typeface="Times New Roman"/>
                <a:ea typeface="Times New Roman"/>
                <a:cs typeface="Simplified Arabic"/>
              </a:rPr>
              <a:t>وتميل مؤشرات التنمية المستدامة تبعاً لذلك للتأكيد إما على مخزون الثروة أو بصورة أكثر دقة ادارة محفظة الاستثمارات أو الأصول بمرور الزمن، حيث تتضمن التغيرات في هذه المحفظة </a:t>
            </a:r>
            <a:endParaRPr lang="ar-IQ"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07504" y="812899"/>
            <a:ext cx="8784976" cy="3293209"/>
          </a:xfrm>
          <a:prstGeom prst="rect">
            <a:avLst/>
          </a:prstGeom>
        </p:spPr>
        <p:txBody>
          <a:bodyPr wrap="square">
            <a:spAutoFit/>
          </a:bodyPr>
          <a:lstStyle/>
          <a:p>
            <a:pPr algn="just"/>
            <a:r>
              <a:rPr lang="ar-SA" dirty="0">
                <a:latin typeface="Times New Roman"/>
                <a:ea typeface="Times New Roman"/>
                <a:cs typeface="Simplified Arabic"/>
              </a:rPr>
              <a:t>الاستثمارات في الأنواع التقليدية للأصول المنتجة مثل البنية التحتية والآلات والأبنية ورأس المال البشري من خلال نفقات التدريب والتعليم والعناية الصحية.</a:t>
            </a:r>
            <a:endParaRPr lang="en-US" sz="1600" dirty="0">
              <a:latin typeface="Times New Roman"/>
              <a:ea typeface="Times New Roman"/>
              <a:cs typeface="Simplified Arabic"/>
            </a:endParaRPr>
          </a:p>
          <a:p>
            <a:pPr algn="just"/>
            <a:r>
              <a:rPr lang="ar-SA" dirty="0">
                <a:latin typeface="Times New Roman"/>
                <a:ea typeface="Times New Roman"/>
                <a:cs typeface="Simplified Arabic"/>
              </a:rPr>
              <a:t>ويجب أن يؤخذ أيضاً بالحسبان عند إدارة محفظة الاستثمارات نضوب الموارد غير القابلة للتجدد والتغيرات في الالتزامات البيئية الناتجة عن التلوث.</a:t>
            </a:r>
            <a:endParaRPr lang="en-US" sz="1600" dirty="0">
              <a:latin typeface="Times New Roman"/>
              <a:ea typeface="Times New Roman"/>
              <a:cs typeface="Simplified Arabic"/>
            </a:endParaRPr>
          </a:p>
          <a:p>
            <a:pPr algn="just"/>
            <a:r>
              <a:rPr lang="ar-SA" dirty="0">
                <a:latin typeface="Times New Roman"/>
                <a:ea typeface="Times New Roman"/>
                <a:cs typeface="Simplified Arabic"/>
              </a:rPr>
              <a:t>ويوجد ارتباط بين رأس المال الاجتماعي والتنمية المستدامة، حيث كانت التنمية الاجتماعية المستدامة من سمات محاسبة الشركات </a:t>
            </a:r>
            <a:r>
              <a:rPr lang="en-US" dirty="0">
                <a:latin typeface="Times New Roman"/>
                <a:ea typeface="Times New Roman"/>
                <a:cs typeface="Simplified Arabic"/>
              </a:rPr>
              <a:t>(World Bank, 1997)</a:t>
            </a:r>
            <a:r>
              <a:rPr lang="ar-SA" dirty="0">
                <a:latin typeface="Times New Roman"/>
                <a:ea typeface="Times New Roman"/>
                <a:cs typeface="Simplified Arabic"/>
              </a:rPr>
              <a:t>.</a:t>
            </a:r>
            <a:endParaRPr lang="en-US" sz="1600" dirty="0">
              <a:latin typeface="Times New Roman"/>
              <a:ea typeface="Times New Roman"/>
              <a:cs typeface="Simplified Arabic"/>
            </a:endParaRPr>
          </a:p>
          <a:p>
            <a:pPr algn="just"/>
            <a:r>
              <a:rPr lang="ar-SA" dirty="0">
                <a:latin typeface="Times New Roman"/>
                <a:ea typeface="Times New Roman"/>
                <a:cs typeface="Simplified Arabic"/>
              </a:rPr>
              <a:t>ويشار هنا إلى شركة استشارات في برمجة الحواسب في ألمانيا أفصحت مالياً عن تأثيرها الخارجي في قائمة القيمة المضافة البيئية </a:t>
            </a:r>
            <a:r>
              <a:rPr lang="en-US" dirty="0">
                <a:latin typeface="Times New Roman"/>
                <a:ea typeface="Times New Roman"/>
                <a:cs typeface="Simplified Arabic"/>
              </a:rPr>
              <a:t>(</a:t>
            </a:r>
            <a:r>
              <a:rPr lang="en-US" dirty="0" err="1">
                <a:latin typeface="Times New Roman"/>
                <a:ea typeface="Times New Roman"/>
                <a:cs typeface="Simplified Arabic"/>
              </a:rPr>
              <a:t>Huizing</a:t>
            </a:r>
            <a:r>
              <a:rPr lang="en-US" dirty="0">
                <a:latin typeface="Times New Roman"/>
                <a:ea typeface="Times New Roman"/>
                <a:cs typeface="Simplified Arabic"/>
              </a:rPr>
              <a:t> and Dekker, 1992)</a:t>
            </a:r>
            <a:r>
              <a:rPr lang="en-US" dirty="0">
                <a:latin typeface="Simplified Arabic"/>
                <a:ea typeface="Times New Roman"/>
                <a:cs typeface="Simplified Arabic"/>
              </a:rPr>
              <a:t> </a:t>
            </a:r>
            <a:r>
              <a:rPr lang="ar-SA" dirty="0">
                <a:latin typeface="Simplified Arabic"/>
                <a:ea typeface="Times New Roman"/>
                <a:cs typeface="Simplified Arabic"/>
              </a:rPr>
              <a:t>،واستخدمت العديد من الدراسات اللاحقة التأثيرات المادية معبراً عنها بصورة كمية ،وطبقت الأساليب الكمية للتقييم الاقتصادي لترجمة التأثيرات المادية بصورة نقدية. ويمكن الاستفادة من مبادئ محاسبة التكلفة الكلية في فهم التنمية المستدامة في الشركات الإنتاجية.</a:t>
            </a:r>
            <a:endParaRPr lang="en-US" sz="1600" dirty="0">
              <a:latin typeface="Times New Roman"/>
              <a:ea typeface="Times New Roman"/>
              <a:cs typeface="Simplified Arabic"/>
            </a:endParaRPr>
          </a:p>
          <a:p>
            <a:r>
              <a:rPr lang="en-US" sz="2800" b="1" dirty="0">
                <a:latin typeface="Times New Roman"/>
                <a:ea typeface="Times New Roman"/>
                <a:cs typeface="Simplified Arabic"/>
              </a:rPr>
              <a:t> </a:t>
            </a:r>
            <a:endParaRPr lang="en-US" sz="1600" dirty="0">
              <a:effectLst/>
              <a:latin typeface="Times New Roman"/>
              <a:ea typeface="Times New Roman"/>
              <a:cs typeface="Simplified Arabic"/>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535901"/>
            <a:ext cx="7776864" cy="3847207"/>
          </a:xfrm>
          <a:prstGeom prst="rect">
            <a:avLst/>
          </a:prstGeom>
        </p:spPr>
        <p:txBody>
          <a:bodyPr wrap="square">
            <a:spAutoFit/>
          </a:bodyPr>
          <a:lstStyle/>
          <a:p>
            <a:r>
              <a:rPr lang="ar-SY" sz="2800" b="1" dirty="0">
                <a:latin typeface="Times New Roman"/>
                <a:ea typeface="Times New Roman"/>
                <a:cs typeface="Simplified Arabic"/>
              </a:rPr>
              <a:t>مشكلة البحث</a:t>
            </a:r>
            <a:endParaRPr lang="en-US" sz="1600" dirty="0">
              <a:latin typeface="Times New Roman"/>
              <a:ea typeface="Times New Roman"/>
              <a:cs typeface="Simplified Arabic"/>
            </a:endParaRPr>
          </a:p>
          <a:p>
            <a:r>
              <a:rPr lang="ar-SY" dirty="0">
                <a:latin typeface="Times New Roman"/>
                <a:ea typeface="Times New Roman"/>
                <a:cs typeface="Simplified Arabic"/>
              </a:rPr>
              <a:t>يشير العدد المتنامي للمساهمين والمدراء والموظفين اليوم إلى الحاجة لسلوك الشركات بصورة مسؤولة عن موضوع البيئة والتنمية المستدامة. ويدلل على ذلك العديد من العوامل التحفيزية بما فيها الرغبة في تجنب التعقيدات وتدخلات الحكومة التي ترتب تكاليف إضافية على هذه الشركات بالإضافة إلى الحاجة لتحسين العلاقات العامة وتعزيز الحماية.</a:t>
            </a:r>
            <a:endParaRPr lang="en-US" sz="1600" dirty="0">
              <a:latin typeface="Times New Roman"/>
              <a:ea typeface="Times New Roman"/>
              <a:cs typeface="Simplified Arabic"/>
            </a:endParaRPr>
          </a:p>
          <a:p>
            <a:r>
              <a:rPr lang="ar-SY" dirty="0">
                <a:latin typeface="Times New Roman"/>
                <a:ea typeface="Times New Roman"/>
                <a:cs typeface="Simplified Arabic"/>
              </a:rPr>
              <a:t>وقد توسع مفهوم الإدارة المؤسساتية في صناعات التعدين والغابات والبترول والخدمات العامة والتصنيع كي يشمل بخلاف الاعتبارات البيئية كل من النواحي الاقتصادية والاجتماعية. وتمثل نظم الإدارة المتكاملة التي تشمل المواضيع البيئية والاجتماعية والاقتصادية مجتمعة، خطوة هامة في تحويل التنمية المستدامة إلى حقيقة واقعية.</a:t>
            </a:r>
            <a:endParaRPr lang="en-US" sz="1600" dirty="0">
              <a:latin typeface="Times New Roman"/>
              <a:ea typeface="Times New Roman"/>
              <a:cs typeface="Simplified Arabic"/>
            </a:endParaRPr>
          </a:p>
          <a:p>
            <a:r>
              <a:rPr lang="ar-SY" dirty="0">
                <a:latin typeface="Times New Roman"/>
                <a:ea typeface="Times New Roman"/>
                <a:cs typeface="Simplified Arabic"/>
              </a:rPr>
              <a:t>يركز هذا البحث على المحاسبة عن التنمية المستدامة </a:t>
            </a:r>
            <a:r>
              <a:rPr lang="en-US" dirty="0">
                <a:latin typeface="Times New Roman"/>
                <a:ea typeface="Times New Roman"/>
                <a:cs typeface="Simplified Arabic"/>
              </a:rPr>
              <a:t>(ASD)</a:t>
            </a:r>
            <a:r>
              <a:rPr lang="ar-SA" dirty="0">
                <a:latin typeface="Times New Roman"/>
                <a:ea typeface="Times New Roman"/>
                <a:cs typeface="Simplified Arabic"/>
              </a:rPr>
              <a:t> وفائدتها في عملية اتخاذ القرارات في المشروعات الاقتصادية. ومن أجل تقييم المحاسبة عن التنمية المستدامة بصورة صحيحة في المشروعات الاقتصادية، وتقييم المحاسبة عن التنمية المستدامة بصورة صحيحة لا بد أولاً من إيجاد صيغة مفاهيمية ترتكز على التنمية المستدامة.</a:t>
            </a:r>
            <a:endParaRPr lang="en-US" sz="1600" dirty="0">
              <a:effectLst/>
              <a:latin typeface="Times New Roman"/>
              <a:ea typeface="Times New Roman"/>
              <a:cs typeface="Simplified Arabic"/>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404664"/>
            <a:ext cx="8928992" cy="2831544"/>
          </a:xfrm>
          <a:prstGeom prst="rect">
            <a:avLst/>
          </a:prstGeom>
        </p:spPr>
        <p:txBody>
          <a:bodyPr wrap="square">
            <a:spAutoFit/>
          </a:bodyPr>
          <a:lstStyle/>
          <a:p>
            <a:r>
              <a:rPr lang="ar-SA" sz="2800" b="1" dirty="0">
                <a:latin typeface="Times New Roman"/>
                <a:ea typeface="Times New Roman"/>
                <a:cs typeface="Simplified Arabic"/>
              </a:rPr>
              <a:t>تعريف المحاسبة عن التنمية المستدامة في الشركات الانتاجية</a:t>
            </a:r>
            <a:endParaRPr lang="en-US" sz="1600" dirty="0">
              <a:latin typeface="Times New Roman"/>
              <a:ea typeface="Times New Roman"/>
              <a:cs typeface="Simplified Arabic"/>
            </a:endParaRPr>
          </a:p>
          <a:p>
            <a:r>
              <a:rPr lang="ar-SA" dirty="0">
                <a:latin typeface="Times New Roman"/>
                <a:ea typeface="Times New Roman"/>
                <a:cs typeface="Simplified Arabic"/>
              </a:rPr>
              <a:t>في ظل الصعوبة بتحديد مصطلح المحاسبة عن التنمية المستدامة نتيجة عدم وجود قبول عام حول هذه الأداة الجديدة، إلا أنه عندما يؤسس هذا المصطلح </a:t>
            </a:r>
            <a:r>
              <a:rPr lang="en-US" dirty="0">
                <a:latin typeface="Times New Roman"/>
                <a:ea typeface="Times New Roman"/>
                <a:cs typeface="Simplified Arabic"/>
              </a:rPr>
              <a:t>ASD</a:t>
            </a:r>
            <a:r>
              <a:rPr lang="ar-SA" dirty="0">
                <a:latin typeface="Times New Roman"/>
                <a:ea typeface="Times New Roman"/>
                <a:cs typeface="Simplified Arabic"/>
              </a:rPr>
              <a:t> بصورة منطقية سوف يتم تعريفه وتحديده بصورة صحيحة</a:t>
            </a:r>
            <a:r>
              <a:rPr lang="ar-JO" dirty="0">
                <a:latin typeface="Times New Roman"/>
                <a:ea typeface="Times New Roman"/>
                <a:cs typeface="Simplified Arabic"/>
              </a:rPr>
              <a:t>،</a:t>
            </a:r>
            <a:r>
              <a:rPr lang="ar-SA" dirty="0">
                <a:latin typeface="Times New Roman"/>
                <a:ea typeface="Times New Roman"/>
                <a:cs typeface="Simplified Arabic"/>
              </a:rPr>
              <a:t> ويشار هنا إلى التعريف الخاص بشركة </a:t>
            </a:r>
            <a:r>
              <a:rPr lang="en-US" dirty="0">
                <a:latin typeface="Times New Roman"/>
                <a:ea typeface="Times New Roman"/>
                <a:cs typeface="Simplified Arabic"/>
              </a:rPr>
              <a:t>AT &amp; T</a:t>
            </a:r>
            <a:r>
              <a:rPr lang="ar-SA" dirty="0">
                <a:latin typeface="Times New Roman"/>
                <a:ea typeface="Times New Roman"/>
                <a:cs typeface="Simplified Arabic"/>
              </a:rPr>
              <a:t> الخاص بالمحاسبة </a:t>
            </a:r>
            <a:r>
              <a:rPr lang="ar-SA" dirty="0" smtClean="0">
                <a:latin typeface="Times New Roman"/>
                <a:ea typeface="Times New Roman"/>
                <a:cs typeface="Simplified Arabic"/>
              </a:rPr>
              <a:t>المستدامة:</a:t>
            </a:r>
            <a:r>
              <a:rPr lang="ar-SA" sz="1600" dirty="0">
                <a:latin typeface="Times New Roman"/>
                <a:ea typeface="Times New Roman"/>
                <a:cs typeface="Simplified Arabic"/>
              </a:rPr>
              <a:t>ويؤخذ على هذا التعريف أنه يحذو حذو التعريف التاريخي لمارشال للمتغير الخارجي ومن منظور اتخاذ القرارات في الشركات لا بد من تقييم كل المنافع والتكاليف الخاصة بنشاطات التنمية المستدامة والتعريف المقبول الذي يأخذ التكاليف والمنافع "المحاسبة عن المنافع والتكاليف البيئية والاقتصادية والاجتماعية الداخلية والخارجية.</a:t>
            </a:r>
            <a:endParaRPr lang="en-US" sz="1400" dirty="0">
              <a:latin typeface="Times New Roman"/>
              <a:ea typeface="Times New Roman"/>
              <a:cs typeface="Simplified Arabic"/>
            </a:endParaRPr>
          </a:p>
          <a:p>
            <a:r>
              <a:rPr lang="ar-SA" sz="1600" dirty="0">
                <a:latin typeface="Times New Roman"/>
                <a:ea typeface="Times New Roman"/>
                <a:cs typeface="Simplified Arabic"/>
              </a:rPr>
              <a:t>يمكن أن يعمل المحاسبون والمسؤولون عن البيئة معاً على تشجيع مبادرات التنمية المستدامة داخل الشركات، وللقيام بذلك لا بد للمحاسبين الإداريين من استخدام المحاسبة عن التنمية المستدامة ضمن سياق الأعمال، وتحديد المساهمين الملائمين و بالنهاية تحديد معدل العائد على الاستثمار في التنمية المستدامة.</a:t>
            </a:r>
            <a:endParaRPr lang="en-US" sz="1400" dirty="0">
              <a:latin typeface="Times New Roman"/>
              <a:ea typeface="Times New Roman"/>
              <a:cs typeface="Simplified Arabic"/>
            </a:endParaRPr>
          </a:p>
          <a:p>
            <a:endParaRPr lang="en-US" sz="1600" dirty="0">
              <a:effectLst/>
              <a:latin typeface="Times New Roman"/>
              <a:ea typeface="Times New Roman"/>
              <a:cs typeface="Simplified Arabic"/>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612845"/>
            <a:ext cx="8928992" cy="3139321"/>
          </a:xfrm>
          <a:prstGeom prst="rect">
            <a:avLst/>
          </a:prstGeom>
        </p:spPr>
        <p:txBody>
          <a:bodyPr wrap="square">
            <a:spAutoFit/>
          </a:bodyPr>
          <a:lstStyle/>
          <a:p>
            <a:r>
              <a:rPr lang="ar-SA" dirty="0">
                <a:latin typeface="Times New Roman"/>
                <a:ea typeface="Times New Roman"/>
                <a:cs typeface="Simplified Arabic"/>
              </a:rPr>
              <a:t>وتعتبر التنمية المستدامة، منظمة داخلياً ،من حيث التعريف، ويحتاج المحاسبون عند اتخاذ القرارات إلى التعامل مع نشاطات الشركات من خلال النظر إليها على أنها نشاطات منتظمة أو منضبطة داخلياً </a:t>
            </a:r>
            <a:r>
              <a:rPr lang="en-US" dirty="0">
                <a:latin typeface="Times New Roman"/>
                <a:ea typeface="Times New Roman"/>
                <a:cs typeface="Simplified Arabic"/>
              </a:rPr>
              <a:t>Interdisciplinary</a:t>
            </a:r>
            <a:r>
              <a:rPr lang="ar-SA" dirty="0">
                <a:latin typeface="Times New Roman"/>
                <a:ea typeface="Times New Roman"/>
                <a:cs typeface="Simplified Arabic"/>
              </a:rPr>
              <a:t>. وقد أشارت مراجع الأعمال في السبعينات والثمانينات إلى هذا الأسلوب بأسلوب نظم التفكير بالنظرة الأخيرة </a:t>
            </a:r>
            <a:r>
              <a:rPr lang="en-US" dirty="0">
                <a:latin typeface="Times New Roman"/>
                <a:ea typeface="Times New Roman"/>
                <a:cs typeface="Simplified Arabic"/>
              </a:rPr>
              <a:t>Lateral view systems thinking</a:t>
            </a:r>
            <a:r>
              <a:rPr lang="en-US" dirty="0">
                <a:latin typeface="Simplified Arabic"/>
                <a:ea typeface="Times New Roman"/>
                <a:cs typeface="Simplified Arabic"/>
              </a:rPr>
              <a:t> </a:t>
            </a:r>
            <a:r>
              <a:rPr lang="en-US" dirty="0">
                <a:latin typeface="Times New Roman"/>
                <a:ea typeface="Times New Roman"/>
                <a:cs typeface="Simplified Arabic"/>
              </a:rPr>
              <a:t>(Laszlo, 1972)</a:t>
            </a:r>
            <a:r>
              <a:rPr lang="ar-SA" dirty="0">
                <a:latin typeface="Times New Roman"/>
                <a:ea typeface="Times New Roman"/>
                <a:cs typeface="Simplified Arabic"/>
              </a:rPr>
              <a:t>.</a:t>
            </a:r>
            <a:endParaRPr lang="en-US" sz="1600" dirty="0">
              <a:latin typeface="Times New Roman"/>
              <a:ea typeface="Times New Roman"/>
              <a:cs typeface="Simplified Arabic"/>
            </a:endParaRPr>
          </a:p>
          <a:p>
            <a:r>
              <a:rPr lang="ar-SA" dirty="0">
                <a:latin typeface="Times New Roman"/>
                <a:ea typeface="Times New Roman"/>
                <a:cs typeface="Simplified Arabic"/>
              </a:rPr>
              <a:t>ويشير الواقع الفعلي إلى أنه المحاسبة على التنمية المستدامة سوف تجذب الأفراد الذين لديهم خبرة في المحاسبة مصحوبة بالتدريب الإضافي في مجال أو أكثر من المجالات الآتية: وهي علم البيئة، الكيمياء، الهندسة، الفيزياء، علم المناخ، قانون البيئة، تقدير المخاطر وقطاع البنوك، التأمين البيئي، العلاقات العامة والصحافة، تكنولوجيا المعلومات والنظم الديناميكية بالإضافة لنماذج المحاكاة باستخدام الحاسبات الإلكترونية.</a:t>
            </a:r>
            <a:endParaRPr lang="en-US" sz="1600" dirty="0">
              <a:latin typeface="Times New Roman"/>
              <a:ea typeface="Times New Roman"/>
              <a:cs typeface="Simplified Arabic"/>
            </a:endParaRPr>
          </a:p>
          <a:p>
            <a:r>
              <a:rPr lang="ar-SA" dirty="0">
                <a:latin typeface="Times New Roman"/>
                <a:ea typeface="Times New Roman"/>
                <a:cs typeface="Simplified Arabic"/>
              </a:rPr>
              <a:t>تمثل التنمية المستدامة اليوم أحد أهم القضايا الإدارية بالنسبة للشركات التي تريد أن يكون لها مستقبل في القرن الواحد والعشرين. حيث الأداء الاجتماعي والبيئي الجيد يمثل عاملاً رئيسياً من الأعمال الناجحة في هذه الشركات </a:t>
            </a:r>
            <a:r>
              <a:rPr lang="en-US" dirty="0">
                <a:latin typeface="Times New Roman"/>
                <a:ea typeface="Times New Roman"/>
                <a:cs typeface="Simplified Arabic"/>
              </a:rPr>
              <a:t>(Paul Anderson, 2001)</a:t>
            </a:r>
            <a:r>
              <a:rPr lang="ar-SA" dirty="0">
                <a:latin typeface="Times New Roman"/>
                <a:ea typeface="Times New Roman"/>
                <a:cs typeface="Simplified Arabic"/>
              </a:rPr>
              <a:t>.</a:t>
            </a:r>
            <a:endParaRPr lang="en-US" sz="1600" dirty="0">
              <a:effectLst/>
              <a:latin typeface="Times New Roman"/>
              <a:ea typeface="Times New Roman"/>
              <a:cs typeface="Simplified Arabic"/>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موازنة">
  <a:themeElements>
    <a:clrScheme name="ألوان متوسطة">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موازنة">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موازنة">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106</TotalTime>
  <Words>1450</Words>
  <Application>Microsoft Office PowerPoint</Application>
  <PresentationFormat>On-screen Show (4:3)</PresentationFormat>
  <Paragraphs>54</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موازنة</vt:lpstr>
      <vt:lpstr> الرقابة الداخلية والرقابة الخارجية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الفصل الخامس: الاستقطاب والاختيار وتعيين مندوبي البيع</dc:title>
  <dc:creator>sony</dc:creator>
  <cp:lastModifiedBy>Dr. Awatef</cp:lastModifiedBy>
  <cp:revision>16</cp:revision>
  <dcterms:created xsi:type="dcterms:W3CDTF">2014-02-25T18:39:04Z</dcterms:created>
  <dcterms:modified xsi:type="dcterms:W3CDTF">2019-01-25T15:51:54Z</dcterms:modified>
</cp:coreProperties>
</file>