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72" r:id="rId3"/>
    <p:sldId id="257" r:id="rId4"/>
    <p:sldId id="258" r:id="rId5"/>
    <p:sldId id="259" r:id="rId6"/>
    <p:sldId id="269" r:id="rId7"/>
    <p:sldId id="270" r:id="rId8"/>
    <p:sldId id="260" r:id="rId9"/>
    <p:sldId id="271" r:id="rId10"/>
    <p:sldId id="261" r:id="rId11"/>
    <p:sldId id="262" r:id="rId12"/>
    <p:sldId id="263" r:id="rId13"/>
    <p:sldId id="264" r:id="rId14"/>
    <p:sldId id="265" r:id="rId15"/>
    <p:sldId id="266" r:id="rId16"/>
    <p:sldId id="267" r:id="rId17"/>
    <p:sldId id="268"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100" d="100"/>
          <a:sy n="100" d="100"/>
        </p:scale>
        <p:origin x="-504" y="1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3">
        <a:schemeClr val="bg1"/>
      </p:bgRef>
    </p:bg>
    <p:spTree>
      <p:nvGrpSpPr>
        <p:cNvPr id="1" name=""/>
        <p:cNvGrpSpPr/>
        <p:nvPr/>
      </p:nvGrpSpPr>
      <p:grpSpPr>
        <a:xfrm>
          <a:off x="0" y="0"/>
          <a:ext cx="0" cy="0"/>
          <a:chOff x="0" y="0"/>
          <a:chExt cx="0" cy="0"/>
        </a:xfrm>
      </p:grpSpPr>
      <p:sp>
        <p:nvSpPr>
          <p:cNvPr id="12" name="مستطيل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مستطيل مستدير الزوايا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عنوان فرعي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2069D243-616B-40FB-AE2C-8A9DFF1D8E39}" type="datetimeFigureOut">
              <a:rPr lang="ar-SA" smtClean="0"/>
              <a:pPr/>
              <a:t>17/05/1440</a:t>
            </a:fld>
            <a:endParaRPr lang="ar-SA"/>
          </a:p>
        </p:txBody>
      </p:sp>
      <p:sp>
        <p:nvSpPr>
          <p:cNvPr id="17" name="عنصر نائب للتذييل 16"/>
          <p:cNvSpPr>
            <a:spLocks noGrp="1"/>
          </p:cNvSpPr>
          <p:nvPr>
            <p:ph type="ftr" sz="quarter" idx="11"/>
          </p:nvPr>
        </p:nvSpPr>
        <p:spPr/>
        <p:txBody>
          <a:bodyPr/>
          <a:lstStyle/>
          <a:p>
            <a:endParaRPr lang="ar-SA"/>
          </a:p>
        </p:txBody>
      </p:sp>
      <p:sp>
        <p:nvSpPr>
          <p:cNvPr id="29" name="عنصر نائب لرقم الشريحة 28"/>
          <p:cNvSpPr>
            <a:spLocks noGrp="1"/>
          </p:cNvSpPr>
          <p:nvPr>
            <p:ph type="sldNum" sz="quarter" idx="12"/>
          </p:nvPr>
        </p:nvSpPr>
        <p:spPr/>
        <p:txBody>
          <a:bodyPr lIns="0" tIns="0" rIns="0" bIns="0">
            <a:noAutofit/>
          </a:bodyPr>
          <a:lstStyle>
            <a:lvl1pPr>
              <a:defRPr sz="1400">
                <a:solidFill>
                  <a:srgbClr val="FFFFFF"/>
                </a:solidFill>
              </a:defRPr>
            </a:lvl1pPr>
          </a:lstStyle>
          <a:p>
            <a:fld id="{735BAA3C-DB81-4A5E-B418-A457A7EE0BED}" type="slidenum">
              <a:rPr lang="ar-SA" smtClean="0"/>
              <a:pPr/>
              <a:t>‹#›</a:t>
            </a:fld>
            <a:endParaRPr lang="ar-SA"/>
          </a:p>
        </p:txBody>
      </p:sp>
      <p:sp>
        <p:nvSpPr>
          <p:cNvPr id="7" name="مستطيل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069D243-616B-40FB-AE2C-8A9DFF1D8E39}" type="datetimeFigureOut">
              <a:rPr lang="ar-SA" smtClean="0"/>
              <a:pPr/>
              <a:t>17/05/1440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35BAA3C-DB81-4A5E-B418-A457A7EE0BED}"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41"/>
            <a:ext cx="201168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914400" y="274640"/>
            <a:ext cx="55626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069D243-616B-40FB-AE2C-8A9DFF1D8E39}" type="datetimeFigureOut">
              <a:rPr lang="ar-SA" smtClean="0"/>
              <a:pPr/>
              <a:t>17/05/1440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35BAA3C-DB81-4A5E-B418-A457A7EE0BED}"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2069D243-616B-40FB-AE2C-8A9DFF1D8E39}" type="datetimeFigureOut">
              <a:rPr lang="ar-SA" smtClean="0"/>
              <a:pPr/>
              <a:t>17/05/1440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735BAA3C-DB81-4A5E-B418-A457A7EE0BED}" type="slidenum">
              <a:rPr lang="ar-SA" smtClean="0"/>
              <a:pPr/>
              <a:t>‹#›</a:t>
            </a:fld>
            <a:endParaRPr lang="ar-SA"/>
          </a:p>
        </p:txBody>
      </p:sp>
      <p:sp>
        <p:nvSpPr>
          <p:cNvPr id="8" name="عنصر نائب للمحتوى 7"/>
          <p:cNvSpPr>
            <a:spLocks noGrp="1"/>
          </p:cNvSpPr>
          <p:nvPr>
            <p:ph sz="quarter" idx="1"/>
          </p:nvPr>
        </p:nvSpPr>
        <p:spPr>
          <a:xfrm>
            <a:off x="914400" y="1447800"/>
            <a:ext cx="777240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11" name="مستطيل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مستطيل مستدير الزوايا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722313" y="952500"/>
            <a:ext cx="7772400" cy="1362075"/>
          </a:xfrm>
        </p:spPr>
        <p:txBody>
          <a:bodyPr anchor="b" anchorCtr="0"/>
          <a:lstStyle>
            <a:lvl1pPr algn="l">
              <a:buNone/>
              <a:defRPr sz="4000" b="0" cap="none"/>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069D243-616B-40FB-AE2C-8A9DFF1D8E39}" type="datetimeFigureOut">
              <a:rPr lang="ar-SA" smtClean="0"/>
              <a:pPr/>
              <a:t>17/05/1440</a:t>
            </a:fld>
            <a:endParaRPr lang="ar-SA"/>
          </a:p>
        </p:txBody>
      </p:sp>
      <p:sp>
        <p:nvSpPr>
          <p:cNvPr id="5" name="عنصر نائب للتذييل 4"/>
          <p:cNvSpPr>
            <a:spLocks noGrp="1"/>
          </p:cNvSpPr>
          <p:nvPr>
            <p:ph type="ftr" sz="quarter" idx="11"/>
          </p:nvPr>
        </p:nvSpPr>
        <p:spPr>
          <a:xfrm>
            <a:off x="800100" y="6172200"/>
            <a:ext cx="4000500" cy="457200"/>
          </a:xfrm>
        </p:spPr>
        <p:txBody>
          <a:bodyPr/>
          <a:lstStyle/>
          <a:p>
            <a:endParaRPr lang="ar-SA"/>
          </a:p>
        </p:txBody>
      </p:sp>
      <p:sp>
        <p:nvSpPr>
          <p:cNvPr id="7" name="مستطيل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146304" y="6208776"/>
            <a:ext cx="457200" cy="457200"/>
          </a:xfrm>
        </p:spPr>
        <p:txBody>
          <a:bodyPr/>
          <a:lstStyle/>
          <a:p>
            <a:fld id="{735BAA3C-DB81-4A5E-B418-A457A7EE0BED}"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2069D243-616B-40FB-AE2C-8A9DFF1D8E39}" type="datetimeFigureOut">
              <a:rPr lang="ar-SA" smtClean="0"/>
              <a:pPr/>
              <a:t>17/05/1440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35BAA3C-DB81-4A5E-B418-A457A7EE0BED}" type="slidenum">
              <a:rPr lang="ar-SA" smtClean="0"/>
              <a:pPr/>
              <a:t>‹#›</a:t>
            </a:fld>
            <a:endParaRPr lang="ar-SA"/>
          </a:p>
        </p:txBody>
      </p:sp>
      <p:sp>
        <p:nvSpPr>
          <p:cNvPr id="9" name="عنصر نائب للمحتوى 8"/>
          <p:cNvSpPr>
            <a:spLocks noGrp="1"/>
          </p:cNvSpPr>
          <p:nvPr>
            <p:ph sz="quarter" idx="1"/>
          </p:nvPr>
        </p:nvSpPr>
        <p:spPr>
          <a:xfrm>
            <a:off x="914400" y="1447800"/>
            <a:ext cx="374904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933950" y="1447800"/>
            <a:ext cx="374904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3050"/>
            <a:ext cx="7772400" cy="1143000"/>
          </a:xfrm>
        </p:spPr>
        <p:txBody>
          <a:bodyPr anchor="b" anchorCtr="0"/>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7" name="عنصر نائب للتاريخ 6"/>
          <p:cNvSpPr>
            <a:spLocks noGrp="1"/>
          </p:cNvSpPr>
          <p:nvPr>
            <p:ph type="dt" sz="half" idx="10"/>
          </p:nvPr>
        </p:nvSpPr>
        <p:spPr/>
        <p:txBody>
          <a:bodyPr/>
          <a:lstStyle/>
          <a:p>
            <a:fld id="{2069D243-616B-40FB-AE2C-8A9DFF1D8E39}" type="datetimeFigureOut">
              <a:rPr lang="ar-SA" smtClean="0"/>
              <a:pPr/>
              <a:t>17/05/1440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735BAA3C-DB81-4A5E-B418-A457A7EE0BED}" type="slidenum">
              <a:rPr lang="ar-SA" smtClean="0"/>
              <a:pPr/>
              <a:t>‹#›</a:t>
            </a:fld>
            <a:endParaRPr lang="ar-SA"/>
          </a:p>
        </p:txBody>
      </p:sp>
      <p:sp>
        <p:nvSpPr>
          <p:cNvPr id="11" name="عنصر نائب للمحتوى 10"/>
          <p:cNvSpPr>
            <a:spLocks noGrp="1"/>
          </p:cNvSpPr>
          <p:nvPr>
            <p:ph sz="half" idx="2"/>
          </p:nvPr>
        </p:nvSpPr>
        <p:spPr>
          <a:xfrm>
            <a:off x="914400" y="2247900"/>
            <a:ext cx="3733800" cy="38862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4"/>
          </p:nvPr>
        </p:nvSpPr>
        <p:spPr>
          <a:xfrm>
            <a:off x="4953000" y="2247900"/>
            <a:ext cx="3733800" cy="38862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2069D243-616B-40FB-AE2C-8A9DFF1D8E39}" type="datetimeFigureOut">
              <a:rPr lang="ar-SA" smtClean="0"/>
              <a:pPr/>
              <a:t>17/05/1440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735BAA3C-DB81-4A5E-B418-A457A7EE0BED}"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069D243-616B-40FB-AE2C-8A9DFF1D8E39}" type="datetimeFigureOut">
              <a:rPr lang="ar-SA" smtClean="0"/>
              <a:pPr/>
              <a:t>17/05/1440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735BAA3C-DB81-4A5E-B418-A457A7EE0BED}"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8" name="مستطيل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مستطيل مستدير الزوايا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914400" y="273050"/>
            <a:ext cx="7772400" cy="1143000"/>
          </a:xfrm>
        </p:spPr>
        <p:txBody>
          <a:bodyPr anchor="b" anchorCtr="0"/>
          <a:lstStyle>
            <a:lvl1pPr algn="l">
              <a:buNone/>
              <a:defRPr sz="4000" b="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069D243-616B-40FB-AE2C-8A9DFF1D8E39}" type="datetimeFigureOut">
              <a:rPr lang="ar-SA" smtClean="0"/>
              <a:pPr/>
              <a:t>17/05/1440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735BAA3C-DB81-4A5E-B418-A457A7EE0BED}" type="slidenum">
              <a:rPr lang="ar-SA" smtClean="0"/>
              <a:pPr/>
              <a:t>‹#›</a:t>
            </a:fld>
            <a:endParaRPr lang="ar-SA"/>
          </a:p>
        </p:txBody>
      </p:sp>
      <p:sp>
        <p:nvSpPr>
          <p:cNvPr id="11" name="عنصر نائب للمحتوى 10"/>
          <p:cNvSpPr>
            <a:spLocks noGrp="1"/>
          </p:cNvSpPr>
          <p:nvPr>
            <p:ph sz="quarter" idx="1"/>
          </p:nvPr>
        </p:nvSpPr>
        <p:spPr>
          <a:xfrm>
            <a:off x="2971800" y="1600200"/>
            <a:ext cx="5715000" cy="44958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069D243-616B-40FB-AE2C-8A9DFF1D8E39}" type="datetimeFigureOut">
              <a:rPr lang="ar-SA" smtClean="0"/>
              <a:pPr/>
              <a:t>17/05/1440</a:t>
            </a:fld>
            <a:endParaRPr lang="ar-SA"/>
          </a:p>
        </p:txBody>
      </p:sp>
      <p:sp>
        <p:nvSpPr>
          <p:cNvPr id="6" name="عنصر نائب للتذييل 5"/>
          <p:cNvSpPr>
            <a:spLocks noGrp="1"/>
          </p:cNvSpPr>
          <p:nvPr>
            <p:ph type="ftr" sz="quarter" idx="11"/>
          </p:nvPr>
        </p:nvSpPr>
        <p:spPr>
          <a:xfrm>
            <a:off x="914400" y="6172200"/>
            <a:ext cx="3886200" cy="457200"/>
          </a:xfrm>
        </p:spPr>
        <p:txBody>
          <a:bodyPr/>
          <a:lstStyle/>
          <a:p>
            <a:endParaRPr lang="ar-SA"/>
          </a:p>
        </p:txBody>
      </p:sp>
      <p:sp>
        <p:nvSpPr>
          <p:cNvPr id="7" name="عنصر نائب لرقم الشريحة 6"/>
          <p:cNvSpPr>
            <a:spLocks noGrp="1"/>
          </p:cNvSpPr>
          <p:nvPr>
            <p:ph type="sldNum" sz="quarter" idx="12"/>
          </p:nvPr>
        </p:nvSpPr>
        <p:spPr>
          <a:xfrm>
            <a:off x="146304" y="6208776"/>
            <a:ext cx="457200" cy="457200"/>
          </a:xfrm>
        </p:spPr>
        <p:txBody>
          <a:bodyPr/>
          <a:lstStyle/>
          <a:p>
            <a:fld id="{735BAA3C-DB81-4A5E-B418-A457A7EE0BED}" type="slidenum">
              <a:rPr lang="ar-SA" smtClean="0"/>
              <a:pPr/>
              <a:t>‹#›</a:t>
            </a:fld>
            <a:endParaRPr lang="ar-SA"/>
          </a:p>
        </p:txBody>
      </p:sp>
      <p:sp>
        <p:nvSpPr>
          <p:cNvPr id="11" name="مستطيل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مستطيل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عنصر نائب للصورة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ar-SA" smtClean="0"/>
              <a:t>انقر فوق الرمز لإضافة صورة</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مستطيل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مستطيل مستدير الزوايا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عنصر نائب للعنوان 21"/>
          <p:cNvSpPr>
            <a:spLocks noGrp="1"/>
          </p:cNvSpPr>
          <p:nvPr>
            <p:ph type="title"/>
          </p:nvPr>
        </p:nvSpPr>
        <p:spPr>
          <a:xfrm>
            <a:off x="914400" y="274638"/>
            <a:ext cx="7772400" cy="1143000"/>
          </a:xfrm>
          <a:prstGeom prst="rect">
            <a:avLst/>
          </a:prstGeom>
        </p:spPr>
        <p:txBody>
          <a:bodyPr bIns="91440" anchor="b" anchorCtr="0">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069D243-616B-40FB-AE2C-8A9DFF1D8E39}" type="datetimeFigureOut">
              <a:rPr lang="ar-SA" smtClean="0"/>
              <a:pPr/>
              <a:t>17/05/1440</a:t>
            </a:fld>
            <a:endParaRPr lang="ar-SA"/>
          </a:p>
        </p:txBody>
      </p:sp>
      <p:sp>
        <p:nvSpPr>
          <p:cNvPr id="3" name="عنصر نائب للتذييل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SA"/>
          </a:p>
        </p:txBody>
      </p:sp>
      <p:sp>
        <p:nvSpPr>
          <p:cNvPr id="23" name="عنصر نائب لرقم الشريحة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35BAA3C-DB81-4A5E-B418-A457A7EE0BED}"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cs typeface="+mn-cs"/>
              </a:rPr>
              <a:t>ميزان المراجعة</a:t>
            </a:r>
            <a:endParaRPr lang="ar-SA" dirty="0">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92696"/>
            <a:ext cx="7848872" cy="1754326"/>
          </a:xfrm>
          <a:prstGeom prst="rect">
            <a:avLst/>
          </a:prstGeom>
        </p:spPr>
        <p:txBody>
          <a:bodyPr wrap="square">
            <a:spAutoFit/>
          </a:bodyPr>
          <a:lstStyle/>
          <a:p>
            <a:r>
              <a:rPr lang="ar-SA" dirty="0">
                <a:solidFill>
                  <a:srgbClr val="333333"/>
                </a:solidFill>
                <a:ea typeface="Calibri"/>
                <a:cs typeface="Simplified Arabic"/>
              </a:rPr>
              <a:t>فوائد ميزان المراجعة يساعد على عمل القوائم الماليّة: كقائمة الدّخل، وقائمة المركز المالي، وقائمة حقوق الملكيّة. يعطينا ملخّص عن أرصدة جميع الحسابات في لحظة معيّنة؛ كحسابات العملاء والصّندوق والعديد من الحسابات الأخرى. يساعدنا على التأكّد من صحّة ترحيل العمليّات واكتشاف الأخطاء في عمليّات التّسجيل، وذلك من خلال توازنه وتساويه</a:t>
            </a:r>
            <a:r>
              <a:rPr lang="en-US" dirty="0">
                <a:solidFill>
                  <a:srgbClr val="333333"/>
                </a:solidFill>
                <a:latin typeface="Simplified Arabic"/>
                <a:ea typeface="Calibri"/>
              </a:rPr>
              <a:t>.</a:t>
            </a:r>
            <a:br>
              <a:rPr lang="en-US" dirty="0">
                <a:solidFill>
                  <a:srgbClr val="333333"/>
                </a:solidFill>
                <a:latin typeface="Simplified Arabic"/>
                <a:ea typeface="Calibri"/>
              </a:rPr>
            </a:br>
            <a:r>
              <a:rPr lang="en-US" dirty="0">
                <a:solidFill>
                  <a:srgbClr val="333333"/>
                </a:solidFill>
                <a:latin typeface="Simplified Arabic"/>
                <a:ea typeface="Calibri"/>
              </a:rPr>
              <a:t/>
            </a:r>
            <a:br>
              <a:rPr lang="en-US" dirty="0">
                <a:solidFill>
                  <a:srgbClr val="333333"/>
                </a:solidFill>
                <a:latin typeface="Simplified Arabic"/>
                <a:ea typeface="Calibri"/>
              </a:rPr>
            </a:b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solidFill>
              <a:schemeClr val="accent3">
                <a:lumMod val="75000"/>
              </a:schemeClr>
            </a:solidFill>
          </a:ln>
        </p:spPr>
        <p:txBody>
          <a:bodyPr>
            <a:normAutofit/>
          </a:bodyPr>
          <a:lstStyle/>
          <a:p>
            <a:pPr algn="ctr"/>
            <a:r>
              <a:rPr lang="ar-IQ" dirty="0" smtClean="0">
                <a:solidFill>
                  <a:schemeClr val="accent1">
                    <a:lumMod val="75000"/>
                  </a:schemeClr>
                </a:solidFill>
                <a:cs typeface="+mn-cs"/>
              </a:rPr>
              <a:t>ميزان المراجعة</a:t>
            </a:r>
            <a:endParaRPr lang="ar-SA" dirty="0">
              <a:solidFill>
                <a:schemeClr val="accent1">
                  <a:lumMod val="75000"/>
                </a:schemeClr>
              </a:solidFill>
              <a:cs typeface="+mn-cs"/>
            </a:endParaRPr>
          </a:p>
        </p:txBody>
      </p:sp>
      <p:pic>
        <p:nvPicPr>
          <p:cNvPr id="3" name="Picture 2" descr="ÙØ§ ÙÙ ÙÙØ²Ø§Ù Ø§ÙÙØ±Ø§Ø¬Ø¹Ø©"/>
          <p:cNvPicPr/>
          <p:nvPr/>
        </p:nvPicPr>
        <p:blipFill>
          <a:blip r:embed="rId2">
            <a:extLst>
              <a:ext uri="{28A0092B-C50C-407E-A947-70E740481C1C}">
                <a14:useLocalDpi xmlns:a14="http://schemas.microsoft.com/office/drawing/2010/main" val="0"/>
              </a:ext>
            </a:extLst>
          </a:blip>
          <a:srcRect/>
          <a:stretch>
            <a:fillRect/>
          </a:stretch>
        </p:blipFill>
        <p:spPr bwMode="auto">
          <a:xfrm>
            <a:off x="1691957" y="1947862"/>
            <a:ext cx="5760085" cy="29622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751344"/>
            <a:ext cx="8136904" cy="3139321"/>
          </a:xfrm>
          <a:prstGeom prst="rect">
            <a:avLst/>
          </a:prstGeom>
        </p:spPr>
        <p:txBody>
          <a:bodyPr wrap="square">
            <a:spAutoFit/>
          </a:bodyPr>
          <a:lstStyle/>
          <a:p>
            <a:r>
              <a:rPr lang="ar-SA" dirty="0">
                <a:solidFill>
                  <a:srgbClr val="333333"/>
                </a:solidFill>
                <a:ea typeface="Calibri"/>
                <a:cs typeface="Simplified Arabic"/>
              </a:rPr>
              <a:t>أخطاء ميزان المراجعة كما يمكن وصف ميزان المراجعة بأنه استعراض كافة الحسابات وما يقابلها من أرصدة كما ورد ذكرها في دفتر الأستاذ، وتشترط هذه القائمة المحاسبية وجوب تساوي مجاميع الأرصدة المدينة مع الدائنة؛ للتأكد من عدم وجود أي أخطاء في الخطوات المحاسبية أثناء ترحيل القيود من دفتر الأستاذ وترصيدها، وبالرغم مما تقدّم، فليس من الشرط ضمان عدم وجود أي أخطاء في ميزان المراجعة، وتنقسم الأخطاء إلى عدة فئات يعجز ميزان المراجعة عن الكشف عنها، ومن أهمها: خطأ الإغفال، وخطأ اللجنة، وخطأ من حيث المبدأ، وخطأ في المدخل الأصلي، وخطأ الانعكاس، وأخطاء تعويضية، وخطأ تبديل الموضع. يهتم تقرير ميزان المراجعة بإظهار كافة أرصدة أول المدة؛ أي الفترة المالية المنقضية، كما يكشف عن كل الحركات المدينة والدائنة خلال تلك الفترة، وفي الختام يُظهر الرصيد الختامي بواسطة عملية حسابية تجمع بين رصيد أول المدة وصافي رصيد حركات الفترة. عناصر ميزان المراجعة المدين المدين</a:t>
            </a:r>
            <a:r>
              <a:rPr lang="en-US" dirty="0">
                <a:solidFill>
                  <a:srgbClr val="333333"/>
                </a:solidFill>
                <a:latin typeface="Simplified Arabic"/>
                <a:ea typeface="Calibri"/>
              </a:rPr>
              <a:t> (receivable) </a:t>
            </a:r>
            <a:r>
              <a:rPr lang="ar-SA" dirty="0">
                <a:solidFill>
                  <a:srgbClr val="333333"/>
                </a:solidFill>
                <a:latin typeface="Simplified Arabic"/>
                <a:ea typeface="Calibri"/>
              </a:rPr>
              <a:t>هو ذلك الحساب التي يتطلب من المشتري سداد قيمته إلى البائع بدل خدمات أو بضائع قدمها الأخير للأول، وتجري هذه العمليات غالباً تجارياً من خلال إصدار فاتورة </a:t>
            </a:r>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166843"/>
            <a:ext cx="8208912" cy="2862322"/>
          </a:xfrm>
          <a:prstGeom prst="rect">
            <a:avLst/>
          </a:prstGeom>
        </p:spPr>
        <p:txBody>
          <a:bodyPr wrap="square">
            <a:spAutoFit/>
          </a:bodyPr>
          <a:lstStyle/>
          <a:p>
            <a:r>
              <a:rPr lang="ar-SA" dirty="0">
                <a:solidFill>
                  <a:srgbClr val="333333"/>
                </a:solidFill>
                <a:ea typeface="Calibri"/>
                <a:cs typeface="Simplified Arabic"/>
              </a:rPr>
              <a:t>حساب، وتقديمها للمشتري بمختلف الوسائل الإلكترونية كوسيلة للمطالبة بسداد مبلغ مستحق عليه. الدائن ويشير الدائن</a:t>
            </a:r>
            <a:r>
              <a:rPr lang="en-US" dirty="0">
                <a:solidFill>
                  <a:srgbClr val="333333"/>
                </a:solidFill>
                <a:latin typeface="Simplified Arabic"/>
                <a:ea typeface="Calibri"/>
              </a:rPr>
              <a:t> (creditor) </a:t>
            </a:r>
            <a:r>
              <a:rPr lang="ar-SA" dirty="0">
                <a:solidFill>
                  <a:srgbClr val="333333"/>
                </a:solidFill>
                <a:latin typeface="Simplified Arabic"/>
                <a:ea typeface="Calibri"/>
              </a:rPr>
              <a:t>إلى الشخص أو الحساب المطلوب دفع مبلغ مالي معين له من المدين مقابل خدمة أو سلعة قدمها، وغالباً ما يكون الدائن عبارة عن شخص أو مؤسسة أو حكومة، ويشير المصطلح بشكل عام إلى أنّ الدائن صاحب رأس المال، وتتفاوت الطرق أو الأوساط المالية التي يقدمها صاحب الدين للإشارة إلى صفة الدين الذي استلفه المدين، فقد يكون سنداً أو رهناً بغض النظرقصر أو طول أجله. الحسابات يتضمن عنصر الحساب في ميزان المراجعة ذكر كافة مقتنيات الشركة من أصول ثابتة، وموردين، وصندوق، ومخزون، بالإضافة إلى إظهار أوراق الدفع، والإيرادات، والمصروفات، بشقيها التشغيلية والعمومية، ووضع القيمة المالية لكل منها في الخانة المناسبة لها سواء كانت مدينة أو دائنة</a:t>
            </a:r>
            <a:r>
              <a:rPr lang="en-US" dirty="0">
                <a:solidFill>
                  <a:srgbClr val="333333"/>
                </a:solidFill>
                <a:latin typeface="Simplified Arabic"/>
                <a:ea typeface="Calibri"/>
              </a:rPr>
              <a:t>.</a:t>
            </a:r>
            <a:br>
              <a:rPr lang="en-US" dirty="0">
                <a:solidFill>
                  <a:srgbClr val="333333"/>
                </a:solidFill>
                <a:latin typeface="Simplified Arabic"/>
                <a:ea typeface="Calibri"/>
              </a:rPr>
            </a:br>
            <a:r>
              <a:rPr lang="en-US" dirty="0">
                <a:solidFill>
                  <a:srgbClr val="333333"/>
                </a:solidFill>
                <a:latin typeface="Simplified Arabic"/>
                <a:ea typeface="Calibri"/>
              </a:rPr>
              <a:t/>
            </a:r>
            <a:br>
              <a:rPr lang="en-US" dirty="0">
                <a:solidFill>
                  <a:srgbClr val="333333"/>
                </a:solidFill>
                <a:latin typeface="Simplified Arabic"/>
                <a:ea typeface="Calibri"/>
              </a:rPr>
            </a:b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وازنة">
  <a:themeElements>
    <a:clrScheme name="ألوان متوسطة">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موازنة">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وازنة">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85</TotalTime>
  <Words>389</Words>
  <Application>Microsoft Office PowerPoint</Application>
  <PresentationFormat>On-screen Show (4:3)</PresentationFormat>
  <Paragraphs>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موازنة</vt:lpstr>
      <vt:lpstr>ميزان المراجعة</vt:lpstr>
      <vt:lpstr>PowerPoint Presentation</vt:lpstr>
      <vt:lpstr>ميزان المراجعة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الخامس: الاستقطاب والاختيار وتعيين مندوبي البيع</dc:title>
  <dc:creator>sony</dc:creator>
  <cp:lastModifiedBy>Dr. Awatef</cp:lastModifiedBy>
  <cp:revision>14</cp:revision>
  <dcterms:created xsi:type="dcterms:W3CDTF">2014-02-25T18:39:04Z</dcterms:created>
  <dcterms:modified xsi:type="dcterms:W3CDTF">2019-01-23T20:11:51Z</dcterms:modified>
</cp:coreProperties>
</file>