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72" r:id="rId3"/>
    <p:sldId id="257" r:id="rId4"/>
    <p:sldId id="258" r:id="rId5"/>
    <p:sldId id="259" r:id="rId6"/>
    <p:sldId id="269" r:id="rId7"/>
    <p:sldId id="270" r:id="rId8"/>
    <p:sldId id="260" r:id="rId9"/>
    <p:sldId id="271" r:id="rId10"/>
    <p:sldId id="261" r:id="rId11"/>
    <p:sldId id="262" r:id="rId12"/>
    <p:sldId id="263" r:id="rId13"/>
    <p:sldId id="264" r:id="rId14"/>
    <p:sldId id="265" r:id="rId15"/>
    <p:sldId id="266" r:id="rId16"/>
    <p:sldId id="267" r:id="rId17"/>
    <p:sldId id="268"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100" d="100"/>
          <a:sy n="100" d="100"/>
        </p:scale>
        <p:origin x="-5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3">
        <a:schemeClr val="bg1"/>
      </p:bgRef>
    </p:bg>
    <p:spTree>
      <p:nvGrpSpPr>
        <p:cNvPr id="1" name=""/>
        <p:cNvGrpSpPr/>
        <p:nvPr/>
      </p:nvGrpSpPr>
      <p:grpSpPr>
        <a:xfrm>
          <a:off x="0" y="0"/>
          <a:ext cx="0" cy="0"/>
          <a:chOff x="0" y="0"/>
          <a:chExt cx="0" cy="0"/>
        </a:xfrm>
      </p:grpSpPr>
      <p:sp>
        <p:nvSpPr>
          <p:cNvPr id="12" name="مستطيل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مستطيل مستدير الزوايا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عنوان فرعي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2069D243-616B-40FB-AE2C-8A9DFF1D8E39}" type="datetimeFigureOut">
              <a:rPr lang="ar-SA" smtClean="0"/>
              <a:pPr/>
              <a:t>17/05/1440</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29" name="عنصر نائب لرقم الشريحة 28"/>
          <p:cNvSpPr>
            <a:spLocks noGrp="1"/>
          </p:cNvSpPr>
          <p:nvPr>
            <p:ph type="sldNum" sz="quarter" idx="12"/>
          </p:nvPr>
        </p:nvSpPr>
        <p:spPr/>
        <p:txBody>
          <a:bodyPr lIns="0" tIns="0" rIns="0" bIns="0">
            <a:noAutofit/>
          </a:bodyPr>
          <a:lstStyle>
            <a:lvl1pPr>
              <a:defRPr sz="1400">
                <a:solidFill>
                  <a:srgbClr val="FFFFFF"/>
                </a:solidFill>
              </a:defRPr>
            </a:lvl1pPr>
          </a:lstStyle>
          <a:p>
            <a:fld id="{735BAA3C-DB81-4A5E-B418-A457A7EE0BED}" type="slidenum">
              <a:rPr lang="ar-SA" smtClean="0"/>
              <a:pPr/>
              <a:t>‹#›</a:t>
            </a:fld>
            <a:endParaRPr lang="ar-SA"/>
          </a:p>
        </p:txBody>
      </p:sp>
      <p:sp>
        <p:nvSpPr>
          <p:cNvPr id="7" name="مستطيل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مستطيل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مستطيل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17/05/1440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41"/>
            <a:ext cx="201168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914400" y="274640"/>
            <a:ext cx="55626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17/05/1440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17/05/1440</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35BAA3C-DB81-4A5E-B418-A457A7EE0BED}" type="slidenum">
              <a:rPr lang="ar-SA" smtClean="0"/>
              <a:pPr/>
              <a:t>‹#›</a:t>
            </a:fld>
            <a:endParaRPr lang="ar-SA"/>
          </a:p>
        </p:txBody>
      </p:sp>
      <p:sp>
        <p:nvSpPr>
          <p:cNvPr id="8" name="عنصر نائب للمحتوى 7"/>
          <p:cNvSpPr>
            <a:spLocks noGrp="1"/>
          </p:cNvSpPr>
          <p:nvPr>
            <p:ph sz="quarter" idx="1"/>
          </p:nvPr>
        </p:nvSpPr>
        <p:spPr>
          <a:xfrm>
            <a:off x="914400" y="1447800"/>
            <a:ext cx="777240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1"/>
      </p:bgRef>
    </p:bg>
    <p:spTree>
      <p:nvGrpSpPr>
        <p:cNvPr id="1" name=""/>
        <p:cNvGrpSpPr/>
        <p:nvPr/>
      </p:nvGrpSpPr>
      <p:grpSpPr>
        <a:xfrm>
          <a:off x="0" y="0"/>
          <a:ext cx="0" cy="0"/>
          <a:chOff x="0" y="0"/>
          <a:chExt cx="0" cy="0"/>
        </a:xfrm>
      </p:grpSpPr>
      <p:sp>
        <p:nvSpPr>
          <p:cNvPr id="11" name="مستطيل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مستطيل مستدير الزوايا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722313" y="952500"/>
            <a:ext cx="7772400" cy="1362075"/>
          </a:xfrm>
        </p:spPr>
        <p:txBody>
          <a:bodyPr anchor="b" anchorCtr="0"/>
          <a:lstStyle>
            <a:lvl1pPr algn="l">
              <a:buNone/>
              <a:defRPr sz="4000" b="0" cap="none"/>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2069D243-616B-40FB-AE2C-8A9DFF1D8E39}" type="datetimeFigureOut">
              <a:rPr lang="ar-SA" smtClean="0"/>
              <a:pPr/>
              <a:t>17/05/1440</a:t>
            </a:fld>
            <a:endParaRPr lang="ar-SA"/>
          </a:p>
        </p:txBody>
      </p:sp>
      <p:sp>
        <p:nvSpPr>
          <p:cNvPr id="5" name="عنصر نائب للتذييل 4"/>
          <p:cNvSpPr>
            <a:spLocks noGrp="1"/>
          </p:cNvSpPr>
          <p:nvPr>
            <p:ph type="ftr" sz="quarter" idx="11"/>
          </p:nvPr>
        </p:nvSpPr>
        <p:spPr>
          <a:xfrm>
            <a:off x="800100" y="6172200"/>
            <a:ext cx="4000500" cy="457200"/>
          </a:xfrm>
        </p:spPr>
        <p:txBody>
          <a:bodyPr/>
          <a:lstStyle/>
          <a:p>
            <a:endParaRPr lang="ar-SA"/>
          </a:p>
        </p:txBody>
      </p:sp>
      <p:sp>
        <p:nvSpPr>
          <p:cNvPr id="7" name="مستطيل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مستطيل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مستطيل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146304" y="6208776"/>
            <a:ext cx="457200" cy="457200"/>
          </a:xfrm>
        </p:spPr>
        <p:txBody>
          <a:bodyPr/>
          <a:lstStyle/>
          <a:p>
            <a:fld id="{735BAA3C-DB81-4A5E-B418-A457A7EE0BED}"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17/05/1440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35BAA3C-DB81-4A5E-B418-A457A7EE0BED}" type="slidenum">
              <a:rPr lang="ar-SA" smtClean="0"/>
              <a:pPr/>
              <a:t>‹#›</a:t>
            </a:fld>
            <a:endParaRPr lang="ar-SA"/>
          </a:p>
        </p:txBody>
      </p:sp>
      <p:sp>
        <p:nvSpPr>
          <p:cNvPr id="9" name="عنصر نائب للمحتوى 8"/>
          <p:cNvSpPr>
            <a:spLocks noGrp="1"/>
          </p:cNvSpPr>
          <p:nvPr>
            <p:ph sz="quarter" idx="1"/>
          </p:nvPr>
        </p:nvSpPr>
        <p:spPr>
          <a:xfrm>
            <a:off x="91440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1" name="عنصر نائب للمحتوى 10"/>
          <p:cNvSpPr>
            <a:spLocks noGrp="1"/>
          </p:cNvSpPr>
          <p:nvPr>
            <p:ph sz="quarter" idx="2"/>
          </p:nvPr>
        </p:nvSpPr>
        <p:spPr>
          <a:xfrm>
            <a:off x="4933950" y="1447800"/>
            <a:ext cx="3749040" cy="45720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3050"/>
            <a:ext cx="7772400" cy="1143000"/>
          </a:xfrm>
        </p:spPr>
        <p:txBody>
          <a:bodyPr anchor="b" anchorCtr="0"/>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2069D243-616B-40FB-AE2C-8A9DFF1D8E39}" type="datetimeFigureOut">
              <a:rPr lang="ar-SA" smtClean="0"/>
              <a:pPr/>
              <a:t>17/05/1440</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35BAA3C-DB81-4A5E-B418-A457A7EE0BED}" type="slidenum">
              <a:rPr lang="ar-SA" smtClean="0"/>
              <a:pPr/>
              <a:t>‹#›</a:t>
            </a:fld>
            <a:endParaRPr lang="ar-SA"/>
          </a:p>
        </p:txBody>
      </p:sp>
      <p:sp>
        <p:nvSpPr>
          <p:cNvPr id="11" name="عنصر نائب للمحتوى 10"/>
          <p:cNvSpPr>
            <a:spLocks noGrp="1"/>
          </p:cNvSpPr>
          <p:nvPr>
            <p:ph sz="half" idx="2"/>
          </p:nvPr>
        </p:nvSpPr>
        <p:spPr>
          <a:xfrm>
            <a:off x="9144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4"/>
          </p:nvPr>
        </p:nvSpPr>
        <p:spPr>
          <a:xfrm>
            <a:off x="4953000" y="2247900"/>
            <a:ext cx="3733800" cy="38862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2069D243-616B-40FB-AE2C-8A9DFF1D8E39}" type="datetimeFigureOut">
              <a:rPr lang="ar-SA" smtClean="0"/>
              <a:pPr/>
              <a:t>17/05/1440</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2069D243-616B-40FB-AE2C-8A9DFF1D8E39}" type="datetimeFigureOut">
              <a:rPr lang="ar-SA" smtClean="0"/>
              <a:pPr/>
              <a:t>17/05/1440</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35BAA3C-DB81-4A5E-B418-A457A7EE0BED}"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8" name="مستطيل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مستطيل مستدير الزوايا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عنوان 1"/>
          <p:cNvSpPr>
            <a:spLocks noGrp="1"/>
          </p:cNvSpPr>
          <p:nvPr>
            <p:ph type="title"/>
          </p:nvPr>
        </p:nvSpPr>
        <p:spPr>
          <a:xfrm>
            <a:off x="914400" y="273050"/>
            <a:ext cx="7772400" cy="1143000"/>
          </a:xfrm>
        </p:spPr>
        <p:txBody>
          <a:bodyPr anchor="b" anchorCtr="0"/>
          <a:lstStyle>
            <a:lvl1pPr algn="l">
              <a:buNone/>
              <a:defRPr sz="4000" b="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17/05/1440</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35BAA3C-DB81-4A5E-B418-A457A7EE0BED}" type="slidenum">
              <a:rPr lang="ar-SA" smtClean="0"/>
              <a:pPr/>
              <a:t>‹#›</a:t>
            </a:fld>
            <a:endParaRPr lang="ar-SA"/>
          </a:p>
        </p:txBody>
      </p:sp>
      <p:sp>
        <p:nvSpPr>
          <p:cNvPr id="11" name="عنصر نائب للمحتوى 10"/>
          <p:cNvSpPr>
            <a:spLocks noGrp="1"/>
          </p:cNvSpPr>
          <p:nvPr>
            <p:ph sz="quarter" idx="1"/>
          </p:nvPr>
        </p:nvSpPr>
        <p:spPr>
          <a:xfrm>
            <a:off x="2971800" y="1600200"/>
            <a:ext cx="5715000" cy="4495800"/>
          </a:xfrm>
        </p:spPr>
        <p:txBody>
          <a:bodyPr vert="horz"/>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2069D243-616B-40FB-AE2C-8A9DFF1D8E39}" type="datetimeFigureOut">
              <a:rPr lang="ar-SA" smtClean="0"/>
              <a:pPr/>
              <a:t>17/05/1440</a:t>
            </a:fld>
            <a:endParaRPr lang="ar-SA"/>
          </a:p>
        </p:txBody>
      </p:sp>
      <p:sp>
        <p:nvSpPr>
          <p:cNvPr id="6" name="عنصر نائب للتذييل 5"/>
          <p:cNvSpPr>
            <a:spLocks noGrp="1"/>
          </p:cNvSpPr>
          <p:nvPr>
            <p:ph type="ftr" sz="quarter" idx="11"/>
          </p:nvPr>
        </p:nvSpPr>
        <p:spPr>
          <a:xfrm>
            <a:off x="914400" y="6172200"/>
            <a:ext cx="3886200" cy="457200"/>
          </a:xfrm>
        </p:spPr>
        <p:txBody>
          <a:bodyPr/>
          <a:lstStyle/>
          <a:p>
            <a:endParaRPr lang="ar-SA"/>
          </a:p>
        </p:txBody>
      </p:sp>
      <p:sp>
        <p:nvSpPr>
          <p:cNvPr id="7" name="عنصر نائب لرقم الشريحة 6"/>
          <p:cNvSpPr>
            <a:spLocks noGrp="1"/>
          </p:cNvSpPr>
          <p:nvPr>
            <p:ph type="sldNum" sz="quarter" idx="12"/>
          </p:nvPr>
        </p:nvSpPr>
        <p:spPr>
          <a:xfrm>
            <a:off x="146304" y="6208776"/>
            <a:ext cx="457200" cy="457200"/>
          </a:xfrm>
        </p:spPr>
        <p:txBody>
          <a:bodyPr/>
          <a:lstStyle/>
          <a:p>
            <a:fld id="{735BAA3C-DB81-4A5E-B418-A457A7EE0BED}" type="slidenum">
              <a:rPr lang="ar-SA" smtClean="0"/>
              <a:pPr/>
              <a:t>‹#›</a:t>
            </a:fld>
            <a:endParaRPr lang="ar-SA"/>
          </a:p>
        </p:txBody>
      </p:sp>
      <p:sp>
        <p:nvSpPr>
          <p:cNvPr id="11" name="مستطيل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مستطيل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مستطيل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عنصر نائب للصورة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ar-SA" smtClean="0"/>
              <a:t>انقر فوق الرمز لإضافة صورة</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مستطيل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مستطيل مستدير الزوايا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عنصر نائب للعنوان 21"/>
          <p:cNvSpPr>
            <a:spLocks noGrp="1"/>
          </p:cNvSpPr>
          <p:nvPr>
            <p:ph type="title"/>
          </p:nvPr>
        </p:nvSpPr>
        <p:spPr>
          <a:xfrm>
            <a:off x="914400" y="274638"/>
            <a:ext cx="7772400" cy="1143000"/>
          </a:xfrm>
          <a:prstGeom prst="rect">
            <a:avLst/>
          </a:prstGeom>
        </p:spPr>
        <p:txBody>
          <a:bodyPr bIns="91440" anchor="b" anchorCtr="0">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2069D243-616B-40FB-AE2C-8A9DFF1D8E39}" type="datetimeFigureOut">
              <a:rPr lang="ar-SA" smtClean="0"/>
              <a:pPr/>
              <a:t>17/05/1440</a:t>
            </a:fld>
            <a:endParaRPr lang="ar-SA"/>
          </a:p>
        </p:txBody>
      </p:sp>
      <p:sp>
        <p:nvSpPr>
          <p:cNvPr id="3" name="عنصر نائب للتذييل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ar-SA"/>
          </a:p>
        </p:txBody>
      </p:sp>
      <p:sp>
        <p:nvSpPr>
          <p:cNvPr id="23" name="عنصر نائب لرقم الشريحة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35BAA3C-DB81-4A5E-B418-A457A7EE0BED}"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000" kern="1200">
          <a:solidFill>
            <a:schemeClr val="tx2"/>
          </a:solidFill>
          <a:latin typeface="+mj-lt"/>
          <a:ea typeface="+mj-ea"/>
          <a:cs typeface="+mj-cs"/>
        </a:defRPr>
      </a:lvl1pPr>
    </p:titleStyle>
    <p:bodyStyle>
      <a:lvl1pPr marL="274320" indent="-274320" algn="r" rtl="1"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r" rtl="1"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r" rtl="1"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r" rtl="1"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r" rtl="1"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r" rtl="1"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r" rtl="1"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r" rtl="1"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smtClean="0">
                <a:cs typeface="+mn-cs"/>
              </a:rPr>
              <a:t>الخصم</a:t>
            </a:r>
            <a:endParaRPr lang="ar-SA" dirty="0">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2690336"/>
            <a:ext cx="7704856" cy="923330"/>
          </a:xfrm>
          <a:prstGeom prst="rect">
            <a:avLst/>
          </a:prstGeom>
        </p:spPr>
        <p:txBody>
          <a:bodyPr wrap="square">
            <a:spAutoFit/>
          </a:bodyPr>
          <a:lstStyle/>
          <a:p>
            <a:r>
              <a:rPr lang="ar-SA" dirty="0">
                <a:solidFill>
                  <a:srgbClr val="000000"/>
                </a:solidFill>
                <a:ea typeface="Times New Roman"/>
                <a:cs typeface="Simplified Arabic"/>
              </a:rPr>
              <a:t>ويعتبر الخصم النقدي خسارة بالنسبة للبائع ، ولهذا يظهر في حساب وهمي مدين باسم الخصم المدين أو الخصم المسموح به</a:t>
            </a:r>
            <a:r>
              <a:rPr lang="en-US" dirty="0">
                <a:solidFill>
                  <a:srgbClr val="000000"/>
                </a:solidFill>
                <a:latin typeface="Simplified Arabic"/>
                <a:ea typeface="Times New Roman"/>
              </a:rPr>
              <a:t> (Discount Allowed ) , </a:t>
            </a:r>
            <a:r>
              <a:rPr lang="ar-SA" dirty="0">
                <a:solidFill>
                  <a:srgbClr val="000000"/>
                </a:solidFill>
                <a:latin typeface="Simplified Arabic"/>
                <a:ea typeface="Times New Roman"/>
              </a:rPr>
              <a:t>بينما يعتبر ربحا بالنسبة للمشتري ولهذا يظهر في دفاتره في حساب وهمي دائن باسم الخصم الدائن أو الخصم المكتسب</a:t>
            </a:r>
            <a:r>
              <a:rPr lang="en-US" dirty="0">
                <a:solidFill>
                  <a:srgbClr val="000000"/>
                </a:solidFill>
                <a:latin typeface="Simplified Arabic"/>
                <a:ea typeface="Times New Roman"/>
              </a:rPr>
              <a:t> (Discount Received)</a:t>
            </a:r>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743650"/>
            <a:ext cx="7848872" cy="4138056"/>
          </a:xfrm>
          <a:prstGeom prst="rect">
            <a:avLst/>
          </a:prstGeom>
        </p:spPr>
        <p:txBody>
          <a:bodyPr wrap="square">
            <a:spAutoFit/>
          </a:bodyPr>
          <a:lstStyle/>
          <a:p>
            <a:pPr algn="l" rtl="0">
              <a:lnSpc>
                <a:spcPct val="115000"/>
              </a:lnSpc>
              <a:spcAft>
                <a:spcPts val="0"/>
              </a:spcAft>
            </a:pPr>
            <a:r>
              <a:rPr lang="en-US" sz="1000" dirty="0">
                <a:solidFill>
                  <a:srgbClr val="333333"/>
                </a:solidFill>
                <a:latin typeface="Tahoma"/>
                <a:ea typeface="Times New Roman"/>
                <a:cs typeface="Arial"/>
              </a:rPr>
              <a:t/>
            </a:r>
            <a:br>
              <a:rPr lang="en-US" sz="1000" dirty="0">
                <a:solidFill>
                  <a:srgbClr val="333333"/>
                </a:solidFill>
                <a:latin typeface="Tahoma"/>
                <a:ea typeface="Times New Roman"/>
                <a:cs typeface="Arial"/>
              </a:rPr>
            </a:br>
            <a:endParaRPr lang="en-US" sz="1200" dirty="0">
              <a:latin typeface="Calibri"/>
              <a:ea typeface="Calibri"/>
              <a:cs typeface="Arial"/>
            </a:endParaRPr>
          </a:p>
          <a:p>
            <a:pPr rtl="0">
              <a:lnSpc>
                <a:spcPct val="115000"/>
              </a:lnSpc>
            </a:pPr>
            <a:r>
              <a:rPr lang="ar-SA" b="1" dirty="0">
                <a:solidFill>
                  <a:srgbClr val="000000"/>
                </a:solidFill>
                <a:latin typeface="Calibri"/>
                <a:ea typeface="Times New Roman"/>
                <a:cs typeface="Simplified Arabic"/>
              </a:rPr>
              <a:t>اولا :- الخصم التجاري</a:t>
            </a:r>
            <a:r>
              <a:rPr lang="ar-SA" sz="1200" dirty="0">
                <a:latin typeface="Calibri"/>
                <a:ea typeface="Calibri"/>
                <a:cs typeface="Arial"/>
              </a:rPr>
              <a:t> </a:t>
            </a:r>
            <a:r>
              <a:rPr lang="en-US" b="1" dirty="0">
                <a:solidFill>
                  <a:srgbClr val="333333"/>
                </a:solidFill>
                <a:latin typeface="Simplified Arabic"/>
                <a:ea typeface="Times New Roman"/>
                <a:cs typeface="Arial"/>
              </a:rPr>
              <a:t/>
            </a:r>
            <a:br>
              <a:rPr lang="en-US" b="1" dirty="0">
                <a:solidFill>
                  <a:srgbClr val="333333"/>
                </a:solidFill>
                <a:latin typeface="Simplified Arabic"/>
                <a:ea typeface="Times New Roman"/>
                <a:cs typeface="Arial"/>
              </a:rPr>
            </a:br>
            <a:r>
              <a:rPr lang="ar-SA" dirty="0">
                <a:solidFill>
                  <a:srgbClr val="000000"/>
                </a:solidFill>
                <a:latin typeface="Calibri"/>
                <a:ea typeface="Times New Roman"/>
                <a:cs typeface="Simplified Arabic"/>
              </a:rPr>
              <a:t>وهو ما يسمح به أو يتنازل عنه البائع للمشتري من الثمن المكتوب على البضاعة</a:t>
            </a:r>
            <a:r>
              <a:rPr lang="en-US" dirty="0">
                <a:solidFill>
                  <a:srgbClr val="333333"/>
                </a:solidFill>
                <a:latin typeface="Simplified Arabic"/>
                <a:ea typeface="Times New Roman"/>
                <a:cs typeface="Arial"/>
              </a:rPr>
              <a:t/>
            </a:r>
            <a:br>
              <a:rPr lang="en-US" dirty="0">
                <a:solidFill>
                  <a:srgbClr val="333333"/>
                </a:solidFill>
                <a:latin typeface="Simplified Arabic"/>
                <a:ea typeface="Times New Roman"/>
                <a:cs typeface="Arial"/>
              </a:rPr>
            </a:br>
            <a:r>
              <a:rPr lang="ar-SA" dirty="0">
                <a:solidFill>
                  <a:srgbClr val="000000"/>
                </a:solidFill>
                <a:latin typeface="Calibri"/>
                <a:ea typeface="Times New Roman"/>
                <a:cs typeface="Simplified Arabic"/>
              </a:rPr>
              <a:t>تقوم بعض الشركات بتحديد أسعار بيع منتجاتها علي أساس إضافة نسبة كبيرة من الأرباح حتى تكون الفرصة أمامها متاحة لأجراء تنزيلات وذلك بهدف : ـ</a:t>
            </a:r>
            <a:r>
              <a:rPr lang="en-US" dirty="0">
                <a:solidFill>
                  <a:srgbClr val="333333"/>
                </a:solidFill>
                <a:latin typeface="Simplified Arabic"/>
                <a:ea typeface="Times New Roman"/>
                <a:cs typeface="Arial"/>
              </a:rPr>
              <a:t/>
            </a:r>
            <a:br>
              <a:rPr lang="en-US" dirty="0">
                <a:solidFill>
                  <a:srgbClr val="333333"/>
                </a:solidFill>
                <a:latin typeface="Simplified Arabic"/>
                <a:ea typeface="Times New Roman"/>
                <a:cs typeface="Arial"/>
              </a:rPr>
            </a:br>
            <a:r>
              <a:rPr lang="ar-SA" dirty="0">
                <a:solidFill>
                  <a:srgbClr val="000000"/>
                </a:solidFill>
                <a:latin typeface="Calibri"/>
                <a:ea typeface="Times New Roman"/>
                <a:cs typeface="Simplified Arabic"/>
              </a:rPr>
              <a:t>1- مجاراة المنشآت المماثلة إذا خفضت أسعارها</a:t>
            </a:r>
            <a:r>
              <a:rPr lang="en-US" dirty="0">
                <a:solidFill>
                  <a:srgbClr val="333333"/>
                </a:solidFill>
                <a:latin typeface="Simplified Arabic"/>
                <a:ea typeface="Times New Roman"/>
                <a:cs typeface="Arial"/>
              </a:rPr>
              <a:t/>
            </a:r>
            <a:br>
              <a:rPr lang="en-US" dirty="0">
                <a:solidFill>
                  <a:srgbClr val="333333"/>
                </a:solidFill>
                <a:latin typeface="Simplified Arabic"/>
                <a:ea typeface="Times New Roman"/>
                <a:cs typeface="Arial"/>
              </a:rPr>
            </a:br>
            <a:r>
              <a:rPr lang="en-US" dirty="0">
                <a:solidFill>
                  <a:srgbClr val="000000"/>
                </a:solidFill>
                <a:latin typeface="Simplified Arabic"/>
                <a:ea typeface="Times New Roman"/>
                <a:cs typeface="Arial"/>
              </a:rPr>
              <a:t>.</a:t>
            </a:r>
            <a:r>
              <a:rPr lang="ar-SA" dirty="0">
                <a:solidFill>
                  <a:srgbClr val="000000"/>
                </a:solidFill>
                <a:latin typeface="Simplified Arabic"/>
                <a:ea typeface="Times New Roman"/>
                <a:cs typeface="Arial"/>
              </a:rPr>
              <a:t>مراعاة التغيير في الحالة الاقتصادية أو احتمال تغير الطلب علي السلعة 2-</a:t>
            </a:r>
            <a:r>
              <a:rPr lang="en-US" dirty="0">
                <a:solidFill>
                  <a:srgbClr val="333333"/>
                </a:solidFill>
                <a:latin typeface="Simplified Arabic"/>
                <a:ea typeface="Times New Roman"/>
                <a:cs typeface="Arial"/>
              </a:rPr>
              <a:t/>
            </a:r>
            <a:br>
              <a:rPr lang="en-US" dirty="0">
                <a:solidFill>
                  <a:srgbClr val="333333"/>
                </a:solidFill>
                <a:latin typeface="Simplified Arabic"/>
                <a:ea typeface="Times New Roman"/>
                <a:cs typeface="Arial"/>
              </a:rPr>
            </a:br>
            <a:r>
              <a:rPr lang="en-US" dirty="0">
                <a:solidFill>
                  <a:srgbClr val="000000"/>
                </a:solidFill>
                <a:latin typeface="Simplified Arabic"/>
                <a:ea typeface="Times New Roman"/>
                <a:cs typeface="Arial"/>
              </a:rPr>
              <a:t>.</a:t>
            </a:r>
            <a:r>
              <a:rPr lang="ar-SA" dirty="0">
                <a:solidFill>
                  <a:srgbClr val="000000"/>
                </a:solidFill>
                <a:latin typeface="Simplified Arabic"/>
                <a:ea typeface="Times New Roman"/>
                <a:cs typeface="Arial"/>
              </a:rPr>
              <a:t>في مواسم التخفيضات 3-</a:t>
            </a:r>
            <a:r>
              <a:rPr lang="en-US" dirty="0">
                <a:solidFill>
                  <a:srgbClr val="333333"/>
                </a:solidFill>
                <a:latin typeface="Simplified Arabic"/>
                <a:ea typeface="Times New Roman"/>
                <a:cs typeface="Arial"/>
              </a:rPr>
              <a:t/>
            </a:r>
            <a:br>
              <a:rPr lang="en-US" dirty="0">
                <a:solidFill>
                  <a:srgbClr val="333333"/>
                </a:solidFill>
                <a:latin typeface="Simplified Arabic"/>
                <a:ea typeface="Times New Roman"/>
                <a:cs typeface="Arial"/>
              </a:rPr>
            </a:br>
            <a:r>
              <a:rPr lang="en-US" dirty="0">
                <a:solidFill>
                  <a:srgbClr val="000000"/>
                </a:solidFill>
                <a:latin typeface="Simplified Arabic"/>
                <a:ea typeface="Times New Roman"/>
                <a:cs typeface="Arial"/>
              </a:rPr>
              <a:t>.</a:t>
            </a:r>
            <a:r>
              <a:rPr lang="ar-SA" dirty="0">
                <a:solidFill>
                  <a:srgbClr val="000000"/>
                </a:solidFill>
                <a:latin typeface="Simplified Arabic"/>
                <a:ea typeface="Times New Roman"/>
                <a:cs typeface="Arial"/>
              </a:rPr>
              <a:t>عند الدخول في أسواق جديدة 4-</a:t>
            </a:r>
            <a:endParaRPr lang="en-US" sz="1200" dirty="0">
              <a:latin typeface="Calibri"/>
              <a:ea typeface="Calibri"/>
              <a:cs typeface="Arial"/>
            </a:endParaRPr>
          </a:p>
          <a:p>
            <a:r>
              <a:rPr lang="en-US" dirty="0">
                <a:solidFill>
                  <a:srgbClr val="000000"/>
                </a:solidFill>
                <a:latin typeface="Simplified Arabic"/>
                <a:ea typeface="Times New Roman"/>
              </a:rPr>
              <a:t>.</a:t>
            </a:r>
            <a:r>
              <a:rPr lang="ar-SA" dirty="0">
                <a:solidFill>
                  <a:srgbClr val="000000"/>
                </a:solidFill>
                <a:latin typeface="Simplified Arabic"/>
                <a:ea typeface="Times New Roman"/>
              </a:rPr>
              <a:t>الرغبة في مجاملة بعض الشخصيات أو الجهات المعنية 5-</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6- رغبة بعض الزبائن في المساومة تؤدي الى أن يقوم التاجر برفع سعر البضاعة حتى يحصل على الثمن الذي يريده </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274638"/>
            <a:ext cx="7772400" cy="706090"/>
          </a:xfrm>
          <a:ln>
            <a:solidFill>
              <a:schemeClr val="accent3">
                <a:lumMod val="75000"/>
              </a:schemeClr>
            </a:solidFill>
          </a:ln>
        </p:spPr>
        <p:txBody>
          <a:bodyPr>
            <a:normAutofit fontScale="90000"/>
          </a:bodyPr>
          <a:lstStyle/>
          <a:p>
            <a:pPr algn="ctr"/>
            <a:r>
              <a:rPr lang="ar-IQ" dirty="0" smtClean="0">
                <a:solidFill>
                  <a:schemeClr val="accent1">
                    <a:lumMod val="75000"/>
                  </a:schemeClr>
                </a:solidFill>
                <a:cs typeface="+mn-cs"/>
              </a:rPr>
              <a:t>الخصم</a:t>
            </a:r>
            <a:endParaRPr lang="ar-SA" dirty="0">
              <a:solidFill>
                <a:schemeClr val="accent1">
                  <a:lumMod val="75000"/>
                </a:schemeClr>
              </a:solidFill>
              <a:cs typeface="+mn-cs"/>
            </a:endParaRPr>
          </a:p>
        </p:txBody>
      </p:sp>
      <p:sp>
        <p:nvSpPr>
          <p:cNvPr id="3" name="Rectangle 2"/>
          <p:cNvSpPr/>
          <p:nvPr/>
        </p:nvSpPr>
        <p:spPr>
          <a:xfrm>
            <a:off x="107504" y="1997839"/>
            <a:ext cx="8784976" cy="1477328"/>
          </a:xfrm>
          <a:prstGeom prst="rect">
            <a:avLst/>
          </a:prstGeom>
        </p:spPr>
        <p:txBody>
          <a:bodyPr wrap="square">
            <a:spAutoFit/>
          </a:bodyPr>
          <a:lstStyle/>
          <a:p>
            <a:r>
              <a:rPr lang="ar-SA" dirty="0">
                <a:solidFill>
                  <a:srgbClr val="000000"/>
                </a:solidFill>
                <a:ea typeface="Times New Roman"/>
                <a:cs typeface="Simplified Arabic"/>
              </a:rPr>
              <a:t>ويحسب الخصم التجاري علي أساس نسبة مئوية من أسعار القائمة ( الكتالوج ) وبذلك يعتبر صافي السعر هو السعر الذي يتفق عليه والذي يتخذ أساسا للقيد في الدفاتر ، أي أن الخصم التجاري يستنزل من الفاتورة والصافي يعتبر السعر المتبادل بين المشتري والبائع سواء تمت العملية بالنقد أو بالأجل</a:t>
            </a:r>
            <a:r>
              <a:rPr lang="ar-IQ" dirty="0">
                <a:solidFill>
                  <a:srgbClr val="000000"/>
                </a:solidFill>
                <a:ea typeface="Times New Roman"/>
                <a:cs typeface="Simplified Arabic"/>
              </a:rPr>
              <a:t> . </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الخصم المتفق عليه </a:t>
            </a:r>
            <a:r>
              <a:rPr lang="ar-IQ" dirty="0">
                <a:solidFill>
                  <a:srgbClr val="000000"/>
                </a:solidFill>
                <a:ea typeface="Times New Roman"/>
                <a:cs typeface="Simplified Arabic"/>
              </a:rPr>
              <a:t>سوف ينزل</a:t>
            </a:r>
            <a:r>
              <a:rPr lang="ar-SA" dirty="0">
                <a:solidFill>
                  <a:srgbClr val="000000"/>
                </a:solidFill>
                <a:ea typeface="Times New Roman"/>
                <a:cs typeface="Simplified Arabic"/>
              </a:rPr>
              <a:t> من الفاتورة ويقيد الصافي بالدفاتر </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فلو أن المنشأة باعت 80 قطعة سعر الثوب 100 دينار بخصم تجاري 10% يحدد سعر البيع كما يلي :</a:t>
            </a:r>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474345"/>
            <a:ext cx="7992888" cy="4801314"/>
          </a:xfrm>
          <a:prstGeom prst="rect">
            <a:avLst/>
          </a:prstGeom>
        </p:spPr>
        <p:txBody>
          <a:bodyPr wrap="square">
            <a:spAutoFit/>
          </a:bodyPr>
          <a:lstStyle/>
          <a:p>
            <a:r>
              <a:rPr lang="ar-SA" dirty="0">
                <a:solidFill>
                  <a:srgbClr val="000000"/>
                </a:solidFill>
                <a:ea typeface="Times New Roman"/>
                <a:cs typeface="Simplified Arabic"/>
              </a:rPr>
              <a:t>ـ</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en-US" dirty="0">
                <a:solidFill>
                  <a:srgbClr val="000000"/>
                </a:solidFill>
                <a:latin typeface="Simplified Arabic"/>
                <a:ea typeface="Times New Roman"/>
              </a:rPr>
              <a:t>8000 </a:t>
            </a:r>
            <a:r>
              <a:rPr lang="ar-SA" dirty="0">
                <a:solidFill>
                  <a:srgbClr val="000000"/>
                </a:solidFill>
                <a:latin typeface="Simplified Arabic"/>
                <a:ea typeface="Times New Roman"/>
              </a:rPr>
              <a:t>قيمة 80 قطعة بسعر 100 للواحد</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بخصم 10% خصم تجاري</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en-US" dirty="0">
                <a:solidFill>
                  <a:srgbClr val="000000"/>
                </a:solidFill>
                <a:latin typeface="Simplified Arabic"/>
                <a:ea typeface="Times New Roman"/>
              </a:rPr>
              <a:t>7200 </a:t>
            </a:r>
            <a:r>
              <a:rPr lang="ar-SA" dirty="0">
                <a:solidFill>
                  <a:srgbClr val="000000"/>
                </a:solidFill>
                <a:latin typeface="Simplified Arabic"/>
                <a:ea typeface="Times New Roman"/>
              </a:rPr>
              <a:t>صافي المبلغ المطلوب</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ويجري القيد علي أساس 7200 وليس 8000 </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IQ" b="1" dirty="0">
                <a:solidFill>
                  <a:srgbClr val="000000"/>
                </a:solidFill>
                <a:ea typeface="Times New Roman"/>
                <a:cs typeface="Simplified Arabic"/>
              </a:rPr>
              <a:t>ثانيا :- </a:t>
            </a:r>
            <a:r>
              <a:rPr lang="ar-SA" b="1" dirty="0">
                <a:solidFill>
                  <a:srgbClr val="000000"/>
                </a:solidFill>
                <a:ea typeface="Times New Roman"/>
                <a:cs typeface="Simplified Arabic"/>
              </a:rPr>
              <a:t>خصم الكمية المكتسب</a:t>
            </a:r>
            <a:r>
              <a:rPr lang="ar-SA" dirty="0">
                <a:solidFill>
                  <a:srgbClr val="000000"/>
                </a:solidFill>
                <a:ea typeface="Times New Roman"/>
                <a:cs typeface="Simplified Arabic"/>
              </a:rPr>
              <a:t> </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en-US" dirty="0">
                <a:solidFill>
                  <a:srgbClr val="000000"/>
                </a:solidFill>
                <a:latin typeface="Simplified Arabic"/>
                <a:ea typeface="Times New Roman"/>
              </a:rPr>
              <a:t/>
            </a:r>
            <a:br>
              <a:rPr lang="en-US" dirty="0">
                <a:solidFill>
                  <a:srgbClr val="000000"/>
                </a:solidFill>
                <a:latin typeface="Simplified Arabic"/>
                <a:ea typeface="Times New Roman"/>
              </a:rPr>
            </a:b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هو الخصم الذي يمنح من البائع الى المشتري بقصد تشجيعه على زيادة مشتراتة خلال مده معينة من أساليب البيع أن تلجأ المنشآت الى تنمية المبيعات عن طريق منح خصم يحد علي أساس الكميات المشتراه خلال فترة زمنية محددة</a:t>
            </a:r>
            <a:r>
              <a:rPr lang="ar-IQ" dirty="0">
                <a:solidFill>
                  <a:srgbClr val="000000"/>
                </a:solidFill>
                <a:ea typeface="Times New Roman"/>
                <a:cs typeface="Simplified Arabic"/>
              </a:rPr>
              <a:t> . </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تثبت العملية بالقيم الأصلية لأن البائع لا يعرف سلفا ما إذا كان العميل سيشتري الكمية التي تستحق الخصم خلال الفترة المحددة … ومتى حققت المنشأة المشترية شراء الكمية التي تستحق الخصم تقوم المنشأة البائعة بإرسال إشعار خصم دائن بقيمـة الخصم ويعتبر هـذا الخصم بالنسبـة للمشتري ربح ويسمي ( خصم الكمية المكتسب ) أو ( خصم الكمية الدائن ) ولا علاقة لهذا الخصم بأسلوب الشراء سواء تم نقدا أو بالأجل إذ أن حسابه يعتمد علي الكمية المباعة</a:t>
            </a:r>
            <a:r>
              <a:rPr lang="ar-IQ" dirty="0">
                <a:solidFill>
                  <a:srgbClr val="000000"/>
                </a:solidFill>
                <a:ea typeface="Times New Roman"/>
                <a:cs typeface="Simplified Arabic"/>
              </a:rPr>
              <a:t> .</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751344"/>
            <a:ext cx="8208912" cy="3693319"/>
          </a:xfrm>
          <a:prstGeom prst="rect">
            <a:avLst/>
          </a:prstGeom>
        </p:spPr>
        <p:txBody>
          <a:bodyPr wrap="square">
            <a:spAutoFit/>
          </a:bodyPr>
          <a:lstStyle/>
          <a:p>
            <a:r>
              <a:rPr lang="ar-SA" b="1" u="sng" dirty="0">
                <a:solidFill>
                  <a:srgbClr val="000000"/>
                </a:solidFill>
                <a:ea typeface="Times New Roman"/>
                <a:cs typeface="Simplified Arabic"/>
              </a:rPr>
              <a:t>مثال : ـ</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اشترت المنشأة من شركة التوريدات بالشروط الاتية لا شيء علي ال1000 وحدة الأولي 3%علي ال 2000 وحدة الثانية 5%علي الـ4000 وحدة الثالثة 7% علي ما زاد</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اشترت 3500 وحدة سعر الوحدة 100دينار فان الخصم يحسب بالشكل التالي</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en-US" dirty="0">
                <a:solidFill>
                  <a:srgbClr val="000000"/>
                </a:solidFill>
                <a:latin typeface="Simplified Arabic"/>
                <a:ea typeface="Times New Roman"/>
              </a:rPr>
              <a:t>1000 </a:t>
            </a:r>
            <a:r>
              <a:rPr lang="ar-SA" dirty="0">
                <a:solidFill>
                  <a:srgbClr val="000000"/>
                </a:solidFill>
                <a:latin typeface="Simplified Arabic"/>
                <a:ea typeface="Times New Roman"/>
              </a:rPr>
              <a:t>وحدة سعر 100 قيمتها 100000خصم كمية لا شيء</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en-US" dirty="0">
                <a:solidFill>
                  <a:srgbClr val="000000"/>
                </a:solidFill>
                <a:latin typeface="Simplified Arabic"/>
                <a:ea typeface="Times New Roman"/>
              </a:rPr>
              <a:t>2000 </a:t>
            </a:r>
            <a:r>
              <a:rPr lang="ar-SA" dirty="0">
                <a:solidFill>
                  <a:srgbClr val="000000"/>
                </a:solidFill>
                <a:latin typeface="Simplified Arabic"/>
                <a:ea typeface="Times New Roman"/>
              </a:rPr>
              <a:t>وحدة سعر 100 قيمتها 200000 خصم كمية 3% = 6000</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en-US" dirty="0">
                <a:solidFill>
                  <a:srgbClr val="000000"/>
                </a:solidFill>
                <a:latin typeface="Simplified Arabic"/>
                <a:ea typeface="Times New Roman"/>
              </a:rPr>
              <a:t>500 </a:t>
            </a:r>
            <a:r>
              <a:rPr lang="ar-SA" dirty="0">
                <a:solidFill>
                  <a:srgbClr val="000000"/>
                </a:solidFill>
                <a:latin typeface="Simplified Arabic"/>
                <a:ea typeface="Times New Roman"/>
              </a:rPr>
              <a:t>وحدة سعر 100قيمتها 50000 خصم كمية 5% =2500</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en-US" dirty="0">
                <a:solidFill>
                  <a:srgbClr val="000000"/>
                </a:solidFill>
                <a:latin typeface="Simplified Arabic"/>
                <a:ea typeface="Times New Roman"/>
              </a:rPr>
              <a:t>=8500</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ويجري القيد عند وصول الإشعار من شركة التوريدات كما يلي</a:t>
            </a:r>
            <a:r>
              <a:rPr lang="ar-IQ" dirty="0">
                <a:solidFill>
                  <a:srgbClr val="000000"/>
                </a:solidFill>
                <a:ea typeface="Times New Roman"/>
                <a:cs typeface="Simplified Arabic"/>
              </a:rPr>
              <a:t> : </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en-US" dirty="0">
                <a:solidFill>
                  <a:srgbClr val="000000"/>
                </a:solidFill>
                <a:latin typeface="Simplified Arabic"/>
                <a:ea typeface="Times New Roman"/>
              </a:rPr>
              <a:t>8500 </a:t>
            </a:r>
            <a:r>
              <a:rPr lang="ar-SA" dirty="0">
                <a:solidFill>
                  <a:srgbClr val="000000"/>
                </a:solidFill>
                <a:latin typeface="Simplified Arabic"/>
                <a:ea typeface="Times New Roman"/>
              </a:rPr>
              <a:t>مـن حـ/ شركة التوريدات</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en-US" dirty="0">
                <a:solidFill>
                  <a:srgbClr val="000000"/>
                </a:solidFill>
                <a:latin typeface="Simplified Arabic"/>
                <a:ea typeface="Times New Roman"/>
              </a:rPr>
              <a:t>8500 </a:t>
            </a:r>
            <a:r>
              <a:rPr lang="ar-SA" dirty="0">
                <a:solidFill>
                  <a:srgbClr val="000000"/>
                </a:solidFill>
                <a:latin typeface="Simplified Arabic"/>
                <a:ea typeface="Times New Roman"/>
              </a:rPr>
              <a:t>إلـى حـ/ خصم الكمية المكتسب</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الحصول علي خصم الكمية المتفق عليه من شركة التوريدات بإشعار رقم</a:t>
            </a:r>
            <a:r>
              <a:rPr lang="en-US" dirty="0">
                <a:solidFill>
                  <a:srgbClr val="000000"/>
                </a:solidFill>
                <a:latin typeface="Simplified Arabic"/>
                <a:ea typeface="Times New Roman"/>
              </a:rPr>
              <a:t> ,,,</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ثالثا :- خصم الكمية المسموح به</a:t>
            </a:r>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751344"/>
            <a:ext cx="8496944" cy="3693319"/>
          </a:xfrm>
          <a:prstGeom prst="rect">
            <a:avLst/>
          </a:prstGeom>
        </p:spPr>
        <p:txBody>
          <a:bodyPr wrap="square">
            <a:spAutoFit/>
          </a:bodyPr>
          <a:lstStyle/>
          <a:p>
            <a:r>
              <a:rPr lang="ar-SA" dirty="0">
                <a:solidFill>
                  <a:srgbClr val="000000"/>
                </a:solidFill>
                <a:ea typeface="Times New Roman"/>
                <a:cs typeface="Simplified Arabic"/>
              </a:rPr>
              <a:t>يهدف هذا الخصم الى تنمية المبيعات ويعتبر بالنسبة للبائع خسارة ويسمى خصم كمية ممنوح أو خصم كمية مدين </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ولا علاقة لهذا الخصم بأسلوب التحصيل سواء نقدا أو بالأجل … وعند تحديد نصيب كل عميل من العملاء من خصم الكمية الممنوح وذلك عند احتساب مجموع مشترياته آخر العام يجري القيد من واقع إشعار الخصم :ـ</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من حـ/ خصم الكمية الممنوح</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الى حـ/ العميل</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u="sng" dirty="0">
                <a:solidFill>
                  <a:srgbClr val="000000"/>
                </a:solidFill>
                <a:ea typeface="Times New Roman"/>
                <a:cs typeface="Simplified Arabic"/>
              </a:rPr>
              <a:t>خصم الكمية الممنوح بالإشعار رقم </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مسموحات المبيعات</a:t>
            </a:r>
            <a:r>
              <a:rPr lang="en-US" dirty="0">
                <a:solidFill>
                  <a:srgbClr val="000000"/>
                </a:solidFill>
                <a:latin typeface="Simplified Arabic"/>
                <a:ea typeface="Times New Roman"/>
              </a:rPr>
              <a:t> SALES ALLOWANCES</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تظهر حالات يطلب فيها المشتري من المنشأة رد السلعة أو الحصول على خصم جزء من الثمن في صورة مسموحات ومن بين هذه الحالات: وجود عيب في البضاعة المرسلة أو عدم اتفاقها منع المواصفات … الخ</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ويعتبر المبلغ المسموح به بمعرفة البائع للمشتري من وجهة نظر الأول خسارة ومن ثم يكون الحساب مدينا باسم ( حساب مسموحات المبيعات</a:t>
            </a:r>
            <a:r>
              <a:rPr lang="en-US" dirty="0">
                <a:solidFill>
                  <a:srgbClr val="000000"/>
                </a:solidFill>
                <a:latin typeface="Simplified Arabic"/>
                <a:ea typeface="Times New Roman"/>
              </a:rPr>
              <a:t> ).</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ويتم القيد المحاسبي كما يلي</a:t>
            </a:r>
            <a:r>
              <a:rPr lang="en-US" dirty="0">
                <a:solidFill>
                  <a:srgbClr val="000000"/>
                </a:solidFill>
                <a:latin typeface="Simplified Arabic"/>
                <a:ea typeface="Times New Roman"/>
              </a:rPr>
              <a:t>:</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564370"/>
            <a:ext cx="8496944" cy="5133713"/>
          </a:xfrm>
          <a:prstGeom prst="rect">
            <a:avLst/>
          </a:prstGeom>
        </p:spPr>
        <p:txBody>
          <a:bodyPr wrap="square">
            <a:spAutoFit/>
          </a:bodyPr>
          <a:lstStyle/>
          <a:p>
            <a:pPr rtl="0">
              <a:lnSpc>
                <a:spcPct val="115000"/>
              </a:lnSpc>
            </a:pPr>
            <a:r>
              <a:rPr lang="ar-SA" dirty="0">
                <a:solidFill>
                  <a:srgbClr val="000000"/>
                </a:solidFill>
                <a:latin typeface="Calibri"/>
                <a:ea typeface="Times New Roman"/>
                <a:cs typeface="Simplified Arabic"/>
              </a:rPr>
              <a:t>من حـ/ مسموحات المبيعات</a:t>
            </a:r>
            <a:r>
              <a:rPr lang="en-US" dirty="0">
                <a:solidFill>
                  <a:srgbClr val="333333"/>
                </a:solidFill>
                <a:latin typeface="Simplified Arabic"/>
                <a:ea typeface="Times New Roman"/>
                <a:cs typeface="Arial"/>
              </a:rPr>
              <a:t/>
            </a:r>
            <a:br>
              <a:rPr lang="en-US" dirty="0">
                <a:solidFill>
                  <a:srgbClr val="333333"/>
                </a:solidFill>
                <a:latin typeface="Simplified Arabic"/>
                <a:ea typeface="Times New Roman"/>
                <a:cs typeface="Arial"/>
              </a:rPr>
            </a:br>
            <a:r>
              <a:rPr lang="en-US" dirty="0">
                <a:solidFill>
                  <a:srgbClr val="000000"/>
                </a:solidFill>
                <a:latin typeface="Simplified Arabic"/>
                <a:ea typeface="Times New Roman"/>
                <a:cs typeface="Arial"/>
              </a:rPr>
              <a:t>… </a:t>
            </a:r>
            <a:r>
              <a:rPr lang="ar-SA" dirty="0">
                <a:solidFill>
                  <a:srgbClr val="000000"/>
                </a:solidFill>
                <a:latin typeface="Simplified Arabic"/>
                <a:ea typeface="Times New Roman"/>
                <a:cs typeface="Arial"/>
              </a:rPr>
              <a:t>الى حـ/ العميل</a:t>
            </a:r>
            <a:r>
              <a:rPr lang="en-US" dirty="0">
                <a:solidFill>
                  <a:srgbClr val="333333"/>
                </a:solidFill>
                <a:latin typeface="Simplified Arabic"/>
                <a:ea typeface="Times New Roman"/>
                <a:cs typeface="Arial"/>
              </a:rPr>
              <a:t/>
            </a:r>
            <a:br>
              <a:rPr lang="en-US" dirty="0">
                <a:solidFill>
                  <a:srgbClr val="333333"/>
                </a:solidFill>
                <a:latin typeface="Simplified Arabic"/>
                <a:ea typeface="Times New Roman"/>
                <a:cs typeface="Arial"/>
              </a:rPr>
            </a:br>
            <a:r>
              <a:rPr lang="ar-SA" u="sng" dirty="0">
                <a:solidFill>
                  <a:srgbClr val="000000"/>
                </a:solidFill>
                <a:latin typeface="Calibri"/>
                <a:ea typeface="Times New Roman"/>
                <a:cs typeface="Simplified Arabic"/>
              </a:rPr>
              <a:t>إثبات ما سمحنا به للعميل بموجب الإشعار رقم</a:t>
            </a:r>
            <a:r>
              <a:rPr lang="en-US" b="1" dirty="0">
                <a:solidFill>
                  <a:srgbClr val="333333"/>
                </a:solidFill>
                <a:latin typeface="Simplified Arabic"/>
                <a:ea typeface="Times New Roman"/>
                <a:cs typeface="Arial"/>
              </a:rPr>
              <a:t/>
            </a:r>
            <a:br>
              <a:rPr lang="en-US" b="1" dirty="0">
                <a:solidFill>
                  <a:srgbClr val="333333"/>
                </a:solidFill>
                <a:latin typeface="Simplified Arabic"/>
                <a:ea typeface="Times New Roman"/>
                <a:cs typeface="Arial"/>
              </a:rPr>
            </a:br>
            <a:r>
              <a:rPr lang="ar-SA" b="1" dirty="0">
                <a:solidFill>
                  <a:srgbClr val="000000"/>
                </a:solidFill>
                <a:latin typeface="Calibri"/>
                <a:ea typeface="Times New Roman"/>
                <a:cs typeface="Simplified Arabic"/>
              </a:rPr>
              <a:t>مسموحات المشتريات </a:t>
            </a:r>
            <a:r>
              <a:rPr lang="en-US" b="1" dirty="0">
                <a:solidFill>
                  <a:srgbClr val="333333"/>
                </a:solidFill>
                <a:latin typeface="Simplified Arabic"/>
                <a:ea typeface="Times New Roman"/>
                <a:cs typeface="Arial"/>
              </a:rPr>
              <a:t/>
            </a:r>
            <a:br>
              <a:rPr lang="en-US" b="1" dirty="0">
                <a:solidFill>
                  <a:srgbClr val="333333"/>
                </a:solidFill>
                <a:latin typeface="Simplified Arabic"/>
                <a:ea typeface="Times New Roman"/>
                <a:cs typeface="Arial"/>
              </a:rPr>
            </a:br>
            <a:r>
              <a:rPr lang="ar-SA" dirty="0">
                <a:solidFill>
                  <a:srgbClr val="000000"/>
                </a:solidFill>
                <a:latin typeface="Calibri"/>
                <a:ea typeface="Times New Roman"/>
                <a:cs typeface="Simplified Arabic"/>
              </a:rPr>
              <a:t>تظهر حالات تفاوض فيها المنشأة المشترية مع الشركة البائعة عدم رد البضاعة المشتراه مقابل خصم جزء من الثمن في صورة مسموحات ومن بين هذه الحالات</a:t>
            </a:r>
            <a:r>
              <a:rPr lang="ar-IQ" dirty="0">
                <a:solidFill>
                  <a:srgbClr val="000000"/>
                </a:solidFill>
                <a:latin typeface="Calibri"/>
                <a:ea typeface="Times New Roman"/>
                <a:cs typeface="Simplified Arabic"/>
              </a:rPr>
              <a:t>: </a:t>
            </a:r>
            <a:r>
              <a:rPr lang="en-US" dirty="0">
                <a:solidFill>
                  <a:srgbClr val="333333"/>
                </a:solidFill>
                <a:latin typeface="Simplified Arabic"/>
                <a:ea typeface="Times New Roman"/>
                <a:cs typeface="Arial"/>
              </a:rPr>
              <a:t/>
            </a:r>
            <a:br>
              <a:rPr lang="en-US" dirty="0">
                <a:solidFill>
                  <a:srgbClr val="333333"/>
                </a:solidFill>
                <a:latin typeface="Simplified Arabic"/>
                <a:ea typeface="Times New Roman"/>
                <a:cs typeface="Arial"/>
              </a:rPr>
            </a:br>
            <a:r>
              <a:rPr lang="en-US" dirty="0">
                <a:solidFill>
                  <a:srgbClr val="000000"/>
                </a:solidFill>
                <a:latin typeface="Simplified Arabic"/>
                <a:ea typeface="Times New Roman"/>
                <a:cs typeface="Arial"/>
              </a:rPr>
              <a:t>.</a:t>
            </a:r>
            <a:r>
              <a:rPr lang="ar-SA" dirty="0">
                <a:solidFill>
                  <a:srgbClr val="000000"/>
                </a:solidFill>
                <a:latin typeface="Simplified Arabic"/>
                <a:ea typeface="Times New Roman"/>
                <a:cs typeface="Arial"/>
              </a:rPr>
              <a:t>وجود عيب بها 1-</a:t>
            </a:r>
            <a:endParaRPr lang="en-US" sz="1200" dirty="0">
              <a:latin typeface="Calibri"/>
              <a:ea typeface="Calibri"/>
              <a:cs typeface="Arial"/>
            </a:endParaRPr>
          </a:p>
          <a:p>
            <a:pPr rtl="0">
              <a:lnSpc>
                <a:spcPct val="115000"/>
              </a:lnSpc>
            </a:pPr>
            <a:r>
              <a:rPr lang="en-US" dirty="0">
                <a:solidFill>
                  <a:srgbClr val="000000"/>
                </a:solidFill>
                <a:latin typeface="Simplified Arabic"/>
                <a:ea typeface="Times New Roman"/>
                <a:cs typeface="Arial"/>
              </a:rPr>
              <a:t>.</a:t>
            </a:r>
            <a:r>
              <a:rPr lang="ar-SA" dirty="0">
                <a:solidFill>
                  <a:srgbClr val="000000"/>
                </a:solidFill>
                <a:latin typeface="Simplified Arabic"/>
                <a:ea typeface="Times New Roman"/>
                <a:cs typeface="Arial"/>
              </a:rPr>
              <a:t>2- اختلافها عن الصنف أو العينة</a:t>
            </a:r>
            <a:endParaRPr lang="en-US" sz="1200" dirty="0">
              <a:latin typeface="Calibri"/>
              <a:ea typeface="Calibri"/>
              <a:cs typeface="Arial"/>
            </a:endParaRPr>
          </a:p>
          <a:p>
            <a:r>
              <a:rPr lang="en-US" dirty="0">
                <a:solidFill>
                  <a:srgbClr val="000000"/>
                </a:solidFill>
                <a:latin typeface="Simplified Arabic"/>
                <a:ea typeface="Times New Roman"/>
              </a:rPr>
              <a:t>.</a:t>
            </a:r>
            <a:r>
              <a:rPr lang="ar-IQ" dirty="0">
                <a:solidFill>
                  <a:srgbClr val="000000"/>
                </a:solidFill>
                <a:ea typeface="Times New Roman"/>
                <a:cs typeface="Simplified Arabic"/>
              </a:rPr>
              <a:t>3- </a:t>
            </a:r>
            <a:r>
              <a:rPr lang="ar-SA" dirty="0">
                <a:solidFill>
                  <a:srgbClr val="000000"/>
                </a:solidFill>
                <a:ea typeface="Times New Roman"/>
                <a:cs typeface="Simplified Arabic"/>
              </a:rPr>
              <a:t>عدم اتفاقها مع الكمية المطلوبة </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en-US" dirty="0">
                <a:solidFill>
                  <a:srgbClr val="000000"/>
                </a:solidFill>
                <a:latin typeface="Simplified Arabic"/>
                <a:ea typeface="Times New Roman"/>
              </a:rPr>
              <a:t>.</a:t>
            </a:r>
            <a:r>
              <a:rPr lang="ar-IQ" dirty="0">
                <a:solidFill>
                  <a:srgbClr val="000000"/>
                </a:solidFill>
                <a:ea typeface="Times New Roman"/>
                <a:cs typeface="Simplified Arabic"/>
              </a:rPr>
              <a:t>4-</a:t>
            </a:r>
            <a:r>
              <a:rPr lang="ar-SA" dirty="0">
                <a:solidFill>
                  <a:srgbClr val="000000"/>
                </a:solidFill>
                <a:ea typeface="Times New Roman"/>
                <a:cs typeface="Simplified Arabic"/>
              </a:rPr>
              <a:t>عدم شحنها في الموعد المحدد </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ويعتبر المبلغ المسموح به بمعرفة البائع للمشتري من وجهة نظر الأخير ايراد ومن ثم يكون الحساب دائنا باسم حـ / مسموحات المشتريات</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ويكون القيد</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مـن حـ/ المورد</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إلـى حـ/ مسموحات المشتريات</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u="sng" dirty="0">
                <a:solidFill>
                  <a:srgbClr val="000000"/>
                </a:solidFill>
                <a:ea typeface="Times New Roman"/>
                <a:cs typeface="Simplified Arabic"/>
              </a:rPr>
              <a:t>قيمة ما سمح به المورد كتنزيل من ثمن البيع</a:t>
            </a:r>
            <a:r>
              <a:rPr lang="en-US" u="sng" dirty="0">
                <a:solidFill>
                  <a:srgbClr val="333333"/>
                </a:solidFill>
                <a:latin typeface="Simplified Arabic"/>
                <a:ea typeface="Times New Roman"/>
              </a:rPr>
              <a:t/>
            </a:r>
            <a:br>
              <a:rPr lang="en-US" u="sng" dirty="0">
                <a:solidFill>
                  <a:srgbClr val="333333"/>
                </a:solidFill>
                <a:latin typeface="Simplified Arabic"/>
                <a:ea typeface="Times New Roman"/>
              </a:rPr>
            </a:br>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1443841"/>
            <a:ext cx="8784976" cy="2308324"/>
          </a:xfrm>
          <a:prstGeom prst="rect">
            <a:avLst/>
          </a:prstGeom>
        </p:spPr>
        <p:txBody>
          <a:bodyPr wrap="square">
            <a:spAutoFit/>
          </a:bodyPr>
          <a:lstStyle/>
          <a:p>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الخصم النقدي </a:t>
            </a:r>
            <a:r>
              <a:rPr lang="ar-IQ" dirty="0">
                <a:solidFill>
                  <a:srgbClr val="000000"/>
                </a:solidFill>
                <a:ea typeface="Times New Roman"/>
                <a:cs typeface="Simplified Arabic"/>
              </a:rPr>
              <a:t>ثالثا:-</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وهو الخصم الذي يمنحه البائع للمشتري لتشجيعه على الدفع في وقت مبكر </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من المعروف أن المنشآت التجارية المختلفة تحدد سعرين مختلفين للسلعة الواحدة، سعرا للبيع الآجل وسعرا آخر للبيع العاجل ، ويكون السعر الآجل أعلى من العاجل للأسباب التالية</a:t>
            </a:r>
            <a:r>
              <a:rPr lang="ar-IQ" dirty="0">
                <a:solidFill>
                  <a:srgbClr val="000000"/>
                </a:solidFill>
                <a:ea typeface="Times New Roman"/>
                <a:cs typeface="Simplified Arabic"/>
              </a:rPr>
              <a:t> :-</a:t>
            </a:r>
            <a:r>
              <a:rPr lang="en-US" dirty="0">
                <a:solidFill>
                  <a:srgbClr val="000000"/>
                </a:solidFill>
                <a:latin typeface="Simplified Arabic"/>
                <a:ea typeface="Times New Roman"/>
              </a:rPr>
              <a:t>.</a:t>
            </a:r>
            <a:r>
              <a:rPr lang="ar-SA" dirty="0">
                <a:solidFill>
                  <a:srgbClr val="000000"/>
                </a:solidFill>
                <a:latin typeface="Simplified Arabic"/>
                <a:ea typeface="Times New Roman"/>
              </a:rPr>
              <a:t>1- لتعويض التاجر عن حرمانه من استثمار ماله الموجود لدى عملائه الذين يشترون منه على الحساب، فلو انه قبض الثمن فورا لاستطاع أن يستغله في تجارته التي تدر عليه نسبة معينة من الإرباح أو لاستطاع على الأقل أن يودعه بأحد المصارف في حساب إيداع مقابل فائدة معينة ، أو لاستطاع أن يستثمر هذا المبلغ في سيدات تدر عليه فائدة معينة ، أو في أسهم يحصل من ورائها على ربح سنوي</a:t>
            </a: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1520016"/>
            <a:ext cx="8424936" cy="2114425"/>
          </a:xfrm>
          <a:prstGeom prst="rect">
            <a:avLst/>
          </a:prstGeom>
        </p:spPr>
        <p:txBody>
          <a:bodyPr wrap="square">
            <a:spAutoFit/>
          </a:bodyPr>
          <a:lstStyle/>
          <a:p>
            <a:pPr>
              <a:lnSpc>
                <a:spcPct val="115000"/>
              </a:lnSpc>
            </a:pPr>
            <a:r>
              <a:rPr lang="ar-IQ" dirty="0" smtClean="0">
                <a:solidFill>
                  <a:srgbClr val="000000"/>
                </a:solidFill>
                <a:latin typeface="Calibri"/>
                <a:ea typeface="Times New Roman"/>
                <a:cs typeface="Simplified Arabic"/>
              </a:rPr>
              <a:t>2- </a:t>
            </a:r>
            <a:r>
              <a:rPr lang="ar-SA" dirty="0">
                <a:solidFill>
                  <a:srgbClr val="000000"/>
                </a:solidFill>
                <a:latin typeface="Calibri"/>
                <a:ea typeface="Times New Roman"/>
                <a:cs typeface="Simplified Arabic"/>
              </a:rPr>
              <a:t>لتغطية المصاريف التي يتحملها التاجر عند تحصيل المبالغ المستحقة له على عملائه كعمولة التحصيل والمرتبات التي يدفعها للمحصلين وغير ذلك</a:t>
            </a:r>
            <a:endParaRPr lang="en-US" sz="1200" dirty="0">
              <a:latin typeface="Calibri"/>
              <a:ea typeface="Calibri"/>
              <a:cs typeface="Arial"/>
            </a:endParaRPr>
          </a:p>
          <a:p>
            <a:r>
              <a:rPr lang="ar-IQ" dirty="0">
                <a:solidFill>
                  <a:srgbClr val="000000"/>
                </a:solidFill>
                <a:ea typeface="Times New Roman"/>
                <a:cs typeface="Simplified Arabic"/>
              </a:rPr>
              <a:t>3- </a:t>
            </a:r>
            <a:r>
              <a:rPr lang="ar-SA" dirty="0">
                <a:solidFill>
                  <a:srgbClr val="000000"/>
                </a:solidFill>
                <a:ea typeface="Times New Roman"/>
                <a:cs typeface="Simplified Arabic"/>
              </a:rPr>
              <a:t>لتأمين المخاطر الناتجة من احتمال توقف بعض العملاء عن دفع بعض ما عليهم بسبب إعسارهم أو إفلاسهم وتكون هذه المبالغ التي يتوقف عن سدادها بعض العملاء بمثابة خسارة بالنسبة للتاجر</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ولهذا كله يرى التاجر أن يتخذ سعر البيع الآجل أساسا لمعاملاته، فإذا استطاع المشتري أن يسدد الثمن في بحر مدة محددة يتفق عليها يقوم البائع باستنزال نسبة معينة من قيمة البضائع المباعة، وكتفي بقبض ما يتبقي بعد الخصم</a:t>
            </a:r>
            <a:r>
              <a:rPr lang="en-US" dirty="0">
                <a:solidFill>
                  <a:srgbClr val="000000"/>
                </a:solidFill>
                <a:latin typeface="Simplified Arabic"/>
                <a:ea typeface="Times New Roman"/>
              </a:rPr>
              <a:t>.</a:t>
            </a:r>
            <a:r>
              <a:rPr lang="en-US" dirty="0">
                <a:solidFill>
                  <a:srgbClr val="333333"/>
                </a:solidFill>
                <a:latin typeface="Simplified Arabic"/>
                <a:ea typeface="Times New Roman"/>
              </a:rPr>
              <a:t/>
            </a:r>
            <a:br>
              <a:rPr lang="en-US" dirty="0">
                <a:solidFill>
                  <a:srgbClr val="333333"/>
                </a:solidFill>
                <a:latin typeface="Simplified Arabic"/>
                <a:ea typeface="Times New Roman"/>
              </a:rPr>
            </a:br>
            <a:r>
              <a:rPr lang="ar-SA" dirty="0">
                <a:solidFill>
                  <a:srgbClr val="000000"/>
                </a:solidFill>
                <a:ea typeface="Times New Roman"/>
                <a:cs typeface="Simplified Arabic"/>
              </a:rPr>
              <a:t>ويسمى الخصم في هذه الحالة خصما نقديا أي الخصم بسبب تعجيل الدفع في خلال فترة معينة</a:t>
            </a:r>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موازنة">
  <a:themeElements>
    <a:clrScheme name="ألوان متوسطة">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موازنة">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وازنة">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89</TotalTime>
  <Words>179</Words>
  <Application>Microsoft Office PowerPoint</Application>
  <PresentationFormat>On-screen Show (4:3)</PresentationFormat>
  <Paragraphs>16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موازنة</vt:lpstr>
      <vt:lpstr>الخصم</vt:lpstr>
      <vt:lpstr>PowerPoint Presentation</vt:lpstr>
      <vt:lpstr>الخصم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الخامس: الاستقطاب والاختيار وتعيين مندوبي البيع</dc:title>
  <dc:creator>sony</dc:creator>
  <cp:lastModifiedBy>Dr. Awatef</cp:lastModifiedBy>
  <cp:revision>14</cp:revision>
  <dcterms:created xsi:type="dcterms:W3CDTF">2014-02-25T18:39:04Z</dcterms:created>
  <dcterms:modified xsi:type="dcterms:W3CDTF">2019-01-23T20:03:02Z</dcterms:modified>
</cp:coreProperties>
</file>