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4" r:id="rId1"/>
    <p:sldMasterId id="2147483686" r:id="rId2"/>
    <p:sldMasterId id="2147483698" r:id="rId3"/>
    <p:sldMasterId id="2147483710" r:id="rId4"/>
    <p:sldMasterId id="2147483774" r:id="rId5"/>
    <p:sldMasterId id="2147483788" r:id="rId6"/>
  </p:sldMasterIdLst>
  <p:notesMasterIdLst>
    <p:notesMasterId r:id="rId17"/>
  </p:notesMasterIdLst>
  <p:sldIdLst>
    <p:sldId id="256" r:id="rId7"/>
    <p:sldId id="258" r:id="rId8"/>
    <p:sldId id="265" r:id="rId9"/>
    <p:sldId id="264" r:id="rId10"/>
    <p:sldId id="263" r:id="rId11"/>
    <p:sldId id="262" r:id="rId12"/>
    <p:sldId id="261" r:id="rId13"/>
    <p:sldId id="260" r:id="rId14"/>
    <p:sldId id="259" r:id="rId15"/>
    <p:sldId id="266"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62" autoAdjust="0"/>
  </p:normalViewPr>
  <p:slideViewPr>
    <p:cSldViewPr>
      <p:cViewPr varScale="1">
        <p:scale>
          <a:sx n="81" d="100"/>
          <a:sy n="81" d="100"/>
        </p:scale>
        <p:origin x="108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43DD189-1316-4294-88D7-C018D91983A0}" type="datetimeFigureOut">
              <a:rPr lang="ar-SA" smtClean="0"/>
              <a:t>17/05/1440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1004DF6-2D1B-4FDE-8051-346B2EB2C9A9}" type="slidenum">
              <a:rPr lang="ar-SA" smtClean="0"/>
              <a:t>‹#›</a:t>
            </a:fld>
            <a:endParaRPr lang="ar-SA"/>
          </a:p>
        </p:txBody>
      </p:sp>
    </p:spTree>
    <p:extLst>
      <p:ext uri="{BB962C8B-B14F-4D97-AF65-F5344CB8AC3E}">
        <p14:creationId xmlns:p14="http://schemas.microsoft.com/office/powerpoint/2010/main" val="1276471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1004DF6-2D1B-4FDE-8051-346B2EB2C9A9}" type="slidenum">
              <a:rPr lang="ar-SA" smtClean="0"/>
              <a:t>8</a:t>
            </a:fld>
            <a:endParaRPr lang="ar-SA"/>
          </a:p>
        </p:txBody>
      </p:sp>
    </p:spTree>
    <p:extLst>
      <p:ext uri="{BB962C8B-B14F-4D97-AF65-F5344CB8AC3E}">
        <p14:creationId xmlns:p14="http://schemas.microsoft.com/office/powerpoint/2010/main" val="2698582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60596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55310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02022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Date Placeholder 3"/>
          <p:cNvSpPr>
            <a:spLocks noGrp="1"/>
          </p:cNvSpPr>
          <p:nvPr>
            <p:ph type="dt" sz="half" idx="10"/>
          </p:nvPr>
        </p:nvSpPr>
        <p:spPr/>
        <p:txBody>
          <a:bodyPr/>
          <a:lstStyle/>
          <a:p>
            <a:fld id="{ED33D260-3562-4035-BF9E-C9A6EF930D92}" type="datetimeFigureOut">
              <a:rPr lang="ar-IQ" smtClean="0"/>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D33D260-3562-4035-BF9E-C9A6EF930D92}" type="datetimeFigureOut">
              <a:rPr lang="ar-IQ" smtClean="0"/>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D33D260-3562-4035-BF9E-C9A6EF930D92}" type="datetimeFigureOut">
              <a:rPr lang="ar-IQ" smtClean="0"/>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D33D260-3562-4035-BF9E-C9A6EF930D92}" type="datetimeFigureOut">
              <a:rPr lang="ar-IQ" smtClean="0"/>
              <a:t>17/05/1440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ED33D260-3562-4035-BF9E-C9A6EF930D92}" type="datetimeFigureOut">
              <a:rPr lang="ar-IQ" smtClean="0"/>
              <a:t>17/05/1440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D33D260-3562-4035-BF9E-C9A6EF930D92}" type="datetimeFigureOut">
              <a:rPr lang="ar-IQ" smtClean="0"/>
              <a:t>17/05/1440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3D260-3562-4035-BF9E-C9A6EF930D92}" type="datetimeFigureOut">
              <a:rPr lang="ar-IQ" smtClean="0"/>
              <a:t>17/05/1440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D33D260-3562-4035-BF9E-C9A6EF930D92}" type="datetimeFigureOut">
              <a:rPr lang="ar-IQ" smtClean="0"/>
              <a:t>17/05/1440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414079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D33D260-3562-4035-BF9E-C9A6EF930D92}" type="datetimeFigureOut">
              <a:rPr lang="ar-IQ" smtClean="0"/>
              <a:t>17/05/1440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6131A1-1EF9-4B21-948E-EBB8D3E9B656}" type="slidenum">
              <a:rPr lang="ar-IQ" smtClean="0"/>
              <a:t>‹#›</a:t>
            </a:fld>
            <a:endParaRPr lang="ar-IQ"/>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ar-SA" smtClean="0"/>
              <a:t>انقر فوق الأيقونة لإضافة صورة</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D33D260-3562-4035-BF9E-C9A6EF930D92}" type="datetimeFigureOut">
              <a:rPr lang="ar-IQ" smtClean="0"/>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D33D260-3562-4035-BF9E-C9A6EF930D92}" type="datetimeFigureOut">
              <a:rPr lang="ar-IQ" smtClean="0"/>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6059698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4140796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6254537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25329448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17/05/1440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142859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17/05/1440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883169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17/05/1440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6436528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62545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74478122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8337590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5531026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0202240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Date Placeholder 3"/>
          <p:cNvSpPr>
            <a:spLocks noGrp="1"/>
          </p:cNvSpPr>
          <p:nvPr>
            <p:ph type="dt" sz="half" idx="10"/>
          </p:nvPr>
        </p:nvSpPr>
        <p:spPr/>
        <p:txBody>
          <a:bodyPr/>
          <a:lstStyle/>
          <a:p>
            <a:fld id="{ED33D260-3562-4035-BF9E-C9A6EF930D92}" type="datetimeFigureOut">
              <a:rPr lang="ar-IQ" smtClean="0"/>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D33D260-3562-4035-BF9E-C9A6EF930D92}" type="datetimeFigureOut">
              <a:rPr lang="ar-IQ" smtClean="0"/>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D33D260-3562-4035-BF9E-C9A6EF930D92}" type="datetimeFigureOut">
              <a:rPr lang="ar-IQ" smtClean="0"/>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D33D260-3562-4035-BF9E-C9A6EF930D92}" type="datetimeFigureOut">
              <a:rPr lang="ar-IQ" smtClean="0"/>
              <a:t>17/05/1440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ED33D260-3562-4035-BF9E-C9A6EF930D92}" type="datetimeFigureOut">
              <a:rPr lang="ar-IQ" smtClean="0"/>
              <a:t>17/05/1440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D33D260-3562-4035-BF9E-C9A6EF930D92}" type="datetimeFigureOut">
              <a:rPr lang="ar-IQ" smtClean="0"/>
              <a:t>17/05/1440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253294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3D260-3562-4035-BF9E-C9A6EF930D92}" type="datetimeFigureOut">
              <a:rPr lang="ar-IQ" smtClean="0"/>
              <a:t>17/05/1440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D33D260-3562-4035-BF9E-C9A6EF930D92}" type="datetimeFigureOut">
              <a:rPr lang="ar-IQ" smtClean="0"/>
              <a:t>17/05/1440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D33D260-3562-4035-BF9E-C9A6EF930D92}" type="datetimeFigureOut">
              <a:rPr lang="ar-IQ" smtClean="0"/>
              <a:t>17/05/1440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6131A1-1EF9-4B21-948E-EBB8D3E9B656}" type="slidenum">
              <a:rPr lang="ar-IQ" smtClean="0"/>
              <a:t>‹#›</a:t>
            </a:fld>
            <a:endParaRPr lang="ar-IQ"/>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ar-SA" smtClean="0"/>
              <a:t>انقر فوق الأيقونة لإضافة صورة</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D33D260-3562-4035-BF9E-C9A6EF930D92}" type="datetimeFigureOut">
              <a:rPr lang="ar-IQ" smtClean="0"/>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D33D260-3562-4035-BF9E-C9A6EF930D92}" type="datetimeFigureOut">
              <a:rPr lang="ar-IQ" smtClean="0"/>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6131A1-1EF9-4B21-948E-EBB8D3E9B656}" type="slidenum">
              <a:rPr lang="ar-IQ" smtClean="0"/>
              <a:t>‹#›</a:t>
            </a:fld>
            <a:endParaRPr lang="ar-IQ"/>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fr-F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fr-F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fr-F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fr-F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fr-F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fr-F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fr-F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fr-F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fr-F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fr-F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fr-F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fr-F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fr-F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fr-FR"/>
            </a:p>
          </p:txBody>
        </p:sp>
      </p:grpSp>
      <p:sp>
        <p:nvSpPr>
          <p:cNvPr id="4919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ar-SA" smtClean="0"/>
              <a:t>انقر لتحرير نمط العنوان الرئيسي</a:t>
            </a:r>
            <a:endParaRPr lang="en-US"/>
          </a:p>
        </p:txBody>
      </p:sp>
      <p:sp>
        <p:nvSpPr>
          <p:cNvPr id="49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ar-SA" smtClean="0"/>
              <a:t>انقر لتحرير نمط العنوان الثانوي الرئيسي</a:t>
            </a:r>
            <a:endParaRPr lang="en-US"/>
          </a:p>
        </p:txBody>
      </p:sp>
      <p:sp>
        <p:nvSpPr>
          <p:cNvPr id="41" name="Rectangle 41"/>
          <p:cNvSpPr>
            <a:spLocks noGrp="1" noChangeArrowheads="1"/>
          </p:cNvSpPr>
          <p:nvPr>
            <p:ph type="dt" sz="quarter" idx="10"/>
          </p:nvPr>
        </p:nvSpPr>
        <p:spPr/>
        <p:txBody>
          <a:bodyPr/>
          <a:lstStyle>
            <a:lvl1pPr>
              <a:defRPr/>
            </a:lvl1pPr>
          </a:lstStyle>
          <a:p>
            <a:fld id="{1B8ABB09-4A1D-463E-8065-109CC2B7EFAA}" type="datetimeFigureOut">
              <a:rPr lang="ar-SA" smtClean="0"/>
              <a:t>17/05/1440</a:t>
            </a:fld>
            <a:endParaRPr lang="ar-SA"/>
          </a:p>
        </p:txBody>
      </p:sp>
      <p:sp>
        <p:nvSpPr>
          <p:cNvPr id="42" name="Rectangle 42"/>
          <p:cNvSpPr>
            <a:spLocks noGrp="1" noChangeArrowheads="1"/>
          </p:cNvSpPr>
          <p:nvPr>
            <p:ph type="ftr" sz="quarter" idx="11"/>
          </p:nvPr>
        </p:nvSpPr>
        <p:spPr>
          <a:xfrm>
            <a:off x="3124200" y="6248400"/>
            <a:ext cx="2895600" cy="457200"/>
          </a:xfrm>
        </p:spPr>
        <p:txBody>
          <a:bodyPr/>
          <a:lstStyle>
            <a:lvl1pPr>
              <a:defRPr/>
            </a:lvl1pPr>
          </a:lstStyle>
          <a:p>
            <a:endParaRPr lang="ar-SA"/>
          </a:p>
        </p:txBody>
      </p:sp>
      <p:sp>
        <p:nvSpPr>
          <p:cNvPr id="43" name="Rectangle 43"/>
          <p:cNvSpPr>
            <a:spLocks noGrp="1" noChangeArrowheads="1"/>
          </p:cNvSpPr>
          <p:nvPr>
            <p:ph type="sldNum" sz="quarter" idx="12"/>
          </p:nvPr>
        </p:nvSpPr>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2345257948"/>
      </p:ext>
    </p:extLst>
  </p:cSld>
  <p:clrMapOvr>
    <a:masterClrMapping/>
  </p:clrMapOvr>
  <p:transition>
    <p:wedg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40"/>
          <p:cNvSpPr>
            <a:spLocks noGrp="1" noChangeArrowheads="1"/>
          </p:cNvSpPr>
          <p:nvPr>
            <p:ph type="dt" sz="half" idx="10"/>
          </p:nvPr>
        </p:nvSpPr>
        <p:spPr>
          <a:ln/>
        </p:spPr>
        <p:txBody>
          <a:bodyPr/>
          <a:lstStyle>
            <a:lvl1pPr>
              <a:defRPr/>
            </a:lvl1pPr>
          </a:lstStyle>
          <a:p>
            <a:fld id="{1B8ABB09-4A1D-463E-8065-109CC2B7EFAA}" type="datetimeFigureOut">
              <a:rPr lang="ar-SA" smtClean="0"/>
              <a:t>17/05/1440</a:t>
            </a:fld>
            <a:endParaRPr lang="ar-SA"/>
          </a:p>
        </p:txBody>
      </p:sp>
      <p:sp>
        <p:nvSpPr>
          <p:cNvPr id="5" name="Rectangle 41"/>
          <p:cNvSpPr>
            <a:spLocks noGrp="1" noChangeArrowheads="1"/>
          </p:cNvSpPr>
          <p:nvPr>
            <p:ph type="ftr" sz="quarter" idx="11"/>
          </p:nvPr>
        </p:nvSpPr>
        <p:spPr>
          <a:ln/>
        </p:spPr>
        <p:txBody>
          <a:bodyPr/>
          <a:lstStyle>
            <a:lvl1pPr>
              <a:defRPr/>
            </a:lvl1pPr>
          </a:lstStyle>
          <a:p>
            <a:endParaRPr lang="ar-SA"/>
          </a:p>
        </p:txBody>
      </p:sp>
      <p:sp>
        <p:nvSpPr>
          <p:cNvPr id="6" name="Rectangle 42"/>
          <p:cNvSpPr>
            <a:spLocks noGrp="1" noChangeArrowheads="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1034610979"/>
      </p:ext>
    </p:extLst>
  </p:cSld>
  <p:clrMapOvr>
    <a:masterClrMapping/>
  </p:clrMapOvr>
  <p:transition>
    <p:wedg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0"/>
          <p:cNvSpPr>
            <a:spLocks noGrp="1" noChangeArrowheads="1"/>
          </p:cNvSpPr>
          <p:nvPr>
            <p:ph type="dt" sz="half" idx="10"/>
          </p:nvPr>
        </p:nvSpPr>
        <p:spPr>
          <a:ln/>
        </p:spPr>
        <p:txBody>
          <a:bodyPr/>
          <a:lstStyle>
            <a:lvl1pPr>
              <a:defRPr/>
            </a:lvl1pPr>
          </a:lstStyle>
          <a:p>
            <a:fld id="{1B8ABB09-4A1D-463E-8065-109CC2B7EFAA}" type="datetimeFigureOut">
              <a:rPr lang="ar-SA" smtClean="0"/>
              <a:t>17/05/1440</a:t>
            </a:fld>
            <a:endParaRPr lang="ar-SA"/>
          </a:p>
        </p:txBody>
      </p:sp>
      <p:sp>
        <p:nvSpPr>
          <p:cNvPr id="5" name="Rectangle 41"/>
          <p:cNvSpPr>
            <a:spLocks noGrp="1" noChangeArrowheads="1"/>
          </p:cNvSpPr>
          <p:nvPr>
            <p:ph type="ftr" sz="quarter" idx="11"/>
          </p:nvPr>
        </p:nvSpPr>
        <p:spPr>
          <a:ln/>
        </p:spPr>
        <p:txBody>
          <a:bodyPr/>
          <a:lstStyle>
            <a:lvl1pPr>
              <a:defRPr/>
            </a:lvl1pPr>
          </a:lstStyle>
          <a:p>
            <a:endParaRPr lang="ar-SA"/>
          </a:p>
        </p:txBody>
      </p:sp>
      <p:sp>
        <p:nvSpPr>
          <p:cNvPr id="6" name="Rectangle 42"/>
          <p:cNvSpPr>
            <a:spLocks noGrp="1" noChangeArrowheads="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2878279153"/>
      </p:ext>
    </p:extLst>
  </p:cSld>
  <p:clrMapOvr>
    <a:masterClrMapping/>
  </p:clrMapOvr>
  <p:transition>
    <p:wedg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Rectangle 40"/>
          <p:cNvSpPr>
            <a:spLocks noGrp="1" noChangeArrowheads="1"/>
          </p:cNvSpPr>
          <p:nvPr>
            <p:ph type="dt" sz="half" idx="10"/>
          </p:nvPr>
        </p:nvSpPr>
        <p:spPr>
          <a:ln/>
        </p:spPr>
        <p:txBody>
          <a:bodyPr/>
          <a:lstStyle>
            <a:lvl1pPr>
              <a:defRPr/>
            </a:lvl1pPr>
          </a:lstStyle>
          <a:p>
            <a:fld id="{1B8ABB09-4A1D-463E-8065-109CC2B7EFAA}" type="datetimeFigureOut">
              <a:rPr lang="ar-SA" smtClean="0"/>
              <a:t>17/05/1440</a:t>
            </a:fld>
            <a:endParaRPr lang="ar-SA"/>
          </a:p>
        </p:txBody>
      </p:sp>
      <p:sp>
        <p:nvSpPr>
          <p:cNvPr id="6" name="Rectangle 41"/>
          <p:cNvSpPr>
            <a:spLocks noGrp="1" noChangeArrowheads="1"/>
          </p:cNvSpPr>
          <p:nvPr>
            <p:ph type="ftr" sz="quarter" idx="11"/>
          </p:nvPr>
        </p:nvSpPr>
        <p:spPr>
          <a:ln/>
        </p:spPr>
        <p:txBody>
          <a:bodyPr/>
          <a:lstStyle>
            <a:lvl1pPr>
              <a:defRPr/>
            </a:lvl1pPr>
          </a:lstStyle>
          <a:p>
            <a:endParaRPr lang="ar-SA"/>
          </a:p>
        </p:txBody>
      </p:sp>
      <p:sp>
        <p:nvSpPr>
          <p:cNvPr id="7" name="Rectangle 42"/>
          <p:cNvSpPr>
            <a:spLocks noGrp="1" noChangeArrowheads="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510997547"/>
      </p:ext>
    </p:extLst>
  </p:cSld>
  <p:clrMapOvr>
    <a:masterClrMapping/>
  </p:clrMapOvr>
  <p:transition>
    <p:wedg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7" name="Rectangle 40"/>
          <p:cNvSpPr>
            <a:spLocks noGrp="1" noChangeArrowheads="1"/>
          </p:cNvSpPr>
          <p:nvPr>
            <p:ph type="dt" sz="half" idx="10"/>
          </p:nvPr>
        </p:nvSpPr>
        <p:spPr>
          <a:ln/>
        </p:spPr>
        <p:txBody>
          <a:bodyPr/>
          <a:lstStyle>
            <a:lvl1pPr>
              <a:defRPr/>
            </a:lvl1pPr>
          </a:lstStyle>
          <a:p>
            <a:fld id="{1B8ABB09-4A1D-463E-8065-109CC2B7EFAA}" type="datetimeFigureOut">
              <a:rPr lang="ar-SA" smtClean="0"/>
              <a:t>17/05/1440</a:t>
            </a:fld>
            <a:endParaRPr lang="ar-SA"/>
          </a:p>
        </p:txBody>
      </p:sp>
      <p:sp>
        <p:nvSpPr>
          <p:cNvPr id="8" name="Rectangle 41"/>
          <p:cNvSpPr>
            <a:spLocks noGrp="1" noChangeArrowheads="1"/>
          </p:cNvSpPr>
          <p:nvPr>
            <p:ph type="ftr" sz="quarter" idx="11"/>
          </p:nvPr>
        </p:nvSpPr>
        <p:spPr>
          <a:ln/>
        </p:spPr>
        <p:txBody>
          <a:bodyPr/>
          <a:lstStyle>
            <a:lvl1pPr>
              <a:defRPr/>
            </a:lvl1pPr>
          </a:lstStyle>
          <a:p>
            <a:endParaRPr lang="ar-SA"/>
          </a:p>
        </p:txBody>
      </p:sp>
      <p:sp>
        <p:nvSpPr>
          <p:cNvPr id="9" name="Rectangle 42"/>
          <p:cNvSpPr>
            <a:spLocks noGrp="1" noChangeArrowheads="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271043402"/>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17/05/1440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14285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Rectangle 40"/>
          <p:cNvSpPr>
            <a:spLocks noGrp="1" noChangeArrowheads="1"/>
          </p:cNvSpPr>
          <p:nvPr>
            <p:ph type="dt" sz="half" idx="10"/>
          </p:nvPr>
        </p:nvSpPr>
        <p:spPr>
          <a:ln/>
        </p:spPr>
        <p:txBody>
          <a:bodyPr/>
          <a:lstStyle>
            <a:lvl1pPr>
              <a:defRPr/>
            </a:lvl1pPr>
          </a:lstStyle>
          <a:p>
            <a:fld id="{1B8ABB09-4A1D-463E-8065-109CC2B7EFAA}" type="datetimeFigureOut">
              <a:rPr lang="ar-SA" smtClean="0"/>
              <a:t>17/05/1440</a:t>
            </a:fld>
            <a:endParaRPr lang="ar-SA"/>
          </a:p>
        </p:txBody>
      </p:sp>
      <p:sp>
        <p:nvSpPr>
          <p:cNvPr id="4" name="Rectangle 41"/>
          <p:cNvSpPr>
            <a:spLocks noGrp="1" noChangeArrowheads="1"/>
          </p:cNvSpPr>
          <p:nvPr>
            <p:ph type="ftr" sz="quarter" idx="11"/>
          </p:nvPr>
        </p:nvSpPr>
        <p:spPr>
          <a:ln/>
        </p:spPr>
        <p:txBody>
          <a:bodyPr/>
          <a:lstStyle>
            <a:lvl1pPr>
              <a:defRPr/>
            </a:lvl1pPr>
          </a:lstStyle>
          <a:p>
            <a:endParaRPr lang="ar-SA"/>
          </a:p>
        </p:txBody>
      </p:sp>
      <p:sp>
        <p:nvSpPr>
          <p:cNvPr id="5" name="Rectangle 42"/>
          <p:cNvSpPr>
            <a:spLocks noGrp="1" noChangeArrowheads="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886540107"/>
      </p:ext>
    </p:extLst>
  </p:cSld>
  <p:clrMapOvr>
    <a:masterClrMapping/>
  </p:clrMapOvr>
  <p:transition>
    <p:wedg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fld id="{1B8ABB09-4A1D-463E-8065-109CC2B7EFAA}" type="datetimeFigureOut">
              <a:rPr lang="ar-SA" smtClean="0"/>
              <a:t>17/05/1440</a:t>
            </a:fld>
            <a:endParaRPr lang="ar-SA"/>
          </a:p>
        </p:txBody>
      </p:sp>
      <p:sp>
        <p:nvSpPr>
          <p:cNvPr id="3" name="Rectangle 41"/>
          <p:cNvSpPr>
            <a:spLocks noGrp="1" noChangeArrowheads="1"/>
          </p:cNvSpPr>
          <p:nvPr>
            <p:ph type="ftr" sz="quarter" idx="11"/>
          </p:nvPr>
        </p:nvSpPr>
        <p:spPr>
          <a:ln/>
        </p:spPr>
        <p:txBody>
          <a:bodyPr/>
          <a:lstStyle>
            <a:lvl1pPr>
              <a:defRPr/>
            </a:lvl1pPr>
          </a:lstStyle>
          <a:p>
            <a:endParaRPr lang="ar-SA"/>
          </a:p>
        </p:txBody>
      </p:sp>
      <p:sp>
        <p:nvSpPr>
          <p:cNvPr id="4" name="Rectangle 42"/>
          <p:cNvSpPr>
            <a:spLocks noGrp="1" noChangeArrowheads="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849759106"/>
      </p:ext>
    </p:extLst>
  </p:cSld>
  <p:clrMapOvr>
    <a:masterClrMapping/>
  </p:clrMapOvr>
  <p:transition>
    <p:wedg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0"/>
          <p:cNvSpPr>
            <a:spLocks noGrp="1" noChangeArrowheads="1"/>
          </p:cNvSpPr>
          <p:nvPr>
            <p:ph type="dt" sz="half" idx="10"/>
          </p:nvPr>
        </p:nvSpPr>
        <p:spPr>
          <a:ln/>
        </p:spPr>
        <p:txBody>
          <a:bodyPr/>
          <a:lstStyle>
            <a:lvl1pPr>
              <a:defRPr/>
            </a:lvl1pPr>
          </a:lstStyle>
          <a:p>
            <a:fld id="{1B8ABB09-4A1D-463E-8065-109CC2B7EFAA}" type="datetimeFigureOut">
              <a:rPr lang="ar-SA" smtClean="0"/>
              <a:t>17/05/1440</a:t>
            </a:fld>
            <a:endParaRPr lang="ar-SA"/>
          </a:p>
        </p:txBody>
      </p:sp>
      <p:sp>
        <p:nvSpPr>
          <p:cNvPr id="6" name="Rectangle 41"/>
          <p:cNvSpPr>
            <a:spLocks noGrp="1" noChangeArrowheads="1"/>
          </p:cNvSpPr>
          <p:nvPr>
            <p:ph type="ftr" sz="quarter" idx="11"/>
          </p:nvPr>
        </p:nvSpPr>
        <p:spPr>
          <a:ln/>
        </p:spPr>
        <p:txBody>
          <a:bodyPr/>
          <a:lstStyle>
            <a:lvl1pPr>
              <a:defRPr/>
            </a:lvl1pPr>
          </a:lstStyle>
          <a:p>
            <a:endParaRPr lang="ar-SA"/>
          </a:p>
        </p:txBody>
      </p:sp>
      <p:sp>
        <p:nvSpPr>
          <p:cNvPr id="7" name="Rectangle 42"/>
          <p:cNvSpPr>
            <a:spLocks noGrp="1" noChangeArrowheads="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1010848271"/>
      </p:ext>
    </p:extLst>
  </p:cSld>
  <p:clrMapOvr>
    <a:masterClrMapping/>
  </p:clrMapOvr>
  <p:transition>
    <p:wedg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0"/>
          <p:cNvSpPr>
            <a:spLocks noGrp="1" noChangeArrowheads="1"/>
          </p:cNvSpPr>
          <p:nvPr>
            <p:ph type="dt" sz="half" idx="10"/>
          </p:nvPr>
        </p:nvSpPr>
        <p:spPr>
          <a:ln/>
        </p:spPr>
        <p:txBody>
          <a:bodyPr/>
          <a:lstStyle>
            <a:lvl1pPr>
              <a:defRPr/>
            </a:lvl1pPr>
          </a:lstStyle>
          <a:p>
            <a:fld id="{1B8ABB09-4A1D-463E-8065-109CC2B7EFAA}" type="datetimeFigureOut">
              <a:rPr lang="ar-SA" smtClean="0"/>
              <a:t>17/05/1440</a:t>
            </a:fld>
            <a:endParaRPr lang="ar-SA"/>
          </a:p>
        </p:txBody>
      </p:sp>
      <p:sp>
        <p:nvSpPr>
          <p:cNvPr id="6" name="Rectangle 41"/>
          <p:cNvSpPr>
            <a:spLocks noGrp="1" noChangeArrowheads="1"/>
          </p:cNvSpPr>
          <p:nvPr>
            <p:ph type="ftr" sz="quarter" idx="11"/>
          </p:nvPr>
        </p:nvSpPr>
        <p:spPr>
          <a:ln/>
        </p:spPr>
        <p:txBody>
          <a:bodyPr/>
          <a:lstStyle>
            <a:lvl1pPr>
              <a:defRPr/>
            </a:lvl1pPr>
          </a:lstStyle>
          <a:p>
            <a:endParaRPr lang="ar-SA"/>
          </a:p>
        </p:txBody>
      </p:sp>
      <p:sp>
        <p:nvSpPr>
          <p:cNvPr id="7" name="Rectangle 42"/>
          <p:cNvSpPr>
            <a:spLocks noGrp="1" noChangeArrowheads="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103181309"/>
      </p:ext>
    </p:extLst>
  </p:cSld>
  <p:clrMapOvr>
    <a:masterClrMapping/>
  </p:clrMapOvr>
  <p:transition>
    <p:wedg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40"/>
          <p:cNvSpPr>
            <a:spLocks noGrp="1" noChangeArrowheads="1"/>
          </p:cNvSpPr>
          <p:nvPr>
            <p:ph type="dt" sz="half" idx="10"/>
          </p:nvPr>
        </p:nvSpPr>
        <p:spPr>
          <a:ln/>
        </p:spPr>
        <p:txBody>
          <a:bodyPr/>
          <a:lstStyle>
            <a:lvl1pPr>
              <a:defRPr/>
            </a:lvl1pPr>
          </a:lstStyle>
          <a:p>
            <a:fld id="{1B8ABB09-4A1D-463E-8065-109CC2B7EFAA}" type="datetimeFigureOut">
              <a:rPr lang="ar-SA" smtClean="0"/>
              <a:t>17/05/1440</a:t>
            </a:fld>
            <a:endParaRPr lang="ar-SA"/>
          </a:p>
        </p:txBody>
      </p:sp>
      <p:sp>
        <p:nvSpPr>
          <p:cNvPr id="5" name="Rectangle 41"/>
          <p:cNvSpPr>
            <a:spLocks noGrp="1" noChangeArrowheads="1"/>
          </p:cNvSpPr>
          <p:nvPr>
            <p:ph type="ftr" sz="quarter" idx="11"/>
          </p:nvPr>
        </p:nvSpPr>
        <p:spPr>
          <a:ln/>
        </p:spPr>
        <p:txBody>
          <a:bodyPr/>
          <a:lstStyle>
            <a:lvl1pPr>
              <a:defRPr/>
            </a:lvl1pPr>
          </a:lstStyle>
          <a:p>
            <a:endParaRPr lang="ar-SA"/>
          </a:p>
        </p:txBody>
      </p:sp>
      <p:sp>
        <p:nvSpPr>
          <p:cNvPr id="6" name="Rectangle 42"/>
          <p:cNvSpPr>
            <a:spLocks noGrp="1" noChangeArrowheads="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1938848310"/>
      </p:ext>
    </p:extLst>
  </p:cSld>
  <p:clrMapOvr>
    <a:masterClrMapping/>
  </p:clrMapOvr>
  <p:transition>
    <p:wedg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Rectangle 40"/>
          <p:cNvSpPr>
            <a:spLocks noGrp="1" noChangeArrowheads="1"/>
          </p:cNvSpPr>
          <p:nvPr>
            <p:ph type="dt" sz="half" idx="10"/>
          </p:nvPr>
        </p:nvSpPr>
        <p:spPr>
          <a:ln/>
        </p:spPr>
        <p:txBody>
          <a:bodyPr/>
          <a:lstStyle>
            <a:lvl1pPr>
              <a:defRPr/>
            </a:lvl1pPr>
          </a:lstStyle>
          <a:p>
            <a:fld id="{1B8ABB09-4A1D-463E-8065-109CC2B7EFAA}" type="datetimeFigureOut">
              <a:rPr lang="ar-SA" smtClean="0"/>
              <a:t>17/05/1440</a:t>
            </a:fld>
            <a:endParaRPr lang="ar-SA"/>
          </a:p>
        </p:txBody>
      </p:sp>
      <p:sp>
        <p:nvSpPr>
          <p:cNvPr id="5" name="Rectangle 41"/>
          <p:cNvSpPr>
            <a:spLocks noGrp="1" noChangeArrowheads="1"/>
          </p:cNvSpPr>
          <p:nvPr>
            <p:ph type="ftr" sz="quarter" idx="11"/>
          </p:nvPr>
        </p:nvSpPr>
        <p:spPr>
          <a:ln/>
        </p:spPr>
        <p:txBody>
          <a:bodyPr/>
          <a:lstStyle>
            <a:lvl1pPr>
              <a:defRPr/>
            </a:lvl1pPr>
          </a:lstStyle>
          <a:p>
            <a:endParaRPr lang="ar-SA"/>
          </a:p>
        </p:txBody>
      </p:sp>
      <p:sp>
        <p:nvSpPr>
          <p:cNvPr id="6" name="Rectangle 42"/>
          <p:cNvSpPr>
            <a:spLocks noGrp="1" noChangeArrowheads="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1482783827"/>
      </p:ext>
    </p:extLst>
  </p:cSld>
  <p:clrMapOvr>
    <a:masterClrMapping/>
  </p:clrMapOvr>
  <p:transition>
    <p:wedg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ar-SA" smtClean="0"/>
              <a:t>انقر لتحرير نمط العنوان الرئيسي</a:t>
            </a:r>
            <a:endParaRPr lang="fr-FR"/>
          </a:p>
        </p:txBody>
      </p:sp>
      <p:sp>
        <p:nvSpPr>
          <p:cNvPr id="3" name="Espace réservé du texte 2"/>
          <p:cNvSpPr>
            <a:spLocks noGrp="1"/>
          </p:cNvSpPr>
          <p:nvPr>
            <p:ph type="body" sz="half" idx="1"/>
          </p:nvPr>
        </p:nvSpPr>
        <p:spPr>
          <a:xfrm>
            <a:off x="457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contenu 3"/>
          <p:cNvSpPr>
            <a:spLocks noGrp="1"/>
          </p:cNvSpPr>
          <p:nvPr>
            <p:ph sz="half" idx="2"/>
          </p:nvPr>
        </p:nvSpPr>
        <p:spPr>
          <a:xfrm>
            <a:off x="4648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Rectangle 40"/>
          <p:cNvSpPr>
            <a:spLocks noGrp="1" noChangeArrowheads="1"/>
          </p:cNvSpPr>
          <p:nvPr>
            <p:ph type="dt" sz="half" idx="10"/>
          </p:nvPr>
        </p:nvSpPr>
        <p:spPr>
          <a:ln/>
        </p:spPr>
        <p:txBody>
          <a:bodyPr/>
          <a:lstStyle>
            <a:lvl1pPr>
              <a:defRPr/>
            </a:lvl1pPr>
          </a:lstStyle>
          <a:p>
            <a:fld id="{1B8ABB09-4A1D-463E-8065-109CC2B7EFAA}" type="datetimeFigureOut">
              <a:rPr lang="ar-SA" smtClean="0"/>
              <a:t>17/05/1440</a:t>
            </a:fld>
            <a:endParaRPr lang="ar-SA"/>
          </a:p>
        </p:txBody>
      </p:sp>
      <p:sp>
        <p:nvSpPr>
          <p:cNvPr id="6" name="Rectangle 41"/>
          <p:cNvSpPr>
            <a:spLocks noGrp="1" noChangeArrowheads="1"/>
          </p:cNvSpPr>
          <p:nvPr>
            <p:ph type="ftr" sz="quarter" idx="11"/>
          </p:nvPr>
        </p:nvSpPr>
        <p:spPr>
          <a:ln/>
        </p:spPr>
        <p:txBody>
          <a:bodyPr/>
          <a:lstStyle>
            <a:lvl1pPr>
              <a:defRPr/>
            </a:lvl1pPr>
          </a:lstStyle>
          <a:p>
            <a:endParaRPr lang="ar-SA"/>
          </a:p>
        </p:txBody>
      </p:sp>
      <p:sp>
        <p:nvSpPr>
          <p:cNvPr id="7" name="Rectangle 42"/>
          <p:cNvSpPr>
            <a:spLocks noGrp="1" noChangeArrowheads="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823765401"/>
      </p:ext>
    </p:extLst>
  </p:cSld>
  <p:clrMapOvr>
    <a:masterClrMapping/>
  </p:clrMapOvr>
  <p:transition>
    <p:wedg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ar-SA" smtClean="0"/>
              <a:t>انقر لتحرير نمط العنوان الرئيسي</a:t>
            </a:r>
            <a:endParaRPr lang="fr-FR"/>
          </a:p>
        </p:txBody>
      </p:sp>
      <p:sp>
        <p:nvSpPr>
          <p:cNvPr id="3" name="Espace réservé du tableau 2"/>
          <p:cNvSpPr>
            <a:spLocks noGrp="1"/>
          </p:cNvSpPr>
          <p:nvPr>
            <p:ph type="tbl" idx="1"/>
          </p:nvPr>
        </p:nvSpPr>
        <p:spPr>
          <a:xfrm>
            <a:off x="457200" y="1600200"/>
            <a:ext cx="8229600" cy="4530725"/>
          </a:xfrm>
        </p:spPr>
        <p:txBody>
          <a:bodyPr/>
          <a:lstStyle/>
          <a:p>
            <a:pPr lvl="0"/>
            <a:r>
              <a:rPr lang="ar-SA" noProof="0" smtClean="0"/>
              <a:t>انقر فوق الأيقونة لإضافة جدول</a:t>
            </a:r>
            <a:endParaRPr lang="fr-FR" noProof="0" smtClean="0"/>
          </a:p>
        </p:txBody>
      </p:sp>
      <p:sp>
        <p:nvSpPr>
          <p:cNvPr id="4" name="Rectangle 40"/>
          <p:cNvSpPr>
            <a:spLocks noGrp="1" noChangeArrowheads="1"/>
          </p:cNvSpPr>
          <p:nvPr>
            <p:ph type="dt" sz="half" idx="10"/>
          </p:nvPr>
        </p:nvSpPr>
        <p:spPr>
          <a:ln/>
        </p:spPr>
        <p:txBody>
          <a:bodyPr/>
          <a:lstStyle>
            <a:lvl1pPr>
              <a:defRPr/>
            </a:lvl1pPr>
          </a:lstStyle>
          <a:p>
            <a:fld id="{1B8ABB09-4A1D-463E-8065-109CC2B7EFAA}" type="datetimeFigureOut">
              <a:rPr lang="ar-SA" smtClean="0"/>
              <a:t>17/05/1440</a:t>
            </a:fld>
            <a:endParaRPr lang="ar-SA"/>
          </a:p>
        </p:txBody>
      </p:sp>
      <p:sp>
        <p:nvSpPr>
          <p:cNvPr id="5" name="Rectangle 41"/>
          <p:cNvSpPr>
            <a:spLocks noGrp="1" noChangeArrowheads="1"/>
          </p:cNvSpPr>
          <p:nvPr>
            <p:ph type="ftr" sz="quarter" idx="11"/>
          </p:nvPr>
        </p:nvSpPr>
        <p:spPr>
          <a:ln/>
        </p:spPr>
        <p:txBody>
          <a:bodyPr/>
          <a:lstStyle>
            <a:lvl1pPr>
              <a:defRPr/>
            </a:lvl1pPr>
          </a:lstStyle>
          <a:p>
            <a:endParaRPr lang="ar-SA"/>
          </a:p>
        </p:txBody>
      </p:sp>
      <p:sp>
        <p:nvSpPr>
          <p:cNvPr id="6" name="Rectangle 42"/>
          <p:cNvSpPr>
            <a:spLocks noGrp="1" noChangeArrowheads="1"/>
          </p:cNvSpPr>
          <p:nvPr>
            <p:ph type="sldNum" sz="quarter" idx="12"/>
          </p:nvPr>
        </p:nvSpPr>
        <p:spPr>
          <a:ln/>
        </p:spPr>
        <p:txBody>
          <a:bodyPr/>
          <a:lstStyle>
            <a:lvl1pPr>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510791335"/>
      </p:ext>
    </p:extLst>
  </p:cSld>
  <p:clrMapOvr>
    <a:masterClrMapping/>
  </p:clrMapOvr>
  <p:transition>
    <p:wedg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1B8ABB09-4A1D-463E-8065-109CC2B7EFAA}" type="datetimeFigureOut">
              <a:rPr lang="ar-SA" smtClean="0"/>
              <a:t>17/05/1440</a:t>
            </a:fld>
            <a:endParaRPr lang="ar-SA"/>
          </a:p>
        </p:txBody>
      </p:sp>
      <p:sp>
        <p:nvSpPr>
          <p:cNvPr id="5" name="Footer Placeholder 4"/>
          <p:cNvSpPr>
            <a:spLocks noGrp="1"/>
          </p:cNvSpPr>
          <p:nvPr>
            <p:ph type="ftr" sz="quarter" idx="11"/>
          </p:nvPr>
        </p:nvSpPr>
        <p:spPr bwMode="white"/>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17/05/1440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883169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17/05/1440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17/05/1440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17/05/1440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17/05/1440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17/05/1440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17/05/1440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17/05/1440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17/05/1440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64365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74478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83375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51000"/>
            <a:lum/>
          </a:blip>
          <a:srcRect/>
          <a:stretch>
            <a:fillRect l="-10000" r="-10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17/05/1440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069331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ED33D260-3562-4035-BF9E-C9A6EF930D92}" type="datetimeFigureOut">
              <a:rPr lang="ar-IQ" smtClean="0"/>
              <a:t>17/05/1440</a:t>
            </a:fld>
            <a:endParaRPr lang="ar-IQ"/>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ar-IQ"/>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9A6131A1-1EF9-4B21-948E-EBB8D3E9B656}" type="slidenum">
              <a:rPr lang="ar-IQ" smtClean="0"/>
              <a:t>‹#›</a:t>
            </a:fld>
            <a:endParaRPr lang="ar-IQ"/>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457200" rtl="1" eaLnBrk="1" latinLnBrk="0" hangingPunct="1">
        <a:spcBef>
          <a:spcPct val="0"/>
        </a:spcBef>
        <a:buNone/>
        <a:defRPr sz="32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51000"/>
            <a:lum/>
          </a:blip>
          <a:srcRect/>
          <a:stretch>
            <a:fillRect l="-10000" r="-10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17/05/1440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069331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ED33D260-3562-4035-BF9E-C9A6EF930D92}" type="datetimeFigureOut">
              <a:rPr lang="ar-IQ" smtClean="0"/>
              <a:t>17/05/1440</a:t>
            </a:fld>
            <a:endParaRPr lang="ar-IQ"/>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ar-IQ"/>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9A6131A1-1EF9-4B21-948E-EBB8D3E9B656}" type="slidenum">
              <a:rPr lang="ar-IQ" smtClean="0"/>
              <a:t>‹#›</a:t>
            </a:fld>
            <a:endParaRPr lang="ar-IQ"/>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457200" rtl="1" eaLnBrk="1" latinLnBrk="0" hangingPunct="1">
        <a:spcBef>
          <a:spcPct val="0"/>
        </a:spcBef>
        <a:buNone/>
        <a:defRPr sz="32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481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481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481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grpSp>
          <p:nvGrpSpPr>
            <p:cNvPr id="2059" name="Group 6"/>
            <p:cNvGrpSpPr>
              <a:grpSpLocks/>
            </p:cNvGrpSpPr>
            <p:nvPr/>
          </p:nvGrpSpPr>
          <p:grpSpPr bwMode="auto">
            <a:xfrm>
              <a:off x="288" y="0"/>
              <a:ext cx="5098" cy="4316"/>
              <a:chOff x="288" y="0"/>
              <a:chExt cx="5098" cy="4316"/>
            </a:xfrm>
          </p:grpSpPr>
          <p:sp>
            <p:nvSpPr>
              <p:cNvPr id="481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481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481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481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481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481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481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481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481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481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481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481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sp>
            <p:nvSpPr>
              <p:cNvPr id="481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p>
            </p:txBody>
          </p:sp>
        </p:grpSp>
        <p:sp>
          <p:nvSpPr>
            <p:cNvPr id="481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481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p>
          </p:txBody>
        </p:sp>
        <p:sp>
          <p:nvSpPr>
            <p:cNvPr id="481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p>
          </p:txBody>
        </p:sp>
        <p:sp>
          <p:nvSpPr>
            <p:cNvPr id="4815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fr-FR"/>
            </a:p>
          </p:txBody>
        </p:sp>
        <p:sp>
          <p:nvSpPr>
            <p:cNvPr id="4815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fr-FR"/>
            </a:p>
          </p:txBody>
        </p:sp>
        <p:sp>
          <p:nvSpPr>
            <p:cNvPr id="481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p>
          </p:txBody>
        </p:sp>
        <p:sp>
          <p:nvSpPr>
            <p:cNvPr id="4815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fr-FR"/>
            </a:p>
          </p:txBody>
        </p:sp>
        <p:sp>
          <p:nvSpPr>
            <p:cNvPr id="4815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fr-FR"/>
            </a:p>
          </p:txBody>
        </p:sp>
        <p:sp>
          <p:nvSpPr>
            <p:cNvPr id="4815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fr-FR"/>
            </a:p>
          </p:txBody>
        </p:sp>
        <p:sp>
          <p:nvSpPr>
            <p:cNvPr id="4815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fr-FR"/>
            </a:p>
          </p:txBody>
        </p:sp>
        <p:sp>
          <p:nvSpPr>
            <p:cNvPr id="4815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fr-FR"/>
            </a:p>
          </p:txBody>
        </p:sp>
        <p:grpSp>
          <p:nvGrpSpPr>
            <p:cNvPr id="2071" name="Group 31"/>
            <p:cNvGrpSpPr>
              <a:grpSpLocks/>
            </p:cNvGrpSpPr>
            <p:nvPr/>
          </p:nvGrpSpPr>
          <p:grpSpPr bwMode="auto">
            <a:xfrm>
              <a:off x="1" y="392"/>
              <a:ext cx="5758" cy="1571"/>
              <a:chOff x="1" y="392"/>
              <a:chExt cx="5758" cy="1571"/>
            </a:xfrm>
          </p:grpSpPr>
          <p:sp>
            <p:nvSpPr>
              <p:cNvPr id="4816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fr-FR"/>
              </a:p>
            </p:txBody>
          </p:sp>
          <p:sp>
            <p:nvSpPr>
              <p:cNvPr id="4816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fr-FR"/>
              </a:p>
            </p:txBody>
          </p:sp>
          <p:sp>
            <p:nvSpPr>
              <p:cNvPr id="4816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fr-FR"/>
              </a:p>
            </p:txBody>
          </p:sp>
          <p:sp>
            <p:nvSpPr>
              <p:cNvPr id="4816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fr-FR"/>
              </a:p>
            </p:txBody>
          </p:sp>
          <p:sp>
            <p:nvSpPr>
              <p:cNvPr id="4816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fr-FR"/>
              </a:p>
            </p:txBody>
          </p:sp>
        </p:grpSp>
        <p:sp>
          <p:nvSpPr>
            <p:cNvPr id="4816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fr-FR"/>
            </a:p>
          </p:txBody>
        </p:sp>
        <p:sp>
          <p:nvSpPr>
            <p:cNvPr id="4816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fr-FR"/>
            </a:p>
          </p:txBody>
        </p:sp>
      </p:grpSp>
      <p:sp>
        <p:nvSpPr>
          <p:cNvPr id="481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ar-SA" smtClean="0"/>
              <a:t>انقر لتحرير نمط العنوان الرئيسي</a:t>
            </a:r>
            <a:endParaRPr lang="en-US" smtClean="0"/>
          </a:p>
        </p:txBody>
      </p:sp>
      <p:sp>
        <p:nvSpPr>
          <p:cNvPr id="481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defRPr>
            </a:lvl1pPr>
          </a:lstStyle>
          <a:p>
            <a:fld id="{1B8ABB09-4A1D-463E-8065-109CC2B7EFAA}" type="datetimeFigureOut">
              <a:rPr lang="ar-SA" smtClean="0"/>
              <a:t>17/05/1440</a:t>
            </a:fld>
            <a:endParaRPr lang="ar-SA"/>
          </a:p>
        </p:txBody>
      </p:sp>
      <p:sp>
        <p:nvSpPr>
          <p:cNvPr id="48169" name="Rectangle 41"/>
          <p:cNvSpPr>
            <a:spLocks noGrp="1" noChangeArrowheads="1"/>
          </p:cNvSpPr>
          <p:nvPr>
            <p:ph type="ftr" sz="quarter" idx="3"/>
          </p:nvPr>
        </p:nvSpPr>
        <p:spPr bwMode="auto">
          <a:xfrm>
            <a:off x="539750" y="6248400"/>
            <a:ext cx="79930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defRPr>
            </a:lvl1pPr>
          </a:lstStyle>
          <a:p>
            <a:endParaRPr lang="ar-SA"/>
          </a:p>
        </p:txBody>
      </p:sp>
      <p:sp>
        <p:nvSpPr>
          <p:cNvPr id="481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defRPr>
            </a:lvl1pPr>
          </a:lstStyle>
          <a:p>
            <a:fld id="{0B34F065-1154-456A-91E3-76DE8E75E17B}" type="slidenum">
              <a:rPr lang="ar-SA" smtClean="0"/>
              <a:t>‹#›</a:t>
            </a:fld>
            <a:endParaRPr lang="ar-SA"/>
          </a:p>
        </p:txBody>
      </p:sp>
      <p:sp>
        <p:nvSpPr>
          <p:cNvPr id="481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Tree>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8167"/>
                                        </p:tgtEl>
                                        <p:attrNameLst>
                                          <p:attrName>style.visibility</p:attrName>
                                        </p:attrNameLst>
                                      </p:cBhvr>
                                      <p:to>
                                        <p:strVal val="visible"/>
                                      </p:to>
                                    </p:set>
                                    <p:animEffect transition="in" filter="fade">
                                      <p:cBhvr>
                                        <p:cTn id="7" dur="768" decel="100000"/>
                                        <p:tgtEl>
                                          <p:spTgt spid="48167"/>
                                        </p:tgtEl>
                                      </p:cBhvr>
                                    </p:animEffect>
                                    <p:animScale>
                                      <p:cBhvr>
                                        <p:cTn id="8" dur="768" decel="100000"/>
                                        <p:tgtEl>
                                          <p:spTgt spid="48167"/>
                                        </p:tgtEl>
                                      </p:cBhvr>
                                      <p:from x="10000" y="10000"/>
                                      <p:to x="200000" y="450000"/>
                                    </p:animScale>
                                    <p:animScale>
                                      <p:cBhvr>
                                        <p:cTn id="9" dur="1230" accel="100000" fill="hold">
                                          <p:stCondLst>
                                            <p:cond delay="768"/>
                                          </p:stCondLst>
                                        </p:cTn>
                                        <p:tgtEl>
                                          <p:spTgt spid="48167"/>
                                        </p:tgtEl>
                                      </p:cBhvr>
                                      <p:from x="200000" y="450000"/>
                                      <p:to x="100000" y="100000"/>
                                    </p:animScale>
                                    <p:set>
                                      <p:cBhvr>
                                        <p:cTn id="10" dur="768" fill="hold"/>
                                        <p:tgtEl>
                                          <p:spTgt spid="48167"/>
                                        </p:tgtEl>
                                        <p:attrNameLst>
                                          <p:attrName>ppt_x</p:attrName>
                                        </p:attrNameLst>
                                      </p:cBhvr>
                                      <p:to>
                                        <p:strVal val="(0.5)"/>
                                      </p:to>
                                    </p:set>
                                    <p:anim from="(0.5)" to="(#ppt_x)" calcmode="lin" valueType="num">
                                      <p:cBhvr>
                                        <p:cTn id="11" dur="1230" accel="100000" fill="hold">
                                          <p:stCondLst>
                                            <p:cond delay="768"/>
                                          </p:stCondLst>
                                        </p:cTn>
                                        <p:tgtEl>
                                          <p:spTgt spid="48167"/>
                                        </p:tgtEl>
                                        <p:attrNameLst>
                                          <p:attrName>ppt_x</p:attrName>
                                        </p:attrNameLst>
                                      </p:cBhvr>
                                    </p:anim>
                                    <p:set>
                                      <p:cBhvr>
                                        <p:cTn id="12" dur="768" fill="hold"/>
                                        <p:tgtEl>
                                          <p:spTgt spid="48167"/>
                                        </p:tgtEl>
                                        <p:attrNameLst>
                                          <p:attrName>ppt_y</p:attrName>
                                        </p:attrNameLst>
                                      </p:cBhvr>
                                      <p:to>
                                        <p:strVal val="(#ppt_y+0.4)"/>
                                      </p:to>
                                    </p:set>
                                    <p:anim from="(#ppt_y+0.4)" to="(#ppt_y)" calcmode="lin" valueType="num">
                                      <p:cBhvr>
                                        <p:cTn id="13" dur="1230" accel="100000" fill="hold">
                                          <p:stCondLst>
                                            <p:cond delay="768"/>
                                          </p:stCondLst>
                                        </p:cTn>
                                        <p:tgtEl>
                                          <p:spTgt spid="48167"/>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8171">
                                            <p:txEl>
                                              <p:pRg st="0" end="0"/>
                                            </p:txEl>
                                          </p:spTgt>
                                        </p:tgtEl>
                                        <p:attrNameLst>
                                          <p:attrName>style.visibility</p:attrName>
                                        </p:attrNameLst>
                                      </p:cBhvr>
                                      <p:to>
                                        <p:strVal val="visible"/>
                                      </p:to>
                                    </p:set>
                                    <p:anim calcmode="lin" valueType="num">
                                      <p:cBhvr>
                                        <p:cTn id="18" dur="500" fill="hold"/>
                                        <p:tgtEl>
                                          <p:spTgt spid="4817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817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817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48171">
                                            <p:txEl>
                                              <p:pRg st="1" end="1"/>
                                            </p:txEl>
                                          </p:spTgt>
                                        </p:tgtEl>
                                        <p:attrNameLst>
                                          <p:attrName>style.visibility</p:attrName>
                                        </p:attrNameLst>
                                      </p:cBhvr>
                                      <p:to>
                                        <p:strVal val="visible"/>
                                      </p:to>
                                    </p:set>
                                    <p:anim calcmode="lin" valueType="num">
                                      <p:cBhvr>
                                        <p:cTn id="23" dur="500" fill="hold"/>
                                        <p:tgtEl>
                                          <p:spTgt spid="481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817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4817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48171">
                                            <p:txEl>
                                              <p:pRg st="2" end="2"/>
                                            </p:txEl>
                                          </p:spTgt>
                                        </p:tgtEl>
                                        <p:attrNameLst>
                                          <p:attrName>style.visibility</p:attrName>
                                        </p:attrNameLst>
                                      </p:cBhvr>
                                      <p:to>
                                        <p:strVal val="visible"/>
                                      </p:to>
                                    </p:set>
                                    <p:anim calcmode="lin" valueType="num">
                                      <p:cBhvr>
                                        <p:cTn id="28" dur="500" fill="hold"/>
                                        <p:tgtEl>
                                          <p:spTgt spid="4817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817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817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48171">
                                            <p:txEl>
                                              <p:pRg st="3" end="3"/>
                                            </p:txEl>
                                          </p:spTgt>
                                        </p:tgtEl>
                                        <p:attrNameLst>
                                          <p:attrName>style.visibility</p:attrName>
                                        </p:attrNameLst>
                                      </p:cBhvr>
                                      <p:to>
                                        <p:strVal val="visible"/>
                                      </p:to>
                                    </p:set>
                                    <p:anim calcmode="lin" valueType="num">
                                      <p:cBhvr>
                                        <p:cTn id="33" dur="500" fill="hold"/>
                                        <p:tgtEl>
                                          <p:spTgt spid="4817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4817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4817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48171">
                                            <p:txEl>
                                              <p:pRg st="4" end="4"/>
                                            </p:txEl>
                                          </p:spTgt>
                                        </p:tgtEl>
                                        <p:attrNameLst>
                                          <p:attrName>style.visibility</p:attrName>
                                        </p:attrNameLst>
                                      </p:cBhvr>
                                      <p:to>
                                        <p:strVal val="visible"/>
                                      </p:to>
                                    </p:set>
                                    <p:anim calcmode="lin" valueType="num">
                                      <p:cBhvr>
                                        <p:cTn id="38" dur="500" fill="hold"/>
                                        <p:tgtEl>
                                          <p:spTgt spid="4817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4817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48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7" grpId="0"/>
      <p:bldP spid="48171" grpId="0" build="p">
        <p:tmplLst>
          <p:tmpl lvl="1">
            <p:tnLst>
              <p:par>
                <p:cTn presetID="53" presetClass="entr" presetSubtype="0" fill="hold" nodeType="clickEffect">
                  <p:stCondLst>
                    <p:cond delay="0"/>
                  </p:stCondLst>
                  <p:childTnLst>
                    <p:set>
                      <p:cBhvr>
                        <p:cTn dur="1" fill="hold">
                          <p:stCondLst>
                            <p:cond delay="0"/>
                          </p:stCondLst>
                        </p:cTn>
                        <p:tgtEl>
                          <p:spTgt spid="48171"/>
                        </p:tgtEl>
                        <p:attrNameLst>
                          <p:attrName>style.visibility</p:attrName>
                        </p:attrNameLst>
                      </p:cBhvr>
                      <p:to>
                        <p:strVal val="visible"/>
                      </p:to>
                    </p:set>
                    <p:anim calcmode="lin" valueType="num">
                      <p:cBhvr>
                        <p:cTn dur="500" fill="hold"/>
                        <p:tgtEl>
                          <p:spTgt spid="48171"/>
                        </p:tgtEl>
                        <p:attrNameLst>
                          <p:attrName>ppt_w</p:attrName>
                        </p:attrNameLst>
                      </p:cBhvr>
                      <p:tavLst>
                        <p:tav tm="0">
                          <p:val>
                            <p:fltVal val="0"/>
                          </p:val>
                        </p:tav>
                        <p:tav tm="100000">
                          <p:val>
                            <p:strVal val="#ppt_w"/>
                          </p:val>
                        </p:tav>
                      </p:tavLst>
                    </p:anim>
                    <p:anim calcmode="lin" valueType="num">
                      <p:cBhvr>
                        <p:cTn dur="500" fill="hold"/>
                        <p:tgtEl>
                          <p:spTgt spid="48171"/>
                        </p:tgtEl>
                        <p:attrNameLst>
                          <p:attrName>ppt_h</p:attrName>
                        </p:attrNameLst>
                      </p:cBhvr>
                      <p:tavLst>
                        <p:tav tm="0">
                          <p:val>
                            <p:fltVal val="0"/>
                          </p:val>
                        </p:tav>
                        <p:tav tm="100000">
                          <p:val>
                            <p:strVal val="#ppt_h"/>
                          </p:val>
                        </p:tav>
                      </p:tavLst>
                    </p:anim>
                    <p:animEffect transition="in" filter="fade">
                      <p:cBhvr>
                        <p:cTn dur="500"/>
                        <p:tgtEl>
                          <p:spTgt spid="4817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48171"/>
                        </p:tgtEl>
                        <p:attrNameLst>
                          <p:attrName>style.visibility</p:attrName>
                        </p:attrNameLst>
                      </p:cBhvr>
                      <p:to>
                        <p:strVal val="visible"/>
                      </p:to>
                    </p:set>
                    <p:anim calcmode="lin" valueType="num">
                      <p:cBhvr>
                        <p:cTn dur="500" fill="hold"/>
                        <p:tgtEl>
                          <p:spTgt spid="48171"/>
                        </p:tgtEl>
                        <p:attrNameLst>
                          <p:attrName>ppt_w</p:attrName>
                        </p:attrNameLst>
                      </p:cBhvr>
                      <p:tavLst>
                        <p:tav tm="0">
                          <p:val>
                            <p:fltVal val="0"/>
                          </p:val>
                        </p:tav>
                        <p:tav tm="100000">
                          <p:val>
                            <p:strVal val="#ppt_w"/>
                          </p:val>
                        </p:tav>
                      </p:tavLst>
                    </p:anim>
                    <p:anim calcmode="lin" valueType="num">
                      <p:cBhvr>
                        <p:cTn dur="500" fill="hold"/>
                        <p:tgtEl>
                          <p:spTgt spid="48171"/>
                        </p:tgtEl>
                        <p:attrNameLst>
                          <p:attrName>ppt_h</p:attrName>
                        </p:attrNameLst>
                      </p:cBhvr>
                      <p:tavLst>
                        <p:tav tm="0">
                          <p:val>
                            <p:fltVal val="0"/>
                          </p:val>
                        </p:tav>
                        <p:tav tm="100000">
                          <p:val>
                            <p:strVal val="#ppt_h"/>
                          </p:val>
                        </p:tav>
                      </p:tavLst>
                    </p:anim>
                    <p:animEffect transition="in" filter="fade">
                      <p:cBhvr>
                        <p:cTn dur="500"/>
                        <p:tgtEl>
                          <p:spTgt spid="4817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48171"/>
                        </p:tgtEl>
                        <p:attrNameLst>
                          <p:attrName>style.visibility</p:attrName>
                        </p:attrNameLst>
                      </p:cBhvr>
                      <p:to>
                        <p:strVal val="visible"/>
                      </p:to>
                    </p:set>
                    <p:anim calcmode="lin" valueType="num">
                      <p:cBhvr>
                        <p:cTn dur="500" fill="hold"/>
                        <p:tgtEl>
                          <p:spTgt spid="48171"/>
                        </p:tgtEl>
                        <p:attrNameLst>
                          <p:attrName>ppt_w</p:attrName>
                        </p:attrNameLst>
                      </p:cBhvr>
                      <p:tavLst>
                        <p:tav tm="0">
                          <p:val>
                            <p:fltVal val="0"/>
                          </p:val>
                        </p:tav>
                        <p:tav tm="100000">
                          <p:val>
                            <p:strVal val="#ppt_w"/>
                          </p:val>
                        </p:tav>
                      </p:tavLst>
                    </p:anim>
                    <p:anim calcmode="lin" valueType="num">
                      <p:cBhvr>
                        <p:cTn dur="500" fill="hold"/>
                        <p:tgtEl>
                          <p:spTgt spid="48171"/>
                        </p:tgtEl>
                        <p:attrNameLst>
                          <p:attrName>ppt_h</p:attrName>
                        </p:attrNameLst>
                      </p:cBhvr>
                      <p:tavLst>
                        <p:tav tm="0">
                          <p:val>
                            <p:fltVal val="0"/>
                          </p:val>
                        </p:tav>
                        <p:tav tm="100000">
                          <p:val>
                            <p:strVal val="#ppt_h"/>
                          </p:val>
                        </p:tav>
                      </p:tavLst>
                    </p:anim>
                    <p:animEffect transition="in" filter="fade">
                      <p:cBhvr>
                        <p:cTn dur="500"/>
                        <p:tgtEl>
                          <p:spTgt spid="4817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48171"/>
                        </p:tgtEl>
                        <p:attrNameLst>
                          <p:attrName>style.visibility</p:attrName>
                        </p:attrNameLst>
                      </p:cBhvr>
                      <p:to>
                        <p:strVal val="visible"/>
                      </p:to>
                    </p:set>
                    <p:anim calcmode="lin" valueType="num">
                      <p:cBhvr>
                        <p:cTn dur="500" fill="hold"/>
                        <p:tgtEl>
                          <p:spTgt spid="48171"/>
                        </p:tgtEl>
                        <p:attrNameLst>
                          <p:attrName>ppt_w</p:attrName>
                        </p:attrNameLst>
                      </p:cBhvr>
                      <p:tavLst>
                        <p:tav tm="0">
                          <p:val>
                            <p:fltVal val="0"/>
                          </p:val>
                        </p:tav>
                        <p:tav tm="100000">
                          <p:val>
                            <p:strVal val="#ppt_w"/>
                          </p:val>
                        </p:tav>
                      </p:tavLst>
                    </p:anim>
                    <p:anim calcmode="lin" valueType="num">
                      <p:cBhvr>
                        <p:cTn dur="500" fill="hold"/>
                        <p:tgtEl>
                          <p:spTgt spid="48171"/>
                        </p:tgtEl>
                        <p:attrNameLst>
                          <p:attrName>ppt_h</p:attrName>
                        </p:attrNameLst>
                      </p:cBhvr>
                      <p:tavLst>
                        <p:tav tm="0">
                          <p:val>
                            <p:fltVal val="0"/>
                          </p:val>
                        </p:tav>
                        <p:tav tm="100000">
                          <p:val>
                            <p:strVal val="#ppt_h"/>
                          </p:val>
                        </p:tav>
                      </p:tavLst>
                    </p:anim>
                    <p:animEffect transition="in" filter="fade">
                      <p:cBhvr>
                        <p:cTn dur="500"/>
                        <p:tgtEl>
                          <p:spTgt spid="4817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48171"/>
                        </p:tgtEl>
                        <p:attrNameLst>
                          <p:attrName>style.visibility</p:attrName>
                        </p:attrNameLst>
                      </p:cBhvr>
                      <p:to>
                        <p:strVal val="visible"/>
                      </p:to>
                    </p:set>
                    <p:anim calcmode="lin" valueType="num">
                      <p:cBhvr>
                        <p:cTn dur="500" fill="hold"/>
                        <p:tgtEl>
                          <p:spTgt spid="48171"/>
                        </p:tgtEl>
                        <p:attrNameLst>
                          <p:attrName>ppt_w</p:attrName>
                        </p:attrNameLst>
                      </p:cBhvr>
                      <p:tavLst>
                        <p:tav tm="0">
                          <p:val>
                            <p:fltVal val="0"/>
                          </p:val>
                        </p:tav>
                        <p:tav tm="100000">
                          <p:val>
                            <p:strVal val="#ppt_w"/>
                          </p:val>
                        </p:tav>
                      </p:tavLst>
                    </p:anim>
                    <p:anim calcmode="lin" valueType="num">
                      <p:cBhvr>
                        <p:cTn dur="500" fill="hold"/>
                        <p:tgtEl>
                          <p:spTgt spid="48171"/>
                        </p:tgtEl>
                        <p:attrNameLst>
                          <p:attrName>ppt_h</p:attrName>
                        </p:attrNameLst>
                      </p:cBhvr>
                      <p:tavLst>
                        <p:tav tm="0">
                          <p:val>
                            <p:fltVal val="0"/>
                          </p:val>
                        </p:tav>
                        <p:tav tm="100000">
                          <p:val>
                            <p:strVal val="#ppt_h"/>
                          </p:val>
                        </p:tav>
                      </p:tavLst>
                    </p:anim>
                    <p:animEffect transition="in" filter="fade">
                      <p:cBhvr>
                        <p:cTn dur="500"/>
                        <p:tgtEl>
                          <p:spTgt spid="48171"/>
                        </p:tgtEl>
                      </p:cBhvr>
                    </p:animEffect>
                  </p:childTnLst>
                </p:cTn>
              </p:par>
            </p:tnLst>
          </p:tmpl>
        </p:tmplLst>
      </p:bldP>
    </p:bldLst>
  </p:timing>
  <p:txStyles>
    <p:titleStyle>
      <a:lvl1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B8ABB09-4A1D-463E-8065-109CC2B7EFAA}" type="datetimeFigureOut">
              <a:rPr lang="ar-SA" smtClean="0"/>
              <a:t>17/05/1440</a:t>
            </a:fld>
            <a:endParaRPr lang="ar-S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S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16632"/>
            <a:ext cx="8640960" cy="3539430"/>
          </a:xfrm>
          <a:prstGeom prst="rect">
            <a:avLst/>
          </a:prstGeom>
        </p:spPr>
        <p:txBody>
          <a:bodyPr wrap="square">
            <a:spAutoFit/>
          </a:bodyPr>
          <a:lstStyle/>
          <a:p>
            <a:pPr algn="ctr"/>
            <a:endParaRPr lang="en-US" sz="3200" b="1" dirty="0" smtClean="0"/>
          </a:p>
          <a:p>
            <a:pPr algn="ctr"/>
            <a:endParaRPr lang="en-US" sz="3200" b="1" dirty="0" smtClean="0"/>
          </a:p>
          <a:p>
            <a:pPr algn="ctr"/>
            <a:endParaRPr lang="en-US" sz="3200" b="1" dirty="0"/>
          </a:p>
          <a:p>
            <a:pPr algn="ctr"/>
            <a:endParaRPr lang="en-US" sz="3200" b="1" smtClean="0"/>
          </a:p>
          <a:p>
            <a:pPr algn="ctr"/>
            <a:endParaRPr lang="en-US" sz="3200" b="1" dirty="0"/>
          </a:p>
          <a:p>
            <a:pPr algn="ctr"/>
            <a:endParaRPr lang="en-US" sz="3200" b="1" dirty="0" smtClean="0"/>
          </a:p>
          <a:p>
            <a:pPr algn="ctr"/>
            <a:r>
              <a:rPr lang="ar-SA" sz="3200" b="1" dirty="0" smtClean="0"/>
              <a:t>استراتيجيات </a:t>
            </a:r>
            <a:r>
              <a:rPr lang="ar-SA" sz="3200" b="1" dirty="0"/>
              <a:t>اختيار الأسواق الدولية للخدمة السياحية </a:t>
            </a:r>
            <a:r>
              <a:rPr lang="ar-SA" sz="3200" b="1" dirty="0" smtClean="0"/>
              <a:t>والفندقية</a:t>
            </a:r>
            <a:endParaRPr lang="ar-SA" sz="3200" b="1" dirty="0"/>
          </a:p>
        </p:txBody>
      </p:sp>
    </p:spTree>
    <p:extLst>
      <p:ext uri="{BB962C8B-B14F-4D97-AF65-F5344CB8AC3E}">
        <p14:creationId xmlns:p14="http://schemas.microsoft.com/office/powerpoint/2010/main" val="4164093663"/>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19672" y="1077845"/>
            <a:ext cx="5238328" cy="3490186"/>
          </a:xfrm>
          <a:prstGeom prst="rect">
            <a:avLst/>
          </a:prstGeom>
        </p:spPr>
        <p:txBody>
          <a:bodyPr wrap="square">
            <a:spAutoFit/>
          </a:bodyPr>
          <a:lstStyle/>
          <a:p>
            <a:pPr lvl="0" algn="ctr" fontAlgn="base">
              <a:lnSpc>
                <a:spcPct val="115000"/>
              </a:lnSpc>
              <a:spcBef>
                <a:spcPct val="0"/>
              </a:spcBef>
            </a:pPr>
            <a:r>
              <a:rPr lang="ar-SA" sz="9600" kern="0" dirty="0" smtClean="0">
                <a:solidFill>
                  <a:srgbClr val="FF0000"/>
                </a:solidFill>
                <a:latin typeface="Calibri"/>
                <a:ea typeface="Calibri"/>
              </a:rPr>
              <a:t>شكرا لحسن الأصغاء </a:t>
            </a:r>
            <a:endParaRPr lang="en-US" sz="9600" kern="0" dirty="0">
              <a:solidFill>
                <a:srgbClr val="FF0000"/>
              </a:solidFill>
              <a:latin typeface="Calibri"/>
              <a:ea typeface="Calibri"/>
            </a:endParaRPr>
          </a:p>
        </p:txBody>
      </p:sp>
    </p:spTree>
    <p:extLst>
      <p:ext uri="{BB962C8B-B14F-4D97-AF65-F5344CB8AC3E}">
        <p14:creationId xmlns:p14="http://schemas.microsoft.com/office/powerpoint/2010/main" val="1234005914"/>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64622"/>
            <a:ext cx="8496944" cy="5189113"/>
          </a:xfrm>
          <a:prstGeom prst="rect">
            <a:avLst/>
          </a:prstGeom>
        </p:spPr>
        <p:txBody>
          <a:bodyPr wrap="square">
            <a:spAutoFit/>
          </a:bodyPr>
          <a:lstStyle/>
          <a:p>
            <a:pPr lvl="0" algn="ctr" fontAlgn="base">
              <a:lnSpc>
                <a:spcPct val="115000"/>
              </a:lnSpc>
              <a:spcBef>
                <a:spcPct val="0"/>
              </a:spcBef>
            </a:pPr>
            <a:r>
              <a:rPr lang="ar-SA" sz="3600" b="1" kern="0" dirty="0">
                <a:solidFill>
                  <a:srgbClr val="CCECFF"/>
                </a:solidFill>
                <a:latin typeface="Calibri"/>
                <a:ea typeface="Times New Roman"/>
                <a:cs typeface="Simplified Arabic"/>
              </a:rPr>
              <a:t>مقدمة</a:t>
            </a:r>
            <a:endParaRPr lang="en-US" sz="3600" kern="0" dirty="0">
              <a:solidFill>
                <a:srgbClr val="CCECFF"/>
              </a:solidFill>
              <a:latin typeface="Calibri"/>
              <a:ea typeface="Calibri"/>
            </a:endParaRPr>
          </a:p>
          <a:p>
            <a:pPr lvl="0" algn="just" fontAlgn="base">
              <a:lnSpc>
                <a:spcPct val="115000"/>
              </a:lnSpc>
              <a:spcBef>
                <a:spcPct val="0"/>
              </a:spcBef>
            </a:pPr>
            <a:r>
              <a:rPr lang="ar-SA" sz="3600" kern="0" dirty="0">
                <a:solidFill>
                  <a:srgbClr val="CCECFF"/>
                </a:solidFill>
                <a:latin typeface="Calibri"/>
                <a:ea typeface="Times New Roman"/>
                <a:cs typeface="Simplified Arabic"/>
              </a:rPr>
              <a:t>    التسويق فلسفة وفن, حيث يجب إن توجه كل أنشطة وجهود الشركة نحو احتياجات ومتطلبات السوق , وهو كفن يعني إيجاد أفضل السبل التي يمكن بها تلبية وإشباع حاجات المستهلكين التي تكون هذه السوق  . وكل ذلك من خلال عمليات التخطيط وتطوير المنتجات , واختيار منافذ التوزيع المناسبة. وهذا يوضح أهمية التعرف على الأسواق , وتقيمها وتصميم البرامج </a:t>
            </a:r>
            <a:r>
              <a:rPr lang="ar-SA" sz="3600" kern="0" dirty="0" err="1">
                <a:solidFill>
                  <a:srgbClr val="CCECFF"/>
                </a:solidFill>
                <a:latin typeface="Calibri"/>
                <a:ea typeface="Times New Roman"/>
                <a:cs typeface="Simplified Arabic"/>
              </a:rPr>
              <a:t>التسويقة</a:t>
            </a:r>
            <a:r>
              <a:rPr lang="ar-SA" sz="3600" kern="0" dirty="0">
                <a:solidFill>
                  <a:srgbClr val="CCECFF"/>
                </a:solidFill>
                <a:latin typeface="Calibri"/>
                <a:ea typeface="Times New Roman"/>
                <a:cs typeface="Simplified Arabic"/>
              </a:rPr>
              <a:t> الملائمة لهذه الأسواق .</a:t>
            </a:r>
            <a:endParaRPr lang="en-US" sz="3600" kern="0" dirty="0">
              <a:solidFill>
                <a:srgbClr val="CCECFF"/>
              </a:solidFill>
              <a:latin typeface="Calibri"/>
              <a:ea typeface="Calibri"/>
            </a:endParaRPr>
          </a:p>
        </p:txBody>
      </p:sp>
    </p:spTree>
    <p:extLst>
      <p:ext uri="{BB962C8B-B14F-4D97-AF65-F5344CB8AC3E}">
        <p14:creationId xmlns:p14="http://schemas.microsoft.com/office/powerpoint/2010/main" val="2476448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496944" cy="5755422"/>
          </a:xfrm>
          <a:prstGeom prst="rect">
            <a:avLst/>
          </a:prstGeom>
        </p:spPr>
        <p:txBody>
          <a:bodyPr wrap="square">
            <a:spAutoFit/>
          </a:bodyPr>
          <a:lstStyle/>
          <a:p>
            <a:pPr lvl="0" fontAlgn="base">
              <a:lnSpc>
                <a:spcPct val="115000"/>
              </a:lnSpc>
              <a:spcBef>
                <a:spcPct val="0"/>
              </a:spcBef>
            </a:pPr>
            <a:r>
              <a:rPr lang="ar-SA" sz="2000" b="1" kern="0" dirty="0">
                <a:solidFill>
                  <a:srgbClr val="CCECFF"/>
                </a:solidFill>
                <a:latin typeface="Calibri"/>
                <a:ea typeface="Times New Roman"/>
                <a:cs typeface="Simplified Arabic"/>
              </a:rPr>
              <a:t>أسس وقواعد تقسيم السوق </a:t>
            </a:r>
            <a:r>
              <a:rPr lang="ar-SA" sz="2000" b="1" kern="0" dirty="0" smtClean="0">
                <a:solidFill>
                  <a:srgbClr val="CCECFF"/>
                </a:solidFill>
                <a:latin typeface="Calibri"/>
                <a:ea typeface="Times New Roman"/>
                <a:cs typeface="Simplified Arabic"/>
              </a:rPr>
              <a:t>الدولية</a:t>
            </a:r>
            <a:endParaRPr lang="en-US" sz="2000" kern="0" dirty="0">
              <a:solidFill>
                <a:srgbClr val="CCECFF"/>
              </a:solidFill>
              <a:latin typeface="Calibri"/>
              <a:ea typeface="Calibri"/>
            </a:endParaRPr>
          </a:p>
          <a:p>
            <a:pPr lvl="0" fontAlgn="base">
              <a:lnSpc>
                <a:spcPct val="115000"/>
              </a:lnSpc>
              <a:spcBef>
                <a:spcPct val="0"/>
              </a:spcBef>
            </a:pPr>
            <a:r>
              <a:rPr lang="ar-SA" sz="2000" kern="0" dirty="0">
                <a:solidFill>
                  <a:srgbClr val="CCECFF"/>
                </a:solidFill>
                <a:latin typeface="Calibri"/>
                <a:ea typeface="Times New Roman"/>
                <a:cs typeface="Simplified Arabic"/>
              </a:rPr>
              <a:t>مستوى التقسيم</a:t>
            </a:r>
            <a:endParaRPr lang="en-US" sz="2000" kern="0" dirty="0">
              <a:solidFill>
                <a:srgbClr val="CCECFF"/>
              </a:solidFill>
              <a:latin typeface="Calibri"/>
              <a:ea typeface="Calibri"/>
            </a:endParaRPr>
          </a:p>
          <a:p>
            <a:pPr lvl="0" fontAlgn="base">
              <a:lnSpc>
                <a:spcPct val="115000"/>
              </a:lnSpc>
              <a:spcBef>
                <a:spcPct val="0"/>
              </a:spcBef>
            </a:pPr>
            <a:r>
              <a:rPr lang="ar-SA" sz="2000" kern="0" dirty="0">
                <a:solidFill>
                  <a:srgbClr val="CCECFF"/>
                </a:solidFill>
                <a:latin typeface="Calibri"/>
                <a:ea typeface="Times New Roman"/>
                <a:cs typeface="Simplified Arabic"/>
              </a:rPr>
              <a:t>مؤشرات السوق العام</a:t>
            </a:r>
            <a:endParaRPr lang="en-US" sz="2000" kern="0" dirty="0">
              <a:solidFill>
                <a:srgbClr val="CCECFF"/>
              </a:solidFill>
              <a:latin typeface="Calibri"/>
              <a:ea typeface="Calibri"/>
            </a:endParaRPr>
          </a:p>
          <a:p>
            <a:pPr lvl="0" fontAlgn="base">
              <a:lnSpc>
                <a:spcPct val="115000"/>
              </a:lnSpc>
              <a:spcBef>
                <a:spcPct val="0"/>
              </a:spcBef>
            </a:pPr>
            <a:r>
              <a:rPr lang="ar-SA" sz="2000" kern="0" dirty="0">
                <a:solidFill>
                  <a:srgbClr val="CCECFF"/>
                </a:solidFill>
                <a:latin typeface="Calibri"/>
                <a:ea typeface="Times New Roman"/>
                <a:cs typeface="Simplified Arabic"/>
              </a:rPr>
              <a:t>مؤشرات المنتج المحددة</a:t>
            </a:r>
            <a:endParaRPr lang="en-US" sz="2000" kern="0" dirty="0">
              <a:solidFill>
                <a:srgbClr val="CCECFF"/>
              </a:solidFill>
              <a:latin typeface="Calibri"/>
              <a:ea typeface="Calibri"/>
            </a:endParaRPr>
          </a:p>
          <a:p>
            <a:pPr lvl="0" fontAlgn="base">
              <a:lnSpc>
                <a:spcPct val="115000"/>
              </a:lnSpc>
              <a:spcBef>
                <a:spcPct val="0"/>
              </a:spcBef>
            </a:pPr>
            <a:r>
              <a:rPr lang="ar-SA" sz="2000" kern="0" dirty="0">
                <a:solidFill>
                  <a:srgbClr val="CCECFF"/>
                </a:solidFill>
                <a:latin typeface="Calibri"/>
                <a:ea typeface="Times New Roman"/>
                <a:cs typeface="Simplified Arabic"/>
              </a:rPr>
              <a:t>مستوى السوق</a:t>
            </a:r>
            <a:endParaRPr lang="en-US" sz="2000" kern="0" dirty="0">
              <a:solidFill>
                <a:srgbClr val="CCECFF"/>
              </a:solidFill>
              <a:latin typeface="Calibri"/>
              <a:ea typeface="Calibri"/>
            </a:endParaRPr>
          </a:p>
          <a:p>
            <a:pPr lvl="0" fontAlgn="base">
              <a:lnSpc>
                <a:spcPct val="115000"/>
              </a:lnSpc>
              <a:spcBef>
                <a:spcPct val="0"/>
              </a:spcBef>
            </a:pPr>
            <a:r>
              <a:rPr lang="ar-SA" sz="2000" kern="0" dirty="0">
                <a:solidFill>
                  <a:srgbClr val="CCECFF"/>
                </a:solidFill>
                <a:latin typeface="Calibri"/>
                <a:ea typeface="Times New Roman"/>
                <a:cs typeface="Simplified Arabic"/>
              </a:rPr>
              <a:t> الكلي(للدولة)</a:t>
            </a:r>
            <a:endParaRPr lang="en-US" sz="2000" kern="0" dirty="0">
              <a:solidFill>
                <a:srgbClr val="CCECFF"/>
              </a:solidFill>
              <a:latin typeface="Calibri"/>
              <a:ea typeface="Calibri"/>
            </a:endParaRPr>
          </a:p>
          <a:p>
            <a:pPr lvl="0" fontAlgn="base">
              <a:lnSpc>
                <a:spcPct val="115000"/>
              </a:lnSpc>
              <a:spcBef>
                <a:spcPct val="0"/>
              </a:spcBef>
            </a:pPr>
            <a:r>
              <a:rPr lang="ar-SA" sz="2000" kern="0" dirty="0">
                <a:solidFill>
                  <a:srgbClr val="CCECFF"/>
                </a:solidFill>
                <a:latin typeface="Calibri"/>
                <a:ea typeface="Times New Roman"/>
                <a:cs typeface="Simplified Arabic"/>
              </a:rPr>
              <a:t>خصائص السكان والعوامل الديموغرافية : حجم السوق, توزيع السوق. </a:t>
            </a:r>
            <a:endParaRPr lang="en-US" sz="2000" kern="0" dirty="0">
              <a:solidFill>
                <a:srgbClr val="CCECFF"/>
              </a:solidFill>
              <a:latin typeface="Calibri"/>
              <a:ea typeface="Calibri"/>
            </a:endParaRPr>
          </a:p>
          <a:p>
            <a:pPr lvl="0" fontAlgn="base">
              <a:lnSpc>
                <a:spcPct val="115000"/>
              </a:lnSpc>
              <a:spcBef>
                <a:spcPct val="0"/>
              </a:spcBef>
            </a:pPr>
            <a:r>
              <a:rPr lang="ar-SA" sz="2000" kern="0" dirty="0">
                <a:solidFill>
                  <a:srgbClr val="CCECFF"/>
                </a:solidFill>
                <a:latin typeface="Calibri"/>
                <a:ea typeface="Times New Roman"/>
                <a:cs typeface="Simplified Arabic"/>
              </a:rPr>
              <a:t>الخصائص الاقتصادية والاجتماعية ,الثقافية , والسياسية .</a:t>
            </a:r>
            <a:endParaRPr lang="en-US" sz="2000" kern="0" dirty="0">
              <a:solidFill>
                <a:srgbClr val="CCECFF"/>
              </a:solidFill>
              <a:latin typeface="Calibri"/>
              <a:ea typeface="Calibri"/>
            </a:endParaRPr>
          </a:p>
          <a:p>
            <a:pPr lvl="0" fontAlgn="base">
              <a:lnSpc>
                <a:spcPct val="115000"/>
              </a:lnSpc>
              <a:spcBef>
                <a:spcPct val="0"/>
              </a:spcBef>
            </a:pPr>
            <a:r>
              <a:rPr lang="ar-SA" sz="2000" kern="0" dirty="0">
                <a:solidFill>
                  <a:srgbClr val="CCECFF"/>
                </a:solidFill>
                <a:latin typeface="Calibri"/>
                <a:ea typeface="Times New Roman"/>
                <a:cs typeface="Simplified Arabic"/>
              </a:rPr>
              <a:t>محددات اقتصادية , قانونية , وأحوال وظروف السوق, والخصائص الثقافية , والاجتماعية وأسلوب الحياة بتداول السلعة.</a:t>
            </a:r>
            <a:endParaRPr lang="en-US" sz="2000" kern="0" dirty="0">
              <a:solidFill>
                <a:srgbClr val="CCECFF"/>
              </a:solidFill>
              <a:latin typeface="Calibri"/>
              <a:ea typeface="Calibri"/>
            </a:endParaRPr>
          </a:p>
          <a:p>
            <a:pPr lvl="0" fontAlgn="base">
              <a:lnSpc>
                <a:spcPct val="115000"/>
              </a:lnSpc>
              <a:spcBef>
                <a:spcPct val="0"/>
              </a:spcBef>
            </a:pPr>
            <a:r>
              <a:rPr lang="ar-SA" sz="2000" kern="0" dirty="0">
                <a:solidFill>
                  <a:srgbClr val="CCECFF"/>
                </a:solidFill>
                <a:latin typeface="Calibri"/>
                <a:ea typeface="Times New Roman"/>
                <a:cs typeface="Simplified Arabic"/>
              </a:rPr>
              <a:t>مستوى السوق </a:t>
            </a:r>
            <a:endParaRPr lang="en-US" sz="2000" kern="0" dirty="0">
              <a:solidFill>
                <a:srgbClr val="CCECFF"/>
              </a:solidFill>
              <a:latin typeface="Calibri"/>
              <a:ea typeface="Calibri"/>
            </a:endParaRPr>
          </a:p>
          <a:p>
            <a:pPr lvl="0" fontAlgn="base">
              <a:lnSpc>
                <a:spcPct val="115000"/>
              </a:lnSpc>
              <a:spcBef>
                <a:spcPct val="0"/>
              </a:spcBef>
            </a:pPr>
            <a:r>
              <a:rPr lang="ar-SA" sz="2000" kern="0" dirty="0">
                <a:solidFill>
                  <a:srgbClr val="CCECFF"/>
                </a:solidFill>
                <a:latin typeface="Calibri"/>
                <a:ea typeface="Times New Roman"/>
                <a:cs typeface="Simplified Arabic"/>
              </a:rPr>
              <a:t>الجزئي(للعملاء)</a:t>
            </a:r>
            <a:endParaRPr lang="en-US" sz="2000" kern="0" dirty="0">
              <a:solidFill>
                <a:srgbClr val="CCECFF"/>
              </a:solidFill>
              <a:latin typeface="Calibri"/>
              <a:ea typeface="Calibri"/>
            </a:endParaRPr>
          </a:p>
          <a:p>
            <a:pPr lvl="0" fontAlgn="base">
              <a:lnSpc>
                <a:spcPct val="115000"/>
              </a:lnSpc>
              <a:spcBef>
                <a:spcPct val="0"/>
              </a:spcBef>
            </a:pPr>
            <a:r>
              <a:rPr lang="ar-SA" sz="2000" kern="0" dirty="0">
                <a:solidFill>
                  <a:srgbClr val="CCECFF"/>
                </a:solidFill>
                <a:latin typeface="Calibri"/>
                <a:ea typeface="Times New Roman"/>
                <a:cs typeface="Simplified Arabic"/>
              </a:rPr>
              <a:t>الخصائص الديموغرافية للعملاء , العمر , الجنس...الخ.</a:t>
            </a:r>
            <a:endParaRPr lang="en-US" sz="2000" kern="0" dirty="0">
              <a:solidFill>
                <a:srgbClr val="CCECFF"/>
              </a:solidFill>
              <a:latin typeface="Calibri"/>
              <a:ea typeface="Calibri"/>
            </a:endParaRPr>
          </a:p>
          <a:p>
            <a:pPr lvl="0" fontAlgn="base">
              <a:lnSpc>
                <a:spcPct val="115000"/>
              </a:lnSpc>
              <a:spcBef>
                <a:spcPct val="0"/>
              </a:spcBef>
            </a:pPr>
            <a:r>
              <a:rPr lang="ar-SA" sz="2000" kern="0" dirty="0">
                <a:solidFill>
                  <a:srgbClr val="CCECFF"/>
                </a:solidFill>
                <a:latin typeface="Calibri"/>
                <a:ea typeface="Times New Roman"/>
                <a:cs typeface="Simplified Arabic"/>
              </a:rPr>
              <a:t> الخصائص الاجتماعية , والثقافية , والدخل, الوظيفة, والتعليم ..الخ. والخصائص الشخصية.</a:t>
            </a:r>
            <a:endParaRPr lang="en-US" sz="2000" kern="0" dirty="0">
              <a:solidFill>
                <a:srgbClr val="CCECFF"/>
              </a:solidFill>
              <a:latin typeface="Calibri"/>
              <a:ea typeface="Calibri"/>
            </a:endParaRPr>
          </a:p>
          <a:p>
            <a:pPr lvl="0" fontAlgn="base">
              <a:lnSpc>
                <a:spcPct val="115000"/>
              </a:lnSpc>
              <a:spcBef>
                <a:spcPct val="0"/>
              </a:spcBef>
            </a:pPr>
            <a:r>
              <a:rPr lang="ar-SA" sz="2000" kern="0" dirty="0">
                <a:solidFill>
                  <a:srgbClr val="CCECFF"/>
                </a:solidFill>
                <a:latin typeface="Calibri"/>
                <a:ea typeface="Times New Roman"/>
                <a:cs typeface="Simplified Arabic"/>
              </a:rPr>
              <a:t>الخصائص السلوكية وأنماط وعادات الاستعمال , الاستهلاك, الاتجاهات و الآراء, وأنماط الولاء المرتبطة بالسلعة.</a:t>
            </a:r>
            <a:endParaRPr lang="en-US" sz="2000" kern="0" dirty="0">
              <a:solidFill>
                <a:srgbClr val="CCECFF"/>
              </a:solidFill>
              <a:latin typeface="Calibri"/>
              <a:ea typeface="Calibri"/>
            </a:endParaRPr>
          </a:p>
        </p:txBody>
      </p:sp>
    </p:spTree>
    <p:extLst>
      <p:ext uri="{BB962C8B-B14F-4D97-AF65-F5344CB8AC3E}">
        <p14:creationId xmlns:p14="http://schemas.microsoft.com/office/powerpoint/2010/main" val="215170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568952" cy="5826210"/>
          </a:xfrm>
          <a:prstGeom prst="rect">
            <a:avLst/>
          </a:prstGeom>
        </p:spPr>
        <p:txBody>
          <a:bodyPr wrap="square">
            <a:spAutoFit/>
          </a:bodyPr>
          <a:lstStyle/>
          <a:p>
            <a:pPr algn="just">
              <a:lnSpc>
                <a:spcPct val="115000"/>
              </a:lnSpc>
            </a:pPr>
            <a:r>
              <a:rPr lang="ar-SA" sz="3600" dirty="0">
                <a:latin typeface="Calibri"/>
                <a:ea typeface="Times New Roman"/>
                <a:cs typeface="Simplified Arabic"/>
              </a:rPr>
              <a:t>فمن الثابت إن المعيار المستخدم لتقسيم السوق يعتمد على ظروف السوق وعلى خصائص الشركة , ويمكن التمييز بين نوعين  من متغيرات تقسيم السوق وهما:</a:t>
            </a:r>
            <a:endParaRPr lang="en-US" sz="3600" dirty="0">
              <a:latin typeface="Calibri"/>
              <a:ea typeface="Calibri"/>
            </a:endParaRPr>
          </a:p>
          <a:p>
            <a:pPr marL="342900" lvl="0" indent="-342900" algn="just">
              <a:lnSpc>
                <a:spcPct val="115000"/>
              </a:lnSpc>
              <a:buFont typeface="+mj-cs"/>
              <a:buAutoNum type="arabic1Minus"/>
            </a:pPr>
            <a:r>
              <a:rPr lang="ar-SA" sz="3600" dirty="0">
                <a:latin typeface="Calibri"/>
                <a:ea typeface="Times New Roman"/>
                <a:cs typeface="Simplified Arabic"/>
              </a:rPr>
              <a:t>مؤشرات السوق العام. </a:t>
            </a:r>
            <a:endParaRPr lang="en-US" sz="3600" dirty="0">
              <a:latin typeface="Calibri"/>
              <a:ea typeface="Calibri"/>
            </a:endParaRPr>
          </a:p>
          <a:p>
            <a:pPr marL="342900" lvl="0" indent="-342900" algn="just">
              <a:lnSpc>
                <a:spcPct val="115000"/>
              </a:lnSpc>
              <a:buFont typeface="+mj-cs"/>
              <a:buAutoNum type="arabic1Minus"/>
            </a:pPr>
            <a:r>
              <a:rPr lang="ar-SA" sz="3600" dirty="0">
                <a:latin typeface="Simplified Arabic"/>
                <a:ea typeface="Times New Roman"/>
              </a:rPr>
              <a:t>مؤشرات المنتج المحددة.</a:t>
            </a:r>
            <a:endParaRPr lang="en-US" sz="3600" dirty="0">
              <a:latin typeface="Calibri"/>
              <a:ea typeface="Calibri"/>
            </a:endParaRPr>
          </a:p>
          <a:p>
            <a:pPr algn="just">
              <a:lnSpc>
                <a:spcPct val="115000"/>
              </a:lnSpc>
            </a:pPr>
            <a:r>
              <a:rPr lang="ar-SA" sz="3600" u="sng" dirty="0">
                <a:latin typeface="Calibri"/>
                <a:ea typeface="Times New Roman"/>
                <a:cs typeface="Simplified Arabic"/>
              </a:rPr>
              <a:t> </a:t>
            </a:r>
            <a:r>
              <a:rPr lang="ar-SA" sz="3600" dirty="0">
                <a:latin typeface="Calibri"/>
                <a:ea typeface="Times New Roman"/>
                <a:cs typeface="Simplified Arabic"/>
              </a:rPr>
              <a:t>  وكلاهما مأخوذان على المستوى الكلي للسوق ومستوى العملاء , حيث </a:t>
            </a:r>
            <a:r>
              <a:rPr lang="ar-SA" sz="3600" dirty="0" err="1">
                <a:latin typeface="Calibri"/>
                <a:ea typeface="Times New Roman"/>
                <a:cs typeface="Simplified Arabic"/>
              </a:rPr>
              <a:t>ان</a:t>
            </a:r>
            <a:r>
              <a:rPr lang="ar-SA" sz="3600" dirty="0">
                <a:latin typeface="Calibri"/>
                <a:ea typeface="Times New Roman"/>
                <a:cs typeface="Simplified Arabic"/>
              </a:rPr>
              <a:t> مؤشرات السوق العام لا تتغير حسب حالة الشركة الفردية أو حسب حالة منتج معين , والجدول التالي يبين أسس وقواعد تقسين السوق الدولية </a:t>
            </a:r>
            <a:endParaRPr lang="ar-SA" sz="3600" dirty="0"/>
          </a:p>
        </p:txBody>
      </p:sp>
    </p:spTree>
    <p:extLst>
      <p:ext uri="{BB962C8B-B14F-4D97-AF65-F5344CB8AC3E}">
        <p14:creationId xmlns:p14="http://schemas.microsoft.com/office/powerpoint/2010/main" val="3517829742"/>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964488" cy="5755422"/>
          </a:xfrm>
          <a:prstGeom prst="rect">
            <a:avLst/>
          </a:prstGeom>
        </p:spPr>
        <p:txBody>
          <a:bodyPr wrap="square">
            <a:spAutoFit/>
          </a:bodyPr>
          <a:lstStyle/>
          <a:p>
            <a:pPr algn="just">
              <a:lnSpc>
                <a:spcPct val="115000"/>
              </a:lnSpc>
            </a:pPr>
            <a:r>
              <a:rPr lang="ar-SA" sz="3200" dirty="0">
                <a:latin typeface="Calibri"/>
                <a:ea typeface="Times New Roman"/>
                <a:cs typeface="Simplified Arabic"/>
              </a:rPr>
              <a:t>ويمكن أن يقسم السوق على أساس مجموعة  من العوامل المختلفة منها (( المناطق الجغرافية , العوامل الديموغرافية والجنس , والطبقة الاجتماعية). أو على أساس العوامل النفسية وأسلوب الحياة. ولتوفير النجاح لاستراتيجية تقسيم السوق لابد من توفر الشروط التالية في الأسس المستخدمة وهي :</a:t>
            </a:r>
            <a:endParaRPr lang="en-US" sz="3200" dirty="0">
              <a:latin typeface="Calibri"/>
              <a:ea typeface="Calibri"/>
            </a:endParaRPr>
          </a:p>
          <a:p>
            <a:pPr algn="just">
              <a:lnSpc>
                <a:spcPct val="115000"/>
              </a:lnSpc>
            </a:pPr>
            <a:r>
              <a:rPr lang="ar-SA" sz="3200" dirty="0">
                <a:latin typeface="Calibri"/>
                <a:ea typeface="Times New Roman"/>
                <a:cs typeface="Simplified Arabic"/>
              </a:rPr>
              <a:t> </a:t>
            </a:r>
            <a:endParaRPr lang="en-US" sz="3200" dirty="0">
              <a:latin typeface="Calibri"/>
              <a:ea typeface="Calibri"/>
            </a:endParaRPr>
          </a:p>
          <a:p>
            <a:pPr marL="342900" lvl="0" indent="-342900" algn="just">
              <a:lnSpc>
                <a:spcPct val="115000"/>
              </a:lnSpc>
              <a:buFont typeface="+mj-lt"/>
              <a:buAutoNum type="arabicPeriod"/>
              <a:tabLst>
                <a:tab pos="457200" algn="l"/>
              </a:tabLst>
            </a:pPr>
            <a:r>
              <a:rPr lang="ar-SA" sz="3200" dirty="0">
                <a:latin typeface="Calibri"/>
                <a:ea typeface="Times New Roman"/>
                <a:cs typeface="Simplified Arabic"/>
              </a:rPr>
              <a:t>إمكانية القياس : حيث يجب </a:t>
            </a:r>
            <a:r>
              <a:rPr lang="ar-SA" sz="3200" dirty="0" err="1">
                <a:latin typeface="Calibri"/>
                <a:ea typeface="Times New Roman"/>
                <a:cs typeface="Simplified Arabic"/>
              </a:rPr>
              <a:t>ان</a:t>
            </a:r>
            <a:r>
              <a:rPr lang="ar-SA" sz="3200" dirty="0">
                <a:latin typeface="Calibri"/>
                <a:ea typeface="Times New Roman"/>
                <a:cs typeface="Simplified Arabic"/>
              </a:rPr>
              <a:t> تكون قابلة للقياس </a:t>
            </a:r>
            <a:endParaRPr lang="en-US" sz="3200" dirty="0">
              <a:latin typeface="Calibri"/>
              <a:ea typeface="Calibri"/>
            </a:endParaRPr>
          </a:p>
          <a:p>
            <a:pPr marL="342900" lvl="0" indent="-342900" algn="just">
              <a:lnSpc>
                <a:spcPct val="115000"/>
              </a:lnSpc>
              <a:buFont typeface="+mj-lt"/>
              <a:buAutoNum type="arabicPeriod"/>
              <a:tabLst>
                <a:tab pos="457200" algn="l"/>
              </a:tabLst>
            </a:pPr>
            <a:r>
              <a:rPr lang="ar-SA" sz="3200" dirty="0">
                <a:latin typeface="Calibri"/>
                <a:ea typeface="Times New Roman"/>
                <a:cs typeface="Simplified Arabic"/>
              </a:rPr>
              <a:t>إمكانية الوصول لقطاع الأسواق.</a:t>
            </a:r>
            <a:endParaRPr lang="en-US" sz="3200" dirty="0">
              <a:latin typeface="Calibri"/>
              <a:ea typeface="Calibri"/>
            </a:endParaRPr>
          </a:p>
          <a:p>
            <a:pPr marL="342900" lvl="0" indent="-342900" algn="just">
              <a:lnSpc>
                <a:spcPct val="115000"/>
              </a:lnSpc>
              <a:buFont typeface="+mj-lt"/>
              <a:buAutoNum type="arabicPeriod"/>
              <a:tabLst>
                <a:tab pos="457200" algn="l"/>
              </a:tabLst>
            </a:pPr>
            <a:r>
              <a:rPr lang="ar-SA" sz="3200" dirty="0">
                <a:latin typeface="Calibri"/>
                <a:ea typeface="Times New Roman"/>
                <a:cs typeface="Simplified Arabic"/>
              </a:rPr>
              <a:t>إمكانية تحقيق الربح.</a:t>
            </a:r>
            <a:endParaRPr lang="en-US" sz="3200" dirty="0">
              <a:latin typeface="Calibri"/>
              <a:ea typeface="Calibri"/>
            </a:endParaRPr>
          </a:p>
          <a:p>
            <a:pPr marL="342900" lvl="0" indent="-342900" algn="just">
              <a:lnSpc>
                <a:spcPct val="115000"/>
              </a:lnSpc>
              <a:buFont typeface="+mj-lt"/>
              <a:buAutoNum type="arabicPeriod"/>
              <a:tabLst>
                <a:tab pos="457200" algn="l"/>
              </a:tabLst>
            </a:pPr>
            <a:r>
              <a:rPr lang="ar-SA" sz="3200" dirty="0">
                <a:latin typeface="Calibri"/>
                <a:ea typeface="Times New Roman"/>
                <a:cs typeface="Simplified Arabic"/>
              </a:rPr>
              <a:t>إمكانية التنفيذ.</a:t>
            </a:r>
            <a:endParaRPr lang="en-US" sz="3200" dirty="0">
              <a:latin typeface="Calibri"/>
              <a:ea typeface="Calibri"/>
            </a:endParaRPr>
          </a:p>
        </p:txBody>
      </p:sp>
    </p:spTree>
    <p:extLst>
      <p:ext uri="{BB962C8B-B14F-4D97-AF65-F5344CB8AC3E}">
        <p14:creationId xmlns:p14="http://schemas.microsoft.com/office/powerpoint/2010/main" val="3505677113"/>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784976" cy="5826210"/>
          </a:xfrm>
          <a:prstGeom prst="rect">
            <a:avLst/>
          </a:prstGeom>
        </p:spPr>
        <p:txBody>
          <a:bodyPr wrap="square">
            <a:spAutoFit/>
          </a:bodyPr>
          <a:lstStyle/>
          <a:p>
            <a:pPr lvl="0" algn="just" fontAlgn="base">
              <a:lnSpc>
                <a:spcPct val="115000"/>
              </a:lnSpc>
              <a:spcBef>
                <a:spcPct val="0"/>
              </a:spcBef>
            </a:pPr>
            <a:r>
              <a:rPr lang="ar-SA" sz="3600" kern="0" dirty="0">
                <a:solidFill>
                  <a:srgbClr val="CCECFF"/>
                </a:solidFill>
                <a:latin typeface="Calibri"/>
                <a:ea typeface="Times New Roman"/>
                <a:cs typeface="Simplified Arabic"/>
              </a:rPr>
              <a:t> </a:t>
            </a:r>
            <a:endParaRPr lang="en-US" sz="3600" kern="0" dirty="0">
              <a:solidFill>
                <a:srgbClr val="CCECFF"/>
              </a:solidFill>
              <a:latin typeface="Calibri"/>
              <a:ea typeface="Calibri"/>
            </a:endParaRPr>
          </a:p>
          <a:p>
            <a:pPr lvl="0" algn="just" fontAlgn="base">
              <a:lnSpc>
                <a:spcPct val="115000"/>
              </a:lnSpc>
              <a:spcBef>
                <a:spcPct val="0"/>
              </a:spcBef>
            </a:pPr>
            <a:r>
              <a:rPr lang="ar-SA" sz="3600" b="1" kern="0" dirty="0">
                <a:solidFill>
                  <a:srgbClr val="CCECFF"/>
                </a:solidFill>
                <a:latin typeface="Calibri"/>
                <a:ea typeface="Times New Roman"/>
                <a:cs typeface="Simplified Arabic"/>
              </a:rPr>
              <a:t>ثالثاً : تقسيم السوق الدولية</a:t>
            </a:r>
            <a:endParaRPr lang="en-US" sz="3600" kern="0" dirty="0">
              <a:solidFill>
                <a:srgbClr val="CCECFF"/>
              </a:solidFill>
              <a:latin typeface="Calibri"/>
              <a:ea typeface="Calibri"/>
            </a:endParaRPr>
          </a:p>
          <a:p>
            <a:pPr lvl="0" algn="just" fontAlgn="base">
              <a:lnSpc>
                <a:spcPct val="115000"/>
              </a:lnSpc>
              <a:spcBef>
                <a:spcPct val="0"/>
              </a:spcBef>
            </a:pPr>
            <a:r>
              <a:rPr lang="ar-SA" sz="3600" kern="0" dirty="0">
                <a:solidFill>
                  <a:srgbClr val="CCECFF"/>
                </a:solidFill>
                <a:latin typeface="Calibri"/>
                <a:ea typeface="Times New Roman"/>
                <a:cs typeface="Simplified Arabic"/>
              </a:rPr>
              <a:t>    إن علمية تقسيم السوق الدولية لا تقل أهميتها عن عملية تقسيم السوق المحلية حيث تهتبر الأسواق الدولية أقل تجانساً وذلك بسبب  اختلاف البيئات السياسية , الاقتصادية ,والاجتماعية , والثقافية بين الدول وأيضا الاختلاف مستويات الدخل, وتنوع أنماط الحياة والسلوك الاجتماعي من أسباب تقسيم الأسواق الدولية , وان عدم وجود التجانس يعطي احتمالاً اكبر لتحديد قطاعات سوقية مختلفة .</a:t>
            </a:r>
            <a:endParaRPr lang="en-US" sz="3600" kern="0" dirty="0">
              <a:solidFill>
                <a:srgbClr val="CCECFF"/>
              </a:solidFill>
              <a:latin typeface="Calibri"/>
              <a:ea typeface="Calibri"/>
            </a:endParaRPr>
          </a:p>
        </p:txBody>
      </p:sp>
    </p:spTree>
    <p:extLst>
      <p:ext uri="{BB962C8B-B14F-4D97-AF65-F5344CB8AC3E}">
        <p14:creationId xmlns:p14="http://schemas.microsoft.com/office/powerpoint/2010/main" val="3862258782"/>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888039"/>
          </a:xfrm>
          <a:prstGeom prst="rect">
            <a:avLst/>
          </a:prstGeom>
        </p:spPr>
        <p:txBody>
          <a:bodyPr wrap="square">
            <a:spAutoFit/>
          </a:bodyPr>
          <a:lstStyle/>
          <a:p>
            <a:pPr lvl="0" algn="just" fontAlgn="base">
              <a:lnSpc>
                <a:spcPct val="115000"/>
              </a:lnSpc>
              <a:spcBef>
                <a:spcPct val="0"/>
              </a:spcBef>
            </a:pPr>
            <a:endParaRPr lang="en-US" sz="2400" kern="0" dirty="0">
              <a:solidFill>
                <a:srgbClr val="CCECFF"/>
              </a:solidFill>
              <a:latin typeface="Calibri"/>
              <a:ea typeface="Calibri"/>
            </a:endParaRPr>
          </a:p>
          <a:p>
            <a:pPr lvl="0" algn="just" fontAlgn="base">
              <a:lnSpc>
                <a:spcPct val="115000"/>
              </a:lnSpc>
              <a:spcBef>
                <a:spcPct val="0"/>
              </a:spcBef>
            </a:pPr>
            <a:r>
              <a:rPr lang="ar-SA" sz="2400" b="1" kern="0" dirty="0">
                <a:solidFill>
                  <a:srgbClr val="CCECFF"/>
                </a:solidFill>
                <a:latin typeface="Calibri"/>
                <a:ea typeface="Times New Roman"/>
                <a:cs typeface="Simplified Arabic"/>
              </a:rPr>
              <a:t>ثانياً : مفهوم القطاعات </a:t>
            </a:r>
            <a:r>
              <a:rPr lang="ar-SA" sz="2400" b="1" kern="0" dirty="0" smtClean="0">
                <a:solidFill>
                  <a:srgbClr val="CCECFF"/>
                </a:solidFill>
                <a:latin typeface="Calibri"/>
                <a:ea typeface="Times New Roman"/>
                <a:cs typeface="Simplified Arabic"/>
              </a:rPr>
              <a:t>السوقية</a:t>
            </a:r>
            <a:endParaRPr lang="en-US" sz="2400" kern="0" dirty="0" smtClean="0">
              <a:solidFill>
                <a:srgbClr val="CCECFF"/>
              </a:solidFill>
              <a:latin typeface="Calibri"/>
              <a:ea typeface="Calibri"/>
            </a:endParaRPr>
          </a:p>
          <a:p>
            <a:pPr lvl="0" algn="just" fontAlgn="base">
              <a:lnSpc>
                <a:spcPct val="115000"/>
              </a:lnSpc>
              <a:spcBef>
                <a:spcPct val="0"/>
              </a:spcBef>
            </a:pPr>
            <a:r>
              <a:rPr lang="ar-SA" sz="2400" kern="0" dirty="0" smtClean="0">
                <a:solidFill>
                  <a:srgbClr val="CCECFF"/>
                </a:solidFill>
                <a:latin typeface="Calibri"/>
                <a:ea typeface="Times New Roman"/>
                <a:cs typeface="Simplified Arabic"/>
              </a:rPr>
              <a:t>    </a:t>
            </a:r>
            <a:r>
              <a:rPr lang="ar-SA" sz="2400" kern="0" dirty="0">
                <a:solidFill>
                  <a:srgbClr val="CCECFF"/>
                </a:solidFill>
                <a:latin typeface="Calibri"/>
                <a:ea typeface="Times New Roman"/>
                <a:cs typeface="Simplified Arabic"/>
              </a:rPr>
              <a:t>يمكن تعريف عملية القطاع السوقية على أنها : (( هي تقسيم السوق إلي قطاعات متجانسة من المستهلكين, بحيث يمكن النظر إلي كل قطاع علي انه هدف تسويقي يجب تحقيقه عن طريق المزيج التسويقي المناسب)) .</a:t>
            </a:r>
            <a:endParaRPr lang="en-US" sz="2400" kern="0" dirty="0">
              <a:solidFill>
                <a:srgbClr val="CCECFF"/>
              </a:solidFill>
              <a:latin typeface="Calibri"/>
              <a:ea typeface="Calibri"/>
            </a:endParaRPr>
          </a:p>
          <a:p>
            <a:pPr lvl="0" algn="just" fontAlgn="base">
              <a:lnSpc>
                <a:spcPct val="115000"/>
              </a:lnSpc>
              <a:spcBef>
                <a:spcPct val="0"/>
              </a:spcBef>
            </a:pPr>
            <a:r>
              <a:rPr lang="ar-SA" sz="2400" kern="0" dirty="0">
                <a:solidFill>
                  <a:srgbClr val="CCECFF"/>
                </a:solidFill>
                <a:latin typeface="Calibri"/>
                <a:ea typeface="Times New Roman"/>
                <a:cs typeface="Simplified Arabic"/>
              </a:rPr>
              <a:t>    والخطوة الأولى في طريق الوصول إلى القطاعات السوقية هي تحديد حاجات المستهلكين , ثم تصميم البرامج التسويقية التي تناسب هذه الطلبات وهذه الحاجات .</a:t>
            </a:r>
            <a:endParaRPr lang="en-US" sz="2400" kern="0" dirty="0">
              <a:solidFill>
                <a:srgbClr val="CCECFF"/>
              </a:solidFill>
              <a:latin typeface="Calibri"/>
              <a:ea typeface="Calibri"/>
            </a:endParaRPr>
          </a:p>
          <a:p>
            <a:pPr lvl="0" algn="just" fontAlgn="base">
              <a:lnSpc>
                <a:spcPct val="115000"/>
              </a:lnSpc>
              <a:spcBef>
                <a:spcPct val="0"/>
              </a:spcBef>
            </a:pPr>
            <a:r>
              <a:rPr lang="ar-SA" sz="2400" kern="0" dirty="0">
                <a:solidFill>
                  <a:srgbClr val="CCECFF"/>
                </a:solidFill>
                <a:latin typeface="Calibri"/>
                <a:ea typeface="Times New Roman"/>
                <a:cs typeface="Simplified Arabic"/>
              </a:rPr>
              <a:t>    ويمثل تقسيم السوق عنصر هام في الاستراتيجيات التسويقية لأي شركة , حيث انه بعد تحديد السوق ودراسته تستفيد من البيانات والمعلومات عن تلك الأسواق الفرعية في عملية تصميم وتعديل المزيج التسويقي بما يتفق مع حاجات وإمكانات الأفراد في كل قطاع من قطاعات السوق الكلية وبما يتفق أيضاً مع إمكانيات وقدرات الشركة , وبما يضمن تحقيق الربح المناسب اذا امكن .</a:t>
            </a:r>
            <a:endParaRPr lang="en-US" sz="2400" kern="0" dirty="0">
              <a:solidFill>
                <a:srgbClr val="CCECFF"/>
              </a:solidFill>
              <a:latin typeface="Calibri"/>
              <a:ea typeface="Calibri"/>
            </a:endParaRPr>
          </a:p>
          <a:p>
            <a:pPr lvl="0" algn="just" fontAlgn="base">
              <a:lnSpc>
                <a:spcPct val="115000"/>
              </a:lnSpc>
              <a:spcBef>
                <a:spcPct val="0"/>
              </a:spcBef>
            </a:pPr>
            <a:r>
              <a:rPr lang="ar-SA" sz="2400" kern="0" dirty="0">
                <a:solidFill>
                  <a:srgbClr val="CCECFF"/>
                </a:solidFill>
                <a:latin typeface="Calibri"/>
                <a:ea typeface="Times New Roman"/>
                <a:cs typeface="Simplified Arabic"/>
              </a:rPr>
              <a:t>     ولا ننسى أن عملية تقسيم السوق تحتاج </a:t>
            </a:r>
            <a:r>
              <a:rPr lang="ar-SA" sz="2400" kern="0" dirty="0" err="1">
                <a:solidFill>
                  <a:srgbClr val="CCECFF"/>
                </a:solidFill>
                <a:latin typeface="Calibri"/>
                <a:ea typeface="Times New Roman"/>
                <a:cs typeface="Simplified Arabic"/>
              </a:rPr>
              <a:t>الى</a:t>
            </a:r>
            <a:r>
              <a:rPr lang="ar-SA" sz="2400" kern="0" dirty="0">
                <a:solidFill>
                  <a:srgbClr val="CCECFF"/>
                </a:solidFill>
                <a:latin typeface="Calibri"/>
                <a:ea typeface="Times New Roman"/>
                <a:cs typeface="Simplified Arabic"/>
              </a:rPr>
              <a:t> نفقات كثيرة للقيام بالاختبارات والدراسات وبحوث التسويق والمخاطر , ومن أجل </a:t>
            </a:r>
            <a:r>
              <a:rPr lang="ar-SA" sz="2400" kern="0" dirty="0" err="1">
                <a:solidFill>
                  <a:srgbClr val="CCECFF"/>
                </a:solidFill>
                <a:latin typeface="Calibri"/>
                <a:ea typeface="Times New Roman"/>
                <a:cs typeface="Simplified Arabic"/>
              </a:rPr>
              <a:t>ان</a:t>
            </a:r>
            <a:r>
              <a:rPr lang="ar-SA" sz="2400" kern="0" dirty="0">
                <a:solidFill>
                  <a:srgbClr val="CCECFF"/>
                </a:solidFill>
                <a:latin typeface="Calibri"/>
                <a:ea typeface="Times New Roman"/>
                <a:cs typeface="Simplified Arabic"/>
              </a:rPr>
              <a:t> تكون عملية التقسيم ذات جدوى عند تحليل سلوك السوق المستهدف على مستويات متعددة متضمنة عدة أبعاد مثل : (( قنوات التوزيع, قطاعات العملاء, البعد الجغرافي....الخ )) </a:t>
            </a:r>
            <a:endParaRPr lang="ar-SA" sz="2400" dirty="0"/>
          </a:p>
        </p:txBody>
      </p:sp>
    </p:spTree>
    <p:extLst>
      <p:ext uri="{BB962C8B-B14F-4D97-AF65-F5344CB8AC3E}">
        <p14:creationId xmlns:p14="http://schemas.microsoft.com/office/powerpoint/2010/main" val="17222770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76672"/>
            <a:ext cx="8568952" cy="5613845"/>
          </a:xfrm>
          <a:prstGeom prst="rect">
            <a:avLst/>
          </a:prstGeom>
        </p:spPr>
        <p:txBody>
          <a:bodyPr wrap="square">
            <a:spAutoFit/>
          </a:bodyPr>
          <a:lstStyle/>
          <a:p>
            <a:pPr lvl="0" algn="just" fontAlgn="base">
              <a:lnSpc>
                <a:spcPct val="115000"/>
              </a:lnSpc>
              <a:spcBef>
                <a:spcPct val="0"/>
              </a:spcBef>
            </a:pPr>
            <a:r>
              <a:rPr lang="ar-SA" sz="2400" b="1" kern="0" dirty="0">
                <a:solidFill>
                  <a:srgbClr val="CCECFF"/>
                </a:solidFill>
                <a:latin typeface="Calibri"/>
                <a:ea typeface="Times New Roman"/>
                <a:cs typeface="Simplified Arabic"/>
              </a:rPr>
              <a:t>أولاً : مفهوم عملية تقييم واختيار الأسواق الدولية:</a:t>
            </a:r>
            <a:endParaRPr lang="en-US" sz="2400" kern="0" dirty="0">
              <a:solidFill>
                <a:srgbClr val="CCECFF"/>
              </a:solidFill>
              <a:latin typeface="Calibri"/>
              <a:ea typeface="Calibri"/>
            </a:endParaRPr>
          </a:p>
          <a:p>
            <a:pPr lvl="0" algn="just" fontAlgn="base">
              <a:lnSpc>
                <a:spcPct val="115000"/>
              </a:lnSpc>
              <a:spcBef>
                <a:spcPct val="0"/>
              </a:spcBef>
            </a:pPr>
            <a:r>
              <a:rPr lang="ar-SA" sz="2400" kern="0" dirty="0">
                <a:solidFill>
                  <a:srgbClr val="CCECFF"/>
                </a:solidFill>
                <a:latin typeface="Calibri"/>
                <a:ea typeface="Times New Roman"/>
                <a:cs typeface="Simplified Arabic"/>
              </a:rPr>
              <a:t>يرتبط بناء استراتيجية التسويق الدولية بنوعين من القرارات , (الاختيار والتوجه) نوعان من القرارات التي ترتبط ببناء استراتيجية التسويق الدولية.</a:t>
            </a:r>
            <a:endParaRPr lang="en-US" sz="2400" kern="0" dirty="0">
              <a:solidFill>
                <a:srgbClr val="CCECFF"/>
              </a:solidFill>
              <a:latin typeface="Calibri"/>
              <a:ea typeface="Calibri"/>
            </a:endParaRPr>
          </a:p>
          <a:p>
            <a:pPr lvl="0" algn="just" fontAlgn="base">
              <a:lnSpc>
                <a:spcPct val="115000"/>
              </a:lnSpc>
              <a:spcBef>
                <a:spcPct val="0"/>
              </a:spcBef>
            </a:pPr>
            <a:r>
              <a:rPr lang="ar-SA" sz="2400" kern="0" dirty="0">
                <a:solidFill>
                  <a:srgbClr val="CCECFF"/>
                </a:solidFill>
                <a:latin typeface="Calibri"/>
                <a:ea typeface="Times New Roman"/>
                <a:cs typeface="Simplified Arabic"/>
              </a:rPr>
              <a:t>1</a:t>
            </a:r>
            <a:r>
              <a:rPr lang="ar-SA" sz="2400" b="1" kern="0" dirty="0">
                <a:solidFill>
                  <a:srgbClr val="CCECFF"/>
                </a:solidFill>
                <a:latin typeface="Calibri"/>
                <a:ea typeface="Times New Roman"/>
                <a:cs typeface="Simplified Arabic"/>
              </a:rPr>
              <a:t>- الاختيار:</a:t>
            </a:r>
            <a:r>
              <a:rPr lang="ar-SA" sz="2400" kern="0" dirty="0">
                <a:solidFill>
                  <a:srgbClr val="CCECFF"/>
                </a:solidFill>
                <a:latin typeface="Calibri"/>
                <a:ea typeface="Times New Roman"/>
                <a:cs typeface="Simplified Arabic"/>
              </a:rPr>
              <a:t> هي عملية تقييم الفرص التسويقية التي تنتهي لاختيار الأسواق الأكثر جاذبية حسب إمكانيات وقدرات الشركة عل استغلالها. حيت تتطلب هذه العملية عملية ملائمة احتياجات السوق المتوقعة , وقدرة الشركة على تلبية تلك الاحتياجات أو تغيير السوق لصالحها كما </a:t>
            </a:r>
            <a:r>
              <a:rPr lang="ar-SA" sz="2400" kern="0" dirty="0" err="1">
                <a:solidFill>
                  <a:srgbClr val="CCECFF"/>
                </a:solidFill>
                <a:latin typeface="Calibri"/>
                <a:ea typeface="Times New Roman"/>
                <a:cs typeface="Simplified Arabic"/>
              </a:rPr>
              <a:t>ان</a:t>
            </a:r>
            <a:r>
              <a:rPr lang="ar-SA" sz="2400" kern="0" dirty="0">
                <a:solidFill>
                  <a:srgbClr val="CCECFF"/>
                </a:solidFill>
                <a:latin typeface="Calibri"/>
                <a:ea typeface="Times New Roman"/>
                <a:cs typeface="Simplified Arabic"/>
              </a:rPr>
              <a:t> اختيار السوق لا يمكن </a:t>
            </a:r>
            <a:r>
              <a:rPr lang="ar-SA" sz="2400" kern="0" dirty="0" err="1">
                <a:solidFill>
                  <a:srgbClr val="CCECFF"/>
                </a:solidFill>
                <a:latin typeface="Calibri"/>
                <a:ea typeface="Times New Roman"/>
                <a:cs typeface="Simplified Arabic"/>
              </a:rPr>
              <a:t>ان</a:t>
            </a:r>
            <a:r>
              <a:rPr lang="ar-SA" sz="2400" kern="0" dirty="0">
                <a:solidFill>
                  <a:srgbClr val="CCECFF"/>
                </a:solidFill>
                <a:latin typeface="Calibri"/>
                <a:ea typeface="Times New Roman"/>
                <a:cs typeface="Simplified Arabic"/>
              </a:rPr>
              <a:t> تقريرها على أسس تسويقية بحته , بل على اعتبارات أخرى </a:t>
            </a:r>
            <a:r>
              <a:rPr lang="ar-SA" sz="2400" kern="0" dirty="0" err="1">
                <a:solidFill>
                  <a:srgbClr val="CCECFF"/>
                </a:solidFill>
                <a:latin typeface="Calibri"/>
                <a:ea typeface="Times New Roman"/>
                <a:cs typeface="Simplified Arabic"/>
              </a:rPr>
              <a:t>ايضاً</a:t>
            </a:r>
            <a:r>
              <a:rPr lang="ar-SA" sz="2400" kern="0" dirty="0">
                <a:solidFill>
                  <a:srgbClr val="CCECFF"/>
                </a:solidFill>
                <a:latin typeface="Calibri"/>
                <a:ea typeface="Times New Roman"/>
                <a:cs typeface="Simplified Arabic"/>
              </a:rPr>
              <a:t> تتضمن مهارات الشركة وإمكانياتها وأهدافها وتتطلب أن توضح عملية اختيار السوق ضمن محتوى استراتيجي كلي .</a:t>
            </a:r>
            <a:endParaRPr lang="en-US" sz="2400" kern="0" dirty="0">
              <a:solidFill>
                <a:srgbClr val="CCECFF"/>
              </a:solidFill>
              <a:latin typeface="Calibri"/>
              <a:ea typeface="Calibri"/>
            </a:endParaRPr>
          </a:p>
          <a:p>
            <a:pPr lvl="0" algn="just" fontAlgn="base">
              <a:lnSpc>
                <a:spcPct val="115000"/>
              </a:lnSpc>
              <a:spcBef>
                <a:spcPct val="0"/>
              </a:spcBef>
            </a:pPr>
            <a:r>
              <a:rPr lang="ar-SA" sz="2400" kern="0" dirty="0">
                <a:solidFill>
                  <a:srgbClr val="CCECFF"/>
                </a:solidFill>
                <a:latin typeface="Calibri"/>
                <a:ea typeface="Times New Roman"/>
                <a:cs typeface="Simplified Arabic"/>
              </a:rPr>
              <a:t>2</a:t>
            </a:r>
            <a:r>
              <a:rPr lang="ar-SA" sz="2400" b="1" kern="0" dirty="0">
                <a:solidFill>
                  <a:srgbClr val="CCECFF"/>
                </a:solidFill>
                <a:latin typeface="Calibri"/>
                <a:ea typeface="Times New Roman"/>
                <a:cs typeface="Simplified Arabic"/>
              </a:rPr>
              <a:t>- التوجه :</a:t>
            </a:r>
            <a:r>
              <a:rPr lang="ar-SA" sz="2400" kern="0" dirty="0">
                <a:solidFill>
                  <a:srgbClr val="CCECFF"/>
                </a:solidFill>
                <a:latin typeface="Calibri"/>
                <a:ea typeface="Times New Roman"/>
                <a:cs typeface="Simplified Arabic"/>
              </a:rPr>
              <a:t> وهو قرار التوجه في السوق الخارجية , والاستراتيجية التي تبحث عنها الشركة لمكانتها في السوق الخارجية , البناء, البقاء, أم الهدم , فمثلاً قارا استراتيجية البناء غالباً ما يؤدي إلى اختيار أسواق خارجية إضافية , في حين قار الهدم يعني الخروج من بعض الأسواق الدولية أو كله</a:t>
            </a:r>
            <a:endParaRPr lang="ar-SA" sz="2400" dirty="0"/>
          </a:p>
        </p:txBody>
      </p:sp>
    </p:spTree>
    <p:extLst>
      <p:ext uri="{BB962C8B-B14F-4D97-AF65-F5344CB8AC3E}">
        <p14:creationId xmlns:p14="http://schemas.microsoft.com/office/powerpoint/2010/main" val="2202066276"/>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476671"/>
            <a:ext cx="8856984" cy="5613845"/>
          </a:xfrm>
          <a:prstGeom prst="rect">
            <a:avLst/>
          </a:prstGeom>
        </p:spPr>
        <p:txBody>
          <a:bodyPr wrap="square">
            <a:spAutoFit/>
          </a:bodyPr>
          <a:lstStyle/>
          <a:p>
            <a:pPr lvl="0" algn="just" fontAlgn="base">
              <a:lnSpc>
                <a:spcPct val="115000"/>
              </a:lnSpc>
              <a:spcBef>
                <a:spcPct val="0"/>
              </a:spcBef>
            </a:pPr>
            <a:r>
              <a:rPr lang="ar-SA" sz="2400" kern="0" dirty="0">
                <a:solidFill>
                  <a:srgbClr val="CCECFF"/>
                </a:solidFill>
                <a:latin typeface="Calibri"/>
                <a:ea typeface="Times New Roman"/>
                <a:cs typeface="Simplified Arabic"/>
              </a:rPr>
              <a:t>وللتأكيد على فاعلية استراتيجيات التسويق الدولية , فإن العملية  تتطلب من مدراء التسويق الاختيار والتوجه للسوق بثلاث تطبيقات :</a:t>
            </a:r>
            <a:endParaRPr lang="en-US" sz="2400" kern="0" dirty="0">
              <a:solidFill>
                <a:srgbClr val="CCECFF"/>
              </a:solidFill>
              <a:latin typeface="Calibri"/>
              <a:ea typeface="Calibri"/>
            </a:endParaRPr>
          </a:p>
          <a:p>
            <a:pPr lvl="0" algn="just" fontAlgn="base">
              <a:lnSpc>
                <a:spcPct val="115000"/>
              </a:lnSpc>
              <a:spcBef>
                <a:spcPct val="0"/>
              </a:spcBef>
            </a:pPr>
            <a:r>
              <a:rPr lang="ar-SA" sz="2400" kern="0" dirty="0">
                <a:solidFill>
                  <a:srgbClr val="CCECFF"/>
                </a:solidFill>
                <a:latin typeface="Calibri"/>
                <a:ea typeface="Times New Roman"/>
                <a:cs typeface="Simplified Arabic"/>
              </a:rPr>
              <a:t> </a:t>
            </a:r>
            <a:endParaRPr lang="en-US" sz="2400" kern="0" dirty="0">
              <a:solidFill>
                <a:srgbClr val="CCECFF"/>
              </a:solidFill>
              <a:latin typeface="Calibri"/>
              <a:ea typeface="Calibri"/>
            </a:endParaRPr>
          </a:p>
          <a:p>
            <a:pPr marL="342900" lvl="0" indent="-342900" algn="just" fontAlgn="base">
              <a:lnSpc>
                <a:spcPct val="115000"/>
              </a:lnSpc>
              <a:spcBef>
                <a:spcPct val="0"/>
              </a:spcBef>
              <a:buFont typeface="+mj-lt"/>
              <a:buAutoNum type="arabicPeriod"/>
              <a:tabLst>
                <a:tab pos="457200" algn="l"/>
              </a:tabLst>
            </a:pPr>
            <a:r>
              <a:rPr lang="ar-SA" sz="2400" kern="0" dirty="0" err="1">
                <a:solidFill>
                  <a:srgbClr val="CCECFF"/>
                </a:solidFill>
                <a:latin typeface="Calibri"/>
                <a:ea typeface="Times New Roman"/>
                <a:cs typeface="Simplified Arabic"/>
              </a:rPr>
              <a:t>ان</a:t>
            </a:r>
            <a:r>
              <a:rPr lang="ar-SA" sz="2400" kern="0" dirty="0">
                <a:solidFill>
                  <a:srgbClr val="CCECFF"/>
                </a:solidFill>
                <a:latin typeface="Calibri"/>
                <a:ea typeface="Times New Roman"/>
                <a:cs typeface="Simplified Arabic"/>
              </a:rPr>
              <a:t> السوق الدولي يجب عليه عدم التركيز علي منتجات متفرقة وأسواقها الدولية , بل يجب الأخذ بالاعتبار كل سلعة أو سوق داخل إطار عمل كلي .</a:t>
            </a:r>
            <a:endParaRPr lang="en-US" sz="2400" kern="0" dirty="0">
              <a:solidFill>
                <a:srgbClr val="CCECFF"/>
              </a:solidFill>
              <a:latin typeface="Calibri"/>
              <a:ea typeface="Calibri"/>
            </a:endParaRPr>
          </a:p>
          <a:p>
            <a:pPr marL="457200" lvl="0" algn="just" fontAlgn="base">
              <a:lnSpc>
                <a:spcPct val="115000"/>
              </a:lnSpc>
              <a:spcBef>
                <a:spcPct val="0"/>
              </a:spcBef>
            </a:pPr>
            <a:r>
              <a:rPr lang="ar-SA" sz="2400" kern="0" dirty="0">
                <a:solidFill>
                  <a:srgbClr val="CCECFF"/>
                </a:solidFill>
                <a:latin typeface="Calibri"/>
                <a:ea typeface="Times New Roman"/>
                <a:cs typeface="Simplified Arabic"/>
              </a:rPr>
              <a:t> </a:t>
            </a:r>
            <a:endParaRPr lang="en-US" sz="2400" kern="0" dirty="0">
              <a:solidFill>
                <a:srgbClr val="CCECFF"/>
              </a:solidFill>
              <a:latin typeface="Calibri"/>
              <a:ea typeface="Calibri"/>
            </a:endParaRPr>
          </a:p>
          <a:p>
            <a:pPr marL="342900" lvl="0" indent="-342900" algn="just" fontAlgn="base">
              <a:lnSpc>
                <a:spcPct val="115000"/>
              </a:lnSpc>
              <a:spcBef>
                <a:spcPct val="0"/>
              </a:spcBef>
              <a:buFont typeface="+mj-lt"/>
              <a:buAutoNum type="arabicPeriod"/>
              <a:tabLst>
                <a:tab pos="457200" algn="l"/>
              </a:tabLst>
            </a:pPr>
            <a:r>
              <a:rPr lang="ar-SA" sz="2400" kern="0" dirty="0">
                <a:solidFill>
                  <a:srgbClr val="CCECFF"/>
                </a:solidFill>
                <a:latin typeface="Calibri"/>
                <a:ea typeface="Times New Roman"/>
                <a:cs typeface="Simplified Arabic"/>
              </a:rPr>
              <a:t>إضافة </a:t>
            </a:r>
            <a:r>
              <a:rPr lang="ar-SA" sz="2400" kern="0" dirty="0" err="1">
                <a:solidFill>
                  <a:srgbClr val="CCECFF"/>
                </a:solidFill>
                <a:latin typeface="Calibri"/>
                <a:ea typeface="Times New Roman"/>
                <a:cs typeface="Simplified Arabic"/>
              </a:rPr>
              <a:t>الى</a:t>
            </a:r>
            <a:r>
              <a:rPr lang="ar-SA" sz="2400" kern="0" dirty="0">
                <a:solidFill>
                  <a:srgbClr val="CCECFF"/>
                </a:solidFill>
                <a:latin typeface="Calibri"/>
                <a:ea typeface="Times New Roman"/>
                <a:cs typeface="Simplified Arabic"/>
              </a:rPr>
              <a:t> التركيز التقليدي على الأمور التفصيلية لتجزئة وتنويع الأسواق فإن عملية اختيار الأسواق الدولية تتطلب مقاييس شاملة عند التخطيط الاستراتيجي, والتركيز على الأمور التفصيلية لتجزئة وتنويع الأسواق المراد دخولها والوضع التنافسي للشركة في تلك السواق .</a:t>
            </a:r>
            <a:endParaRPr lang="en-US" sz="2400" kern="0" dirty="0">
              <a:solidFill>
                <a:srgbClr val="CCECFF"/>
              </a:solidFill>
              <a:latin typeface="Calibri"/>
              <a:ea typeface="Calibri"/>
            </a:endParaRPr>
          </a:p>
          <a:p>
            <a:pPr marL="342900" lvl="0" indent="-342900" algn="just" fontAlgn="base">
              <a:lnSpc>
                <a:spcPct val="115000"/>
              </a:lnSpc>
              <a:spcBef>
                <a:spcPct val="0"/>
              </a:spcBef>
              <a:buFont typeface="+mj-lt"/>
              <a:buAutoNum type="arabicPeriod"/>
              <a:tabLst>
                <a:tab pos="457200" algn="l"/>
              </a:tabLst>
            </a:pPr>
            <a:r>
              <a:rPr lang="ar-SA" sz="2400" kern="0" dirty="0">
                <a:solidFill>
                  <a:srgbClr val="CCECFF"/>
                </a:solidFill>
                <a:latin typeface="Calibri"/>
                <a:ea typeface="Times New Roman"/>
                <a:cs typeface="Simplified Arabic"/>
              </a:rPr>
              <a:t>يلعب السوق دوراً هاماً في عملية التخطيط الاستراتيجي تحتاج من المسوق الدولي , لأن العديد من أدوات التخطيط تعتمد بشكل أساسي علي مفاهيم التسويق( الحصة السوقية, تحديد السوق, ودورة حياة السلعة )</a:t>
            </a:r>
            <a:endParaRPr lang="ar-SA" sz="2400" dirty="0"/>
          </a:p>
        </p:txBody>
      </p:sp>
    </p:spTree>
    <p:extLst>
      <p:ext uri="{BB962C8B-B14F-4D97-AF65-F5344CB8AC3E}">
        <p14:creationId xmlns:p14="http://schemas.microsoft.com/office/powerpoint/2010/main" val="86576456"/>
      </p:ext>
    </p:extLst>
  </p:cSld>
  <p:clrMapOvr>
    <a:masterClrMapping/>
  </p:clrMapOvr>
  <p:transition>
    <p:wedge/>
  </p:transition>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نسق1">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1_نسق1">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5.xml><?xml version="1.0" encoding="utf-8"?>
<a:theme xmlns:a="http://schemas.openxmlformats.org/drawingml/2006/main" name="نسق2">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7.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نسق1</Template>
  <TotalTime>25</TotalTime>
  <Words>651</Words>
  <Application>Microsoft Office PowerPoint</Application>
  <PresentationFormat>On-screen Show (4:3)</PresentationFormat>
  <Paragraphs>54</Paragraphs>
  <Slides>10</Slides>
  <Notes>1</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10</vt:i4>
      </vt:variant>
    </vt:vector>
  </HeadingPairs>
  <TitlesOfParts>
    <vt:vector size="27" baseType="lpstr">
      <vt:lpstr>Arial</vt:lpstr>
      <vt:lpstr>Calibri</vt:lpstr>
      <vt:lpstr>Courier New</vt:lpstr>
      <vt:lpstr>Garamond</vt:lpstr>
      <vt:lpstr>Simplified Arabic</vt:lpstr>
      <vt:lpstr>Tahoma</vt:lpstr>
      <vt:lpstr>Times New Roman</vt:lpstr>
      <vt:lpstr>Trebuchet MS</vt:lpstr>
      <vt:lpstr>Verdana</vt:lpstr>
      <vt:lpstr>Wingdings</vt:lpstr>
      <vt:lpstr>Wingdings 2</vt:lpstr>
      <vt:lpstr>نسق1</vt:lpstr>
      <vt:lpstr>Autumn</vt:lpstr>
      <vt:lpstr>1_نسق1</vt:lpstr>
      <vt:lpstr>1_Autumn</vt:lpstr>
      <vt:lpstr>نسق2</vt:lpstr>
      <vt:lpstr>فن الخياطه الرفيعة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حيدر السلطاني</dc:creator>
  <cp:lastModifiedBy>MAHA ALAZAWI</cp:lastModifiedBy>
  <cp:revision>5</cp:revision>
  <dcterms:created xsi:type="dcterms:W3CDTF">2018-11-10T16:31:50Z</dcterms:created>
  <dcterms:modified xsi:type="dcterms:W3CDTF">2019-01-23T05:20:49Z</dcterms:modified>
</cp:coreProperties>
</file>