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97" r:id="rId2"/>
    <p:sldId id="298" r:id="rId3"/>
    <p:sldId id="299" r:id="rId4"/>
    <p:sldId id="289" r:id="rId5"/>
    <p:sldId id="301" r:id="rId6"/>
    <p:sldId id="302" r:id="rId7"/>
    <p:sldId id="300" r:id="rId8"/>
    <p:sldId id="304" r:id="rId9"/>
    <p:sldId id="303" r:id="rId10"/>
    <p:sldId id="293" r:id="rId11"/>
    <p:sldId id="305" r:id="rId12"/>
    <p:sldId id="306" r:id="rId13"/>
    <p:sldId id="307" r:id="rId14"/>
    <p:sldId id="308" r:id="rId15"/>
    <p:sldId id="309" r:id="rId16"/>
    <p:sldId id="310" r:id="rId17"/>
    <p:sldId id="311" r:id="rId18"/>
    <p:sldId id="312" r:id="rId19"/>
    <p:sldId id="266"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58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17/05/1440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17/05/1440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17/05/1440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17/05/1440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17/05/1440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064896" cy="2666560"/>
          </a:xfrm>
        </p:spPr>
        <p:txBody>
          <a:bodyPr>
            <a:normAutofit fontScale="90000"/>
          </a:bodyPr>
          <a:lstStyle/>
          <a:p>
            <a:pPr algn="r"/>
            <a:r>
              <a:rPr lang="ar-SA" sz="2700" b="1" dirty="0" smtClean="0"/>
              <a:t>   </a:t>
            </a:r>
            <a:br>
              <a:rPr lang="ar-SA" sz="2700" b="1" dirty="0" smtClean="0"/>
            </a:br>
            <a:r>
              <a:rPr lang="ar-SA" sz="2700" b="1" dirty="0"/>
              <a:t/>
            </a:r>
            <a:br>
              <a:rPr lang="ar-SA" sz="2700" b="1" dirty="0"/>
            </a:br>
            <a:r>
              <a:rPr lang="ar-SA" sz="2700" b="1" dirty="0" smtClean="0"/>
              <a:t/>
            </a:r>
            <a:br>
              <a:rPr lang="ar-SA" sz="2700" b="1" dirty="0" smtClean="0"/>
            </a:br>
            <a:r>
              <a:rPr lang="ar-SA" sz="2700" b="1" dirty="0"/>
              <a:t/>
            </a:r>
            <a:br>
              <a:rPr lang="ar-SA" sz="2700" b="1" dirty="0"/>
            </a:br>
            <a:r>
              <a:rPr lang="ar-SA" sz="2700" b="1" dirty="0" smtClean="0"/>
              <a:t/>
            </a:r>
            <a:br>
              <a:rPr lang="ar-SA" sz="2700" b="1" dirty="0" smtClean="0"/>
            </a:br>
            <a:r>
              <a:rPr lang="ar-SA" sz="2700" b="1" dirty="0"/>
              <a:t/>
            </a:r>
            <a:br>
              <a:rPr lang="ar-SA" sz="2700" b="1" dirty="0"/>
            </a:br>
            <a:r>
              <a:rPr lang="ar-SA" sz="2700" b="1" dirty="0" smtClean="0"/>
              <a:t/>
            </a:r>
            <a:br>
              <a:rPr lang="ar-SA" sz="2700" b="1" dirty="0" smtClean="0"/>
            </a:br>
            <a:r>
              <a:rPr lang="ar-SA" sz="2700" b="1" dirty="0"/>
              <a:t/>
            </a:r>
            <a:br>
              <a:rPr lang="ar-SA" sz="2700" b="1" dirty="0"/>
            </a:br>
            <a:r>
              <a:rPr lang="ar-SA" sz="2700" b="1" dirty="0" smtClean="0"/>
              <a:t/>
            </a:r>
            <a:br>
              <a:rPr lang="ar-SA" sz="2700" b="1" dirty="0" smtClean="0"/>
            </a:br>
            <a:r>
              <a:rPr lang="ar-SA" sz="2700" b="1" dirty="0" smtClean="0"/>
              <a:t>   </a:t>
            </a:r>
            <a:br>
              <a:rPr lang="ar-SA" sz="2700" b="1" dirty="0" smtClean="0"/>
            </a:br>
            <a:r>
              <a:rPr lang="ar-SA" sz="2700" b="1" dirty="0"/>
              <a:t/>
            </a:r>
            <a:br>
              <a:rPr lang="ar-SA" sz="2700" b="1" dirty="0"/>
            </a:br>
            <a:r>
              <a:rPr lang="ar-SA" sz="2700" b="1" dirty="0" smtClean="0"/>
              <a:t>   </a:t>
            </a:r>
            <a:endParaRPr lang="ar-IQ" dirty="0"/>
          </a:p>
        </p:txBody>
      </p:sp>
      <p:sp>
        <p:nvSpPr>
          <p:cNvPr id="3" name="Content Placeholder 2"/>
          <p:cNvSpPr>
            <a:spLocks noGrp="1"/>
          </p:cNvSpPr>
          <p:nvPr>
            <p:ph idx="1"/>
          </p:nvPr>
        </p:nvSpPr>
        <p:spPr>
          <a:xfrm>
            <a:off x="457200" y="1556792"/>
            <a:ext cx="8229600" cy="5301208"/>
          </a:xfrm>
        </p:spPr>
        <p:txBody>
          <a:bodyPr>
            <a:normAutofit/>
          </a:bodyPr>
          <a:lstStyle/>
          <a:p>
            <a:pPr algn="ctr"/>
            <a:r>
              <a:rPr lang="ar-SA" sz="4400" b="1" dirty="0"/>
              <a:t/>
            </a:r>
            <a:br>
              <a:rPr lang="ar-SA" sz="4400" b="1" dirty="0"/>
            </a:br>
            <a:r>
              <a:rPr lang="ar-SA" sz="10000" b="1" dirty="0" smtClean="0">
                <a:cs typeface="+mj-cs"/>
              </a:rPr>
              <a:t>نظريات </a:t>
            </a:r>
            <a:r>
              <a:rPr lang="ar-IQ" sz="10000" b="1" dirty="0" smtClean="0">
                <a:cs typeface="+mj-cs"/>
              </a:rPr>
              <a:t>التجارة الدولية</a:t>
            </a:r>
            <a:endParaRPr lang="en-US" sz="10000" dirty="0">
              <a:cs typeface="+mj-cs"/>
            </a:endParaRPr>
          </a:p>
          <a:p>
            <a:pPr algn="ctr"/>
            <a:endParaRPr lang="en-US" sz="11200" dirty="0">
              <a:cs typeface="+mj-cs"/>
            </a:endParaRPr>
          </a:p>
        </p:txBody>
      </p:sp>
    </p:spTree>
    <p:extLst>
      <p:ext uri="{BB962C8B-B14F-4D97-AF65-F5344CB8AC3E}">
        <p14:creationId xmlns:p14="http://schemas.microsoft.com/office/powerpoint/2010/main" val="286235975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760640"/>
          </a:xfrm>
        </p:spPr>
        <p:txBody>
          <a:bodyPr>
            <a:noAutofit/>
          </a:bodyPr>
          <a:lstStyle/>
          <a:p>
            <a:pPr>
              <a:buNone/>
            </a:pPr>
            <a:r>
              <a:rPr lang="ar-SA" sz="3200" dirty="0">
                <a:solidFill>
                  <a:schemeClr val="tx2"/>
                </a:solidFill>
              </a:rPr>
              <a:t>.</a:t>
            </a:r>
            <a:r>
              <a:rPr lang="ar-SA" sz="3200" b="1" i="1" dirty="0">
                <a:solidFill>
                  <a:schemeClr val="tx2"/>
                </a:solidFill>
              </a:rPr>
              <a:t> نظرية </a:t>
            </a:r>
            <a:r>
              <a:rPr lang="ar-SA" sz="3200" b="1" i="1" dirty="0" smtClean="0">
                <a:solidFill>
                  <a:schemeClr val="tx2"/>
                </a:solidFill>
              </a:rPr>
              <a:t>ا</a:t>
            </a:r>
            <a:r>
              <a:rPr lang="ar-IQ" sz="3200" b="1" i="1" dirty="0" smtClean="0">
                <a:solidFill>
                  <a:schemeClr val="tx2"/>
                </a:solidFill>
              </a:rPr>
              <a:t>لميزة</a:t>
            </a:r>
            <a:r>
              <a:rPr lang="ar-SA" sz="3200" b="1" i="1" dirty="0" smtClean="0">
                <a:solidFill>
                  <a:schemeClr val="tx2"/>
                </a:solidFill>
              </a:rPr>
              <a:t> </a:t>
            </a:r>
            <a:r>
              <a:rPr lang="ar-SA" sz="3200" b="1" i="1" dirty="0">
                <a:solidFill>
                  <a:schemeClr val="tx2"/>
                </a:solidFill>
              </a:rPr>
              <a:t>النسبية </a:t>
            </a:r>
            <a:r>
              <a:rPr lang="en-US" sz="3200" b="1" i="1" dirty="0">
                <a:solidFill>
                  <a:schemeClr val="tx2"/>
                </a:solidFill>
                <a:cs typeface="Arial" pitchFamily="34" charset="0"/>
              </a:rPr>
              <a:t>Comparative </a:t>
            </a:r>
            <a:r>
              <a:rPr lang="en-US" sz="3200" b="1" i="1" dirty="0" smtClean="0">
                <a:solidFill>
                  <a:schemeClr val="tx2"/>
                </a:solidFill>
                <a:cs typeface="Arial" pitchFamily="34" charset="0"/>
              </a:rPr>
              <a:t>Advantage</a:t>
            </a:r>
            <a:r>
              <a:rPr lang="ar-JO" sz="3200" dirty="0" smtClean="0"/>
              <a:t>. </a:t>
            </a:r>
            <a:endParaRPr lang="ar-JO" sz="3200" dirty="0"/>
          </a:p>
          <a:p>
            <a:pPr>
              <a:buNone/>
            </a:pPr>
            <a:r>
              <a:rPr lang="ar-SA" sz="3200" dirty="0"/>
              <a:t>لم يعترض ديفيد ريكاردو على العرض الذي قدمه ادم سميث في تفسيره لقيام التجارة الدولية، فمن الواضح أن تفوق دولة ما على دولة أخرى تفوقا مطلقا في إنتاج سلعة ما، وتفوق الدولة الأخرى  تفوقا مطلقا في إنتاج سلعة أخرى يجعل قيام التجارة الدولية بينهما امرا مربحا لكل من الدولتين. ولكن ماذا يحدث لو كانت دولة من هاتين الدولتين تنتج كل السلع بنفقات عمل اقل من الدولة الأخرى، فهل يمكن أن تقوم التجارة بينهما وان تستفيد كل دولة من هذه التجارة.</a:t>
            </a:r>
            <a:br>
              <a:rPr lang="ar-SA" sz="3200" dirty="0"/>
            </a:br>
            <a:endParaRPr lang="ar-JO" sz="3200" dirty="0">
              <a:solidFill>
                <a:srgbClr val="FF0000"/>
              </a:solidFill>
            </a:endParaRPr>
          </a:p>
          <a:p>
            <a:pPr>
              <a:buNone/>
            </a:pPr>
            <a:r>
              <a:rPr lang="ar-SA" sz="3200" dirty="0"/>
              <a:t>أفاد ديفيد ريكاردو انه من الممكن أن يتم التبادل التجاري بين هاتين الدولتين وان تربح كل منهما. </a:t>
            </a:r>
            <a:endParaRPr lang="en-US" sz="3200" dirty="0">
              <a:solidFill>
                <a:srgbClr val="FF0000"/>
              </a:solidFill>
              <a:cs typeface="Arial" pitchFamily="34" charset="0"/>
            </a:endParaRPr>
          </a:p>
        </p:txBody>
      </p:sp>
    </p:spTree>
    <p:extLst>
      <p:ext uri="{BB962C8B-B14F-4D97-AF65-F5344CB8AC3E}">
        <p14:creationId xmlns:p14="http://schemas.microsoft.com/office/powerpoint/2010/main" val="226694891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688632"/>
          </a:xfrm>
        </p:spPr>
        <p:txBody>
          <a:bodyPr>
            <a:normAutofit fontScale="85000" lnSpcReduction="20000"/>
          </a:bodyPr>
          <a:lstStyle/>
          <a:p>
            <a:pPr marL="0" indent="0">
              <a:buNone/>
            </a:pPr>
            <a:r>
              <a:rPr lang="ar-SA" sz="3000" dirty="0" smtClean="0">
                <a:solidFill>
                  <a:srgbClr val="FFFF00"/>
                </a:solidFill>
                <a:cs typeface="+mj-cs"/>
              </a:rPr>
              <a:t>قد </a:t>
            </a:r>
            <a:r>
              <a:rPr lang="ar-SA" sz="3000" dirty="0">
                <a:solidFill>
                  <a:srgbClr val="FFFF00"/>
                </a:solidFill>
                <a:cs typeface="+mj-cs"/>
              </a:rPr>
              <a:t>بنى ريكاردو نظريته هذه على ان العمل اساس القيمة اي ان قيمة السلعة يحددها وقت العمل المبذول في صناعتها او انتاجها,فاسلعة التي يستغرق انتاجها ساعتين تكون قيمتها ضعف قيمة السلعة التي يستغرق انتاجها ساعة واحدة,وقد افترض ريكاردو مايلي:</a:t>
            </a:r>
            <a:endParaRPr lang="en-US" sz="3000" dirty="0">
              <a:solidFill>
                <a:srgbClr val="FFFF00"/>
              </a:solidFill>
              <a:cs typeface="+mj-cs"/>
            </a:endParaRPr>
          </a:p>
          <a:p>
            <a:pPr lvl="0"/>
            <a:r>
              <a:rPr lang="ar-SA" sz="3000" dirty="0">
                <a:cs typeface="+mj-cs"/>
              </a:rPr>
              <a:t>من الصعب انتقال عناصر الانتاج بين القطاعات الصناعية داخل حدود الدولة..</a:t>
            </a:r>
            <a:endParaRPr lang="en-US" sz="3000" dirty="0">
              <a:cs typeface="+mj-cs"/>
            </a:endParaRPr>
          </a:p>
          <a:p>
            <a:pPr lvl="0"/>
            <a:r>
              <a:rPr lang="ar-SA" sz="3000" dirty="0">
                <a:cs typeface="+mj-cs"/>
              </a:rPr>
              <a:t>افترض ثبات تكاليف انتاج الوحدة الواحدة من السلع مهما كان حجمالانتاج</a:t>
            </a:r>
            <a:endParaRPr lang="en-US" sz="3000" dirty="0">
              <a:cs typeface="+mj-cs"/>
            </a:endParaRPr>
          </a:p>
          <a:p>
            <a:pPr lvl="0"/>
            <a:r>
              <a:rPr lang="ar-SA" sz="3000" dirty="0">
                <a:cs typeface="+mj-cs"/>
              </a:rPr>
              <a:t>يفترض وجود منافسة كاملة في السوق المحلي.</a:t>
            </a:r>
            <a:endParaRPr lang="en-US" sz="3000" dirty="0">
              <a:cs typeface="+mj-cs"/>
            </a:endParaRPr>
          </a:p>
          <a:p>
            <a:pPr lvl="0"/>
            <a:r>
              <a:rPr lang="ar-SA" sz="3000" dirty="0">
                <a:cs typeface="+mj-cs"/>
              </a:rPr>
              <a:t>افترض امكانية مقايضة السلع بعضها ببعض بدلا من استخدام النقود كوسيلة للبيع والشراء</a:t>
            </a:r>
            <a:r>
              <a:rPr lang="ar-SA" sz="3000" dirty="0" smtClean="0">
                <a:cs typeface="+mj-cs"/>
              </a:rPr>
              <a:t>.</a:t>
            </a:r>
          </a:p>
          <a:p>
            <a:pPr lvl="0"/>
            <a:r>
              <a:rPr lang="ar-SA" sz="3200" dirty="0"/>
              <a:t>افتراض وجود بلدين يتبادلان السلع.</a:t>
            </a:r>
            <a:endParaRPr lang="en-US" sz="3200" dirty="0"/>
          </a:p>
          <a:p>
            <a:pPr lvl="0"/>
            <a:r>
              <a:rPr lang="ar-SA" sz="3200" dirty="0"/>
              <a:t>افترضان تكاليف الشحن والنقل لاتدخل ضمن حسابات تكلفةالوحدة من الانتاج.</a:t>
            </a:r>
            <a:endParaRPr lang="en-US" sz="3200" dirty="0"/>
          </a:p>
          <a:p>
            <a:pPr lvl="0"/>
            <a:r>
              <a:rPr lang="ar-SA" sz="3200" dirty="0"/>
              <a:t>توظيف كامل لكل العمالة(عدم وجود بطالة).</a:t>
            </a:r>
            <a:endParaRPr lang="en-US" sz="3200" dirty="0"/>
          </a:p>
          <a:p>
            <a:pPr lvl="0"/>
            <a:endParaRPr lang="en-US" sz="3000" dirty="0">
              <a:cs typeface="+mj-cs"/>
            </a:endParaRPr>
          </a:p>
          <a:p>
            <a:endParaRPr lang="ar-IQ" dirty="0"/>
          </a:p>
        </p:txBody>
      </p:sp>
    </p:spTree>
    <p:extLst>
      <p:ext uri="{BB962C8B-B14F-4D97-AF65-F5344CB8AC3E}">
        <p14:creationId xmlns:p14="http://schemas.microsoft.com/office/powerpoint/2010/main" val="18074455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852936"/>
          </a:xfrm>
        </p:spPr>
        <p:txBody>
          <a:bodyPr/>
          <a:lstStyle/>
          <a:p>
            <a:endParaRPr lang="ar-IQ" dirty="0"/>
          </a:p>
        </p:txBody>
      </p:sp>
      <p:pic>
        <p:nvPicPr>
          <p:cNvPr id="3074" name="Picture 2" descr="C:\Users\AG\Pictures\انتقادات.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0"/>
            <a:ext cx="8208912" cy="27809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887682"/>
            <a:ext cx="8964488" cy="3970318"/>
          </a:xfrm>
          <a:prstGeom prst="rect">
            <a:avLst/>
          </a:prstGeom>
        </p:spPr>
        <p:txBody>
          <a:bodyPr wrap="square">
            <a:spAutoFit/>
          </a:bodyPr>
          <a:lstStyle/>
          <a:p>
            <a:r>
              <a:rPr lang="en-US" dirty="0"/>
              <a:t> </a:t>
            </a:r>
            <a:r>
              <a:rPr lang="ar-SA" sz="2800" dirty="0"/>
              <a:t>إلا أن نظرية الميزة النسبية لم تخلو من الانتقادات التي وجهت إليها والتي من </a:t>
            </a:r>
            <a:r>
              <a:rPr lang="ar-SA" sz="2800" dirty="0" smtClean="0"/>
              <a:t>أهمها</a:t>
            </a:r>
            <a:r>
              <a:rPr lang="en-US" sz="2800" dirty="0" smtClean="0"/>
              <a:t>.:</a:t>
            </a:r>
            <a:endParaRPr lang="ar-SA" sz="2800" dirty="0" smtClean="0"/>
          </a:p>
          <a:p>
            <a:r>
              <a:rPr lang="ar-SA" sz="2800" dirty="0" smtClean="0"/>
              <a:t>1- التبسيط </a:t>
            </a:r>
            <a:r>
              <a:rPr lang="ar-SA" sz="2800" dirty="0"/>
              <a:t>المعيب الذي اتسمت به فروضها</a:t>
            </a:r>
            <a:r>
              <a:rPr lang="en-US" sz="2800" dirty="0"/>
              <a:t> .</a:t>
            </a:r>
            <a:r>
              <a:rPr lang="ar-SA" sz="2800" dirty="0"/>
              <a:t>فهي لم تأخذ بعين الاعتبار إدخال العامل النقدي وكذلك افترضت استحالة انتقال عوامل الإنتاج بين الدول وكذلك تفترض عدم تغير التكاليف وتغفل مدي انخفاض التكاليف نتيجة الإنتاج الكبير والخبرة</a:t>
            </a:r>
            <a:r>
              <a:rPr lang="en-US" sz="2800" dirty="0"/>
              <a:t> .</a:t>
            </a:r>
            <a:r>
              <a:rPr lang="ar-SA" sz="2800" dirty="0"/>
              <a:t>وتتجاهل تكاليف النقل والعوائق التجارية</a:t>
            </a:r>
            <a:r>
              <a:rPr lang="en-US" sz="2800" dirty="0"/>
              <a:t>.</a:t>
            </a:r>
          </a:p>
          <a:p>
            <a:pPr lvl="0"/>
            <a:r>
              <a:rPr lang="ar-SA" sz="2800" dirty="0" smtClean="0"/>
              <a:t>2- لم </a:t>
            </a:r>
            <a:r>
              <a:rPr lang="ar-SA" sz="2800" dirty="0"/>
              <a:t>تبين القيود التي تحكم معدل التبادل التجاري</a:t>
            </a:r>
            <a:r>
              <a:rPr lang="en-US" sz="2800" dirty="0"/>
              <a:t>.</a:t>
            </a:r>
          </a:p>
          <a:p>
            <a:pPr lvl="0"/>
            <a:r>
              <a:rPr lang="ar-SA" sz="2800" dirty="0" smtClean="0"/>
              <a:t>3- تجاهل </a:t>
            </a:r>
            <a:r>
              <a:rPr lang="ar-SA" sz="2800" dirty="0"/>
              <a:t>ريكاردو أن نتائج قيام التجارة الخارجية علي الرغم من المزايا التي تعود علي الدول إلا أنها تؤثر في الجماعات </a:t>
            </a:r>
            <a:r>
              <a:rPr lang="ar-SA" sz="2800" dirty="0" smtClean="0"/>
              <a:t>والأفراد.</a:t>
            </a:r>
            <a:endParaRPr lang="en-US" sz="2800" dirty="0"/>
          </a:p>
        </p:txBody>
      </p:sp>
    </p:spTree>
    <p:extLst>
      <p:ext uri="{BB962C8B-B14F-4D97-AF65-F5344CB8AC3E}">
        <p14:creationId xmlns:p14="http://schemas.microsoft.com/office/powerpoint/2010/main" val="13381009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6264696"/>
          </a:xfrm>
        </p:spPr>
        <p:txBody>
          <a:bodyPr/>
          <a:lstStyle/>
          <a:p>
            <a:r>
              <a:rPr lang="ar-SA" dirty="0"/>
              <a:t>مثال/</a:t>
            </a:r>
            <a:r>
              <a:rPr lang="ar-SA" b="1" i="1" dirty="0"/>
              <a:t> نظرية النفقات النسبية </a:t>
            </a:r>
            <a:endParaRPr lang="en-US" dirty="0"/>
          </a:p>
          <a:p>
            <a:r>
              <a:rPr lang="ar-SA" dirty="0"/>
              <a:t>بالنظر الى نسب التبادل المحلي فالأردن يستطيع إنتاج 4 وحدات من السلعة (أ) مقابل إنتاجه وحدة واحدة من السلعة (ب)، أما مصر فإنها تستطيع إنتاج 3 وحدات من السلعة (أ) مقابل إنتاج وحدة واحدة من السلعة (ب). فإذا حصل التبادل التجاري بينهما:</a:t>
            </a:r>
            <a:endParaRPr lang="en-US" dirty="0"/>
          </a:p>
          <a:p>
            <a:r>
              <a:rPr lang="ar-SA" dirty="0"/>
              <a:t>فان من مصلحة الأردن أن يستورد 3/1 من السلعة (ب) مقابل تصدير وحدة</a:t>
            </a:r>
            <a:endParaRPr lang="en-US" dirty="0"/>
          </a:p>
          <a:p>
            <a:r>
              <a:rPr lang="ar-SA" dirty="0"/>
              <a:t> من السلعة (أ).    مصر تستورد 4 وحدات من (أ) مقابل السلعة (ب)</a:t>
            </a:r>
            <a:endParaRPr lang="en-US" dirty="0"/>
          </a:p>
          <a:p>
            <a:endParaRPr lang="ar-SA" dirty="0" smtClean="0"/>
          </a:p>
          <a:p>
            <a:endParaRPr lang="ar-SA" dirty="0" smtClean="0"/>
          </a:p>
          <a:p>
            <a:pPr lvl="0"/>
            <a:endParaRPr lang="en-US" sz="2800" dirty="0">
              <a:latin typeface="Calibri" pitchFamily="34" charset="0"/>
              <a:ea typeface="Calibri" pitchFamily="34" charset="0"/>
              <a:cs typeface="Simplified Arabic" pitchFamily="18" charset="-78"/>
            </a:endParaRPr>
          </a:p>
          <a:p>
            <a:endParaRPr lang="ar-SA" dirty="0" smtClean="0"/>
          </a:p>
          <a:p>
            <a:pPr marL="0" indent="0">
              <a:buNone/>
            </a:pPr>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148807799"/>
              </p:ext>
            </p:extLst>
          </p:nvPr>
        </p:nvGraphicFramePr>
        <p:xfrm>
          <a:off x="755576" y="3647788"/>
          <a:ext cx="7146999" cy="2661531"/>
        </p:xfrm>
        <a:graphic>
          <a:graphicData uri="http://schemas.openxmlformats.org/drawingml/2006/table">
            <a:tbl>
              <a:tblPr rtl="1">
                <a:tableStyleId>{5C22544A-7EE6-4342-B048-85BDC9FD1C3A}</a:tableStyleId>
              </a:tblPr>
              <a:tblGrid>
                <a:gridCol w="1927441"/>
                <a:gridCol w="2629878"/>
                <a:gridCol w="2589680"/>
              </a:tblGrid>
              <a:tr h="781094">
                <a:tc gridSpan="3">
                  <a:txBody>
                    <a:bodyPr/>
                    <a:lstStyle/>
                    <a:p>
                      <a:pPr algn="ctr" rtl="1" fontAlgn="base">
                        <a:lnSpc>
                          <a:spcPct val="115000"/>
                        </a:lnSpc>
                        <a:spcAft>
                          <a:spcPts val="0"/>
                        </a:spcAft>
                      </a:pPr>
                      <a:r>
                        <a:rPr lang="ar-SA" sz="2400" kern="1200" dirty="0">
                          <a:effectLst/>
                        </a:rPr>
                        <a:t>نفقات الانتاج بوحدات من العمل</a:t>
                      </a:r>
                      <a:endParaRPr lang="en-US" sz="2400" dirty="0">
                        <a:effectLst/>
                        <a:latin typeface="Times New Roman"/>
                        <a:ea typeface="Times New Roman"/>
                        <a:cs typeface="Arial"/>
                      </a:endParaRPr>
                    </a:p>
                  </a:txBody>
                  <a:tcPr marL="68580" marR="68580" marT="9525" marB="0">
                    <a:solidFill>
                      <a:schemeClr val="bg2">
                        <a:lumMod val="60000"/>
                        <a:lumOff val="40000"/>
                      </a:schemeClr>
                    </a:solidFill>
                  </a:tcPr>
                </a:tc>
                <a:tc hMerge="1">
                  <a:txBody>
                    <a:bodyPr/>
                    <a:lstStyle/>
                    <a:p>
                      <a:pPr rtl="1"/>
                      <a:endParaRPr lang="ar-IQ"/>
                    </a:p>
                  </a:txBody>
                  <a:tcPr/>
                </a:tc>
                <a:tc hMerge="1">
                  <a:txBody>
                    <a:bodyPr/>
                    <a:lstStyle/>
                    <a:p>
                      <a:pPr rtl="1"/>
                      <a:endParaRPr lang="ar-IQ"/>
                    </a:p>
                  </a:txBody>
                  <a:tcPr/>
                </a:tc>
              </a:tr>
              <a:tr h="719333">
                <a:tc>
                  <a:txBody>
                    <a:bodyPr/>
                    <a:lstStyle/>
                    <a:p>
                      <a:pPr rtl="1">
                        <a:lnSpc>
                          <a:spcPct val="115000"/>
                        </a:lnSpc>
                      </a:pPr>
                      <a:endParaRPr lang="en-US" sz="2400">
                        <a:effectLst/>
                        <a:latin typeface="Calibri"/>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a:effectLst/>
                        </a:rPr>
                        <a:t>السلعة (أ)</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dirty="0">
                          <a:effectLst/>
                        </a:rPr>
                        <a:t>السلعة (ب)</a:t>
                      </a:r>
                      <a:endParaRPr lang="en-US" sz="2400" dirty="0">
                        <a:effectLst/>
                        <a:latin typeface="Times New Roman"/>
                        <a:ea typeface="Times New Roman"/>
                        <a:cs typeface="Arial"/>
                      </a:endParaRPr>
                    </a:p>
                  </a:txBody>
                  <a:tcPr marL="68580" marR="68580" marT="9525" marB="0">
                    <a:solidFill>
                      <a:schemeClr val="bg2">
                        <a:lumMod val="60000"/>
                        <a:lumOff val="40000"/>
                      </a:schemeClr>
                    </a:solidFill>
                  </a:tcPr>
                </a:tc>
              </a:tr>
              <a:tr h="580552">
                <a:tc>
                  <a:txBody>
                    <a:bodyPr/>
                    <a:lstStyle/>
                    <a:p>
                      <a:pPr algn="just" rtl="1" fontAlgn="base">
                        <a:lnSpc>
                          <a:spcPct val="115000"/>
                        </a:lnSpc>
                        <a:spcAft>
                          <a:spcPts val="0"/>
                        </a:spcAft>
                      </a:pPr>
                      <a:r>
                        <a:rPr lang="ar-SA" sz="2400" kern="1200">
                          <a:effectLst/>
                        </a:rPr>
                        <a:t>ا</a:t>
                      </a:r>
                      <a:r>
                        <a:rPr lang="ar-JO" sz="2400" kern="1200">
                          <a:effectLst/>
                        </a:rPr>
                        <a:t>لأردن</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JO" sz="2400" kern="1200">
                          <a:effectLst/>
                        </a:rPr>
                        <a:t>5</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a:effectLst/>
                        </a:rPr>
                        <a:t>20</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r>
              <a:tr h="580552">
                <a:tc>
                  <a:txBody>
                    <a:bodyPr/>
                    <a:lstStyle/>
                    <a:p>
                      <a:pPr algn="just" rtl="1" fontAlgn="base">
                        <a:lnSpc>
                          <a:spcPct val="115000"/>
                        </a:lnSpc>
                        <a:spcAft>
                          <a:spcPts val="0"/>
                        </a:spcAft>
                      </a:pPr>
                      <a:r>
                        <a:rPr lang="ar-JO" sz="2400" kern="1200">
                          <a:effectLst/>
                        </a:rPr>
                        <a:t>مصر</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en-US" sz="2400" kern="1200">
                          <a:effectLst/>
                        </a:rPr>
                        <a:t>10</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en-US" sz="2400" kern="1200" dirty="0">
                          <a:effectLst/>
                        </a:rPr>
                        <a:t>30</a:t>
                      </a:r>
                      <a:endParaRPr lang="en-US" sz="2400" dirty="0">
                        <a:effectLst/>
                        <a:latin typeface="Times New Roman"/>
                        <a:ea typeface="Times New Roman"/>
                        <a:cs typeface="Arial"/>
                      </a:endParaRPr>
                    </a:p>
                  </a:txBody>
                  <a:tcPr marL="68580" marR="68580" marT="9525" marB="0">
                    <a:solidFill>
                      <a:schemeClr val="bg2">
                        <a:lumMod val="60000"/>
                        <a:lumOff val="40000"/>
                      </a:schemeClr>
                    </a:solidFill>
                  </a:tcPr>
                </a:tc>
              </a:tr>
            </a:tbl>
          </a:graphicData>
        </a:graphic>
      </p:graphicFrame>
    </p:spTree>
    <p:extLst>
      <p:ext uri="{BB962C8B-B14F-4D97-AF65-F5344CB8AC3E}">
        <p14:creationId xmlns:p14="http://schemas.microsoft.com/office/powerpoint/2010/main" val="1545427810"/>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88640"/>
            <a:ext cx="8892480" cy="6480720"/>
          </a:xfrm>
        </p:spPr>
        <p:txBody>
          <a:bodyPr>
            <a:noAutofit/>
          </a:bodyPr>
          <a:lstStyle/>
          <a:p>
            <a:r>
              <a:rPr lang="ar-SA" sz="2800" b="1" dirty="0"/>
              <a:t>ثانيا: </a:t>
            </a:r>
            <a:r>
              <a:rPr lang="ar-SA" sz="2800" b="1" u="sng" dirty="0"/>
              <a:t>نظرية نسب عوامل الإنتاج</a:t>
            </a:r>
            <a:r>
              <a:rPr lang="ar-SA" sz="2800" b="1" dirty="0"/>
              <a:t>:</a:t>
            </a:r>
            <a:r>
              <a:rPr lang="en-US" sz="2800" b="1" dirty="0"/>
              <a:t>The Factor Proportion Theory </a:t>
            </a:r>
            <a:endParaRPr lang="en-US" sz="2800" dirty="0"/>
          </a:p>
          <a:p>
            <a:r>
              <a:rPr lang="ar-SA" sz="2800" dirty="0"/>
              <a:t>تستند النظريات الكلاسيكية للتجارة الخارجية في تفسيرها لأسباب قيام التجارة الخارجية علي أساس الفرو قات في خصائص الإنتاج الدولي وعامل الإنتاجية بين أطراف الدول المتبادلة. أما نظرية النفقات النسبية لم تفسر بدقة كافية اختلاف النفقات من بلد لأخر واعتبرت ضمنا أنها تعكس اختلافا" في أنواع المهارة والجهد نتيجة للتخصص أو نتيجة عوامل ذاتية خاصة مثل العوامل الطبيعية. أما نظرية نسب عوامل الإنتاج فتفسر اختلاف النفقات النسبية بين أطراف الدول المتبادلة علي أساس اختلاف الكميات المتوفرة من كل عنصر </a:t>
            </a:r>
            <a:r>
              <a:rPr lang="ar-SA" sz="2800" dirty="0" smtClean="0"/>
              <a:t>من </a:t>
            </a:r>
            <a:r>
              <a:rPr lang="ar-SA" sz="2800" dirty="0"/>
              <a:t>عناصر </a:t>
            </a:r>
            <a:r>
              <a:rPr lang="ar-SA" sz="2800" dirty="0" smtClean="0"/>
              <a:t>الإنتاج </a:t>
            </a:r>
          </a:p>
          <a:p>
            <a:r>
              <a:rPr lang="ar-SA" sz="2800" dirty="0"/>
              <a:t>1- اختلاف درجة ندرة أو وفرة عوامل الإنتاج متجهة لآخري وداخل الدولة الواحدة </a:t>
            </a:r>
            <a:r>
              <a:rPr lang="ar-SA" sz="2800" dirty="0" smtClean="0"/>
              <a:t>.</a:t>
            </a:r>
          </a:p>
          <a:p>
            <a:r>
              <a:rPr lang="ar-SA" sz="2800" dirty="0" smtClean="0"/>
              <a:t>2- </a:t>
            </a:r>
            <a:r>
              <a:rPr lang="ar-SA" sz="2800" dirty="0"/>
              <a:t>العامل الثاني الذي يؤثر في نفقات السلعة ليس مجرد اختلاف نسبة توفر عوامل الإنتاج بل هو عامل فني , يتوقف علي احتياج بعض السلع في إنتاجها إلي نسب مزج مختلفة من عوامل الإنتاج " دالة الإنتاج</a:t>
            </a:r>
            <a:endParaRPr lang="ar-IQ" sz="2800" dirty="0"/>
          </a:p>
        </p:txBody>
      </p:sp>
    </p:spTree>
    <p:extLst>
      <p:ext uri="{BB962C8B-B14F-4D97-AF65-F5344CB8AC3E}">
        <p14:creationId xmlns:p14="http://schemas.microsoft.com/office/powerpoint/2010/main" val="38750020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457200" y="2497882"/>
            <a:ext cx="8229600" cy="3826718"/>
          </a:xfrm>
        </p:spPr>
        <p:txBody>
          <a:bodyPr/>
          <a:lstStyle/>
          <a:p>
            <a:r>
              <a:rPr lang="ar-SA" b="1" u="sng" dirty="0"/>
              <a:t>ومن عيوب هذه النظرية</a:t>
            </a:r>
            <a:r>
              <a:rPr lang="ar-SA" dirty="0"/>
              <a:t> :</a:t>
            </a:r>
            <a:endParaRPr lang="en-US" dirty="0"/>
          </a:p>
          <a:p>
            <a:r>
              <a:rPr lang="ar-SA" dirty="0"/>
              <a:t>1- تتجاهل هذه النظرية عوامل أخري كثيرة ( نظام الحكم-درجة تنافس السوق-ومستوي التعليم والثقافة-درجة المهارة المكتسبة للقوة العاملة-مستوي المعرفة الفنية بأحوال الإنتاج-صفات الإدارة-درجة التحكم الخارجي-السيطرة الأجنبية( اقتصادية أو سياسية).</a:t>
            </a:r>
            <a:endParaRPr lang="en-US" dirty="0"/>
          </a:p>
          <a:p>
            <a:r>
              <a:rPr lang="ar-SA" dirty="0"/>
              <a:t>2 - إن هذه النظرية عرفت عوامل الإنتاج (الأرض- رأس المال-والأيدي العاملة) مما يجعل من الصعب تحديد أي من هذه العوامل هو لهدف تفسيرها , حيث إن عدد عوامل الإنتاج غير محدود.</a:t>
            </a:r>
            <a:endParaRPr lang="en-US" dirty="0"/>
          </a:p>
        </p:txBody>
      </p:sp>
      <p:pic>
        <p:nvPicPr>
          <p:cNvPr id="4" name="Picture 2" descr="C:\Users\AG\Pictures\AAEAAQAAAAAAAAh9AAAAJDhmMDU4YjQ4LTc2NGQtNDllMi04MTJhLWMyYjZmNjI3MTQxMQ.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208911"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97623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9246170"/>
              </p:ext>
            </p:extLst>
          </p:nvPr>
        </p:nvGraphicFramePr>
        <p:xfrm>
          <a:off x="683569" y="2708920"/>
          <a:ext cx="7704854" cy="3312368"/>
        </p:xfrm>
        <a:graphic>
          <a:graphicData uri="http://schemas.openxmlformats.org/drawingml/2006/table">
            <a:tbl>
              <a:tblPr rtl="1">
                <a:tableStyleId>{5C22544A-7EE6-4342-B048-85BDC9FD1C3A}</a:tableStyleId>
              </a:tblPr>
              <a:tblGrid>
                <a:gridCol w="2290236"/>
                <a:gridCol w="1561090"/>
                <a:gridCol w="2500241"/>
                <a:gridCol w="1353287"/>
              </a:tblGrid>
              <a:tr h="753289">
                <a:tc gridSpan="4">
                  <a:txBody>
                    <a:bodyPr/>
                    <a:lstStyle/>
                    <a:p>
                      <a:pPr algn="ctr" rtl="1" fontAlgn="base">
                        <a:lnSpc>
                          <a:spcPct val="115000"/>
                        </a:lnSpc>
                        <a:spcAft>
                          <a:spcPts val="0"/>
                        </a:spcAft>
                      </a:pPr>
                      <a:r>
                        <a:rPr lang="ar-SA" sz="2400" kern="1200" dirty="0">
                          <a:effectLst/>
                        </a:rPr>
                        <a:t>ظروف العرض النسبي الانتاج في ثلاثة دول</a:t>
                      </a:r>
                      <a:endParaRPr lang="en-US" sz="2400" dirty="0">
                        <a:effectLst/>
                        <a:latin typeface="Times New Roman"/>
                        <a:ea typeface="Times New Roman"/>
                        <a:cs typeface="Arial"/>
                      </a:endParaRPr>
                    </a:p>
                  </a:txBody>
                  <a:tcPr marL="68580" marR="68580" marT="9525" marB="0">
                    <a:solidFill>
                      <a:schemeClr val="bg2">
                        <a:lumMod val="60000"/>
                        <a:lumOff val="40000"/>
                      </a:schemeClr>
                    </a:solidFill>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879421">
                <a:tc>
                  <a:txBody>
                    <a:bodyPr/>
                    <a:lstStyle/>
                    <a:p>
                      <a:pPr algn="ctr" rtl="0">
                        <a:lnSpc>
                          <a:spcPct val="115000"/>
                        </a:lnSpc>
                        <a:spcAft>
                          <a:spcPts val="0"/>
                        </a:spcAft>
                      </a:pPr>
                      <a:r>
                        <a:rPr lang="ar-SA" sz="2400">
                          <a:effectLst/>
                        </a:rPr>
                        <a:t>ظروف العرض النسبي لعناص الانتاج </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a:effectLst/>
                        </a:rPr>
                        <a:t>الدولة (أ)</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a:effectLst/>
                        </a:rPr>
                        <a:t>الدولة (ب)</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a:effectLst/>
                        </a:rPr>
                        <a:t>الدولة (ج)</a:t>
                      </a:r>
                      <a:endParaRPr lang="en-US" sz="2400">
                        <a:effectLst/>
                        <a:latin typeface="Times New Roman"/>
                        <a:ea typeface="Times New Roman"/>
                        <a:cs typeface="Arial"/>
                      </a:endParaRPr>
                    </a:p>
                  </a:txBody>
                  <a:tcPr marL="0" marR="0" marT="0" marB="0">
                    <a:solidFill>
                      <a:schemeClr val="bg2">
                        <a:lumMod val="60000"/>
                        <a:lumOff val="40000"/>
                      </a:schemeClr>
                    </a:solidFill>
                  </a:tcPr>
                </a:tc>
              </a:tr>
              <a:tr h="559886">
                <a:tc>
                  <a:txBody>
                    <a:bodyPr/>
                    <a:lstStyle/>
                    <a:p>
                      <a:pPr algn="ctr" rtl="1" fontAlgn="base">
                        <a:lnSpc>
                          <a:spcPct val="115000"/>
                        </a:lnSpc>
                        <a:spcAft>
                          <a:spcPts val="0"/>
                        </a:spcAft>
                      </a:pPr>
                      <a:r>
                        <a:rPr lang="ar-SA" sz="2400" kern="1200">
                          <a:effectLst/>
                        </a:rPr>
                        <a:t>وفير</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JO" sz="2400" kern="1200">
                          <a:effectLst/>
                        </a:rPr>
                        <a:t>العمل</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SA" sz="2400" kern="1200" dirty="0">
                          <a:effectLst/>
                        </a:rPr>
                        <a:t>الارض</a:t>
                      </a:r>
                      <a:endParaRPr lang="en-US" sz="2400" dirty="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a:effectLst/>
                        </a:rPr>
                        <a:t>راس المال</a:t>
                      </a:r>
                      <a:endParaRPr lang="en-US" sz="2400">
                        <a:effectLst/>
                        <a:latin typeface="Times New Roman"/>
                        <a:ea typeface="Times New Roman"/>
                        <a:cs typeface="Arial"/>
                      </a:endParaRPr>
                    </a:p>
                  </a:txBody>
                  <a:tcPr marL="0" marR="0" marT="0" marB="0">
                    <a:solidFill>
                      <a:schemeClr val="bg2">
                        <a:lumMod val="60000"/>
                        <a:lumOff val="40000"/>
                      </a:schemeClr>
                    </a:solidFill>
                  </a:tcPr>
                </a:tc>
              </a:tr>
              <a:tr h="559886">
                <a:tc>
                  <a:txBody>
                    <a:bodyPr/>
                    <a:lstStyle/>
                    <a:p>
                      <a:pPr algn="ctr" rtl="1" fontAlgn="base">
                        <a:lnSpc>
                          <a:spcPct val="115000"/>
                        </a:lnSpc>
                        <a:spcAft>
                          <a:spcPts val="0"/>
                        </a:spcAft>
                      </a:pPr>
                      <a:r>
                        <a:rPr lang="ar-JO" sz="2400" kern="1200">
                          <a:effectLst/>
                        </a:rPr>
                        <a:t>متوسط الوفره</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kern="1200">
                          <a:effectLst/>
                        </a:rPr>
                        <a:t>الارض</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kern="1200">
                          <a:effectLst/>
                        </a:rPr>
                        <a:t>راس المال</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a:effectLst/>
                        </a:rPr>
                        <a:t>العمل</a:t>
                      </a:r>
                      <a:endParaRPr lang="en-US" sz="2400">
                        <a:effectLst/>
                        <a:latin typeface="Times New Roman"/>
                        <a:ea typeface="Times New Roman"/>
                        <a:cs typeface="Arial"/>
                      </a:endParaRPr>
                    </a:p>
                  </a:txBody>
                  <a:tcPr marL="0" marR="0" marT="0" marB="0">
                    <a:solidFill>
                      <a:schemeClr val="bg2">
                        <a:lumMod val="60000"/>
                        <a:lumOff val="40000"/>
                      </a:schemeClr>
                    </a:solidFill>
                  </a:tcPr>
                </a:tc>
              </a:tr>
              <a:tr h="559886">
                <a:tc>
                  <a:txBody>
                    <a:bodyPr/>
                    <a:lstStyle/>
                    <a:p>
                      <a:pPr algn="ctr" rtl="1" fontAlgn="base">
                        <a:lnSpc>
                          <a:spcPct val="115000"/>
                        </a:lnSpc>
                        <a:spcAft>
                          <a:spcPts val="0"/>
                        </a:spcAft>
                      </a:pPr>
                      <a:r>
                        <a:rPr lang="ar-JO" sz="2400" kern="1200">
                          <a:effectLst/>
                        </a:rPr>
                        <a:t>نادر</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kern="1200">
                          <a:effectLst/>
                        </a:rPr>
                        <a:t>راس المال</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kern="1200">
                          <a:effectLst/>
                        </a:rPr>
                        <a:t>العمال</a:t>
                      </a:r>
                      <a:endParaRPr lang="en-US" sz="2400">
                        <a:effectLst/>
                        <a:latin typeface="Times New Roman"/>
                        <a:ea typeface="Times New Roman"/>
                        <a:cs typeface="Arial"/>
                      </a:endParaRPr>
                    </a:p>
                  </a:txBody>
                  <a:tcPr marL="68580" marR="68580" marT="9525" marB="0">
                    <a:solidFill>
                      <a:schemeClr val="bg2">
                        <a:lumMod val="60000"/>
                        <a:lumOff val="40000"/>
                      </a:schemeClr>
                    </a:solidFill>
                  </a:tcPr>
                </a:tc>
                <a:tc>
                  <a:txBody>
                    <a:bodyPr/>
                    <a:lstStyle/>
                    <a:p>
                      <a:pPr algn="ctr" rtl="1" fontAlgn="base">
                        <a:lnSpc>
                          <a:spcPct val="115000"/>
                        </a:lnSpc>
                        <a:spcAft>
                          <a:spcPts val="0"/>
                        </a:spcAft>
                      </a:pPr>
                      <a:r>
                        <a:rPr lang="ar-IQ" sz="2400" dirty="0">
                          <a:effectLst/>
                        </a:rPr>
                        <a:t>الارض</a:t>
                      </a:r>
                      <a:endParaRPr lang="en-US" sz="2400" dirty="0">
                        <a:effectLst/>
                        <a:latin typeface="Times New Roman"/>
                        <a:ea typeface="Times New Roman"/>
                        <a:cs typeface="Arial"/>
                      </a:endParaRPr>
                    </a:p>
                  </a:txBody>
                  <a:tcPr marL="0" marR="0" marT="0" marB="0">
                    <a:solidFill>
                      <a:schemeClr val="bg2">
                        <a:lumMod val="60000"/>
                        <a:lumOff val="40000"/>
                      </a:schemeClr>
                    </a:solidFill>
                  </a:tcPr>
                </a:tc>
              </a:tr>
            </a:tbl>
          </a:graphicData>
        </a:graphic>
      </p:graphicFrame>
      <p:sp>
        <p:nvSpPr>
          <p:cNvPr id="5" name="Rectangle 1"/>
          <p:cNvSpPr>
            <a:spLocks noChangeArrowheads="1"/>
          </p:cNvSpPr>
          <p:nvPr/>
        </p:nvSpPr>
        <p:spPr bwMode="auto">
          <a:xfrm>
            <a:off x="971599" y="742727"/>
            <a:ext cx="770485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مثال/انظر الى الجدول عندما تكون ظروف العرض النسبي لعناصر الانتاج ثلاث دول كما يلي:</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646102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517632" cy="6669360"/>
          </a:xfrm>
        </p:spPr>
        <p:txBody>
          <a:bodyPr>
            <a:noAutofit/>
          </a:bodyPr>
          <a:lstStyle/>
          <a:p>
            <a:r>
              <a:rPr lang="ar-SA" sz="3200" b="1" dirty="0"/>
              <a:t>ثالثا: </a:t>
            </a:r>
            <a:r>
              <a:rPr lang="ar-SA" sz="3200" b="1" u="sng" dirty="0"/>
              <a:t>نظرية دورة حياة المنتج في التجارة الدولية</a:t>
            </a:r>
            <a:r>
              <a:rPr lang="ar-SA" sz="3200" b="1" dirty="0"/>
              <a:t>:</a:t>
            </a:r>
            <a:r>
              <a:rPr lang="en-US" sz="3200" b="1" dirty="0"/>
              <a:t>          The Product Lifecycle Theory of International Trade </a:t>
            </a:r>
            <a:r>
              <a:rPr lang="ar-SA" sz="3200" dirty="0"/>
              <a:t>فشلت النظريات السابقة في تفسير أسباب قيام التبادل التجاري بين الدول بسبب سرعة التقدم التكنولوجي وزيادة عدد الشركات الكبيرة.أما في نظرية دورة حياة السلعة: فان العديد من سلع الشركات تمر بمراحل حياتية وخلال هذه العملية التي يمكن وضعها بعدة مراحل (الظهور ثم النمو ثم النضوج ثم الانحدار) وقد اعتمدت عدة دراسات علي دورة حياة السلعة في تفسيرها للتجارة الخارجية ومنها دراسة (</a:t>
            </a:r>
            <a:r>
              <a:rPr lang="ar-SA" sz="3200" b="1" dirty="0"/>
              <a:t>ويلز</a:t>
            </a:r>
            <a:r>
              <a:rPr lang="ar-SA" sz="3200" dirty="0"/>
              <a:t> -</a:t>
            </a:r>
            <a:r>
              <a:rPr lang="en-US" sz="3200" dirty="0"/>
              <a:t>1968 </a:t>
            </a:r>
            <a:r>
              <a:rPr lang="ar-SA" sz="3200" b="1" dirty="0"/>
              <a:t>وهيرش</a:t>
            </a:r>
            <a:r>
              <a:rPr lang="ar-SA" sz="3200" dirty="0"/>
              <a:t> </a:t>
            </a:r>
            <a:r>
              <a:rPr lang="en-US" sz="3200" dirty="0"/>
              <a:t>1971</a:t>
            </a:r>
            <a:r>
              <a:rPr lang="ar-SA" sz="3200" dirty="0"/>
              <a:t>) حيث بينت النتائج علي أن الأداء والسلوك التصديري للشركة يتأثر بخصائص السلعة. وعلي الرغم من أنها النظرية الأولي لتفسير أسباب التبادل التجاري علي مستوي الشركات إلا أنها تعاني من المشاكل التالية </a:t>
            </a:r>
            <a:r>
              <a:rPr lang="ar-SA" sz="3200" dirty="0" smtClean="0"/>
              <a:t>:</a:t>
            </a:r>
            <a:endParaRPr lang="ar-IQ" sz="3200" dirty="0"/>
          </a:p>
        </p:txBody>
      </p:sp>
    </p:spTree>
    <p:extLst>
      <p:ext uri="{BB962C8B-B14F-4D97-AF65-F5344CB8AC3E}">
        <p14:creationId xmlns:p14="http://schemas.microsoft.com/office/powerpoint/2010/main" val="172647061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4389120"/>
          </a:xfrm>
        </p:spPr>
        <p:txBody>
          <a:bodyPr/>
          <a:lstStyle/>
          <a:p>
            <a:r>
              <a:rPr lang="ar-SA" sz="3200" dirty="0"/>
              <a:t>ا- ليس من الضروري أن تمر جميع أنواع السلع في المراحل نفسها. </a:t>
            </a:r>
            <a:endParaRPr lang="en-US" sz="3200" dirty="0"/>
          </a:p>
          <a:p>
            <a:r>
              <a:rPr lang="ar-SA" sz="3200" dirty="0"/>
              <a:t>ب- ركزت في تفسيرها لسلوك التسويق الدولي علي أنواع معينة من السلع وبالخص السلع ذات التقنية الفنية العالية.</a:t>
            </a:r>
            <a:endParaRPr lang="en-US" sz="3200" dirty="0"/>
          </a:p>
          <a:p>
            <a:r>
              <a:rPr lang="ar-SA" sz="3200" dirty="0"/>
              <a:t>ج- تجاهلت العديد من العوامل الاخري الداخلية ذات العلاقة بأهداف وفلسفة الشركة وخصائص متخذي القرارات.</a:t>
            </a:r>
            <a:endParaRPr lang="en-US" sz="3200" dirty="0"/>
          </a:p>
          <a:p>
            <a:r>
              <a:rPr lang="ar-SA" sz="3200" dirty="0"/>
              <a:t>د- لم تبين كيفية إمكانية تحسين مستوي الأداء التصديري للشركات والعوامل المحددة لنجاحها.</a:t>
            </a:r>
            <a:endParaRPr lang="en-US" sz="3200" dirty="0"/>
          </a:p>
          <a:p>
            <a:endParaRPr lang="ar-IQ" dirty="0"/>
          </a:p>
        </p:txBody>
      </p:sp>
    </p:spTree>
    <p:extLst>
      <p:ext uri="{BB962C8B-B14F-4D97-AF65-F5344CB8AC3E}">
        <p14:creationId xmlns:p14="http://schemas.microsoft.com/office/powerpoint/2010/main" val="18782824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buNone/>
            </a:pPr>
            <a:r>
              <a:rPr lang="ar-SA" sz="6000" b="1" dirty="0" smtClean="0">
                <a:ln w="11430"/>
                <a:solidFill>
                  <a:srgbClr val="FFFF00"/>
                </a:solidFill>
                <a:effectLst>
                  <a:outerShdw blurRad="80000" dist="40000" dir="5040000" algn="tl">
                    <a:srgbClr val="000000">
                      <a:alpha val="30000"/>
                    </a:srgbClr>
                  </a:outerShdw>
                </a:effectLst>
              </a:rPr>
              <a:t>شكرا لحسن اصغائكم </a:t>
            </a:r>
            <a:endParaRPr lang="ar-SA" sz="5400" b="1" dirty="0">
              <a:solidFill>
                <a:srgbClr val="FFFF00"/>
              </a:solidFill>
            </a:endParaRPr>
          </a:p>
        </p:txBody>
      </p:sp>
      <p:pic>
        <p:nvPicPr>
          <p:cNvPr id="4" name="11.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5483696"/>
            <a:ext cx="609600" cy="609600"/>
          </a:xfrm>
          <a:prstGeom prst="rect">
            <a:avLst/>
          </a:prstGeom>
        </p:spPr>
      </p:pic>
    </p:spTree>
    <p:extLst>
      <p:ext uri="{BB962C8B-B14F-4D97-AF65-F5344CB8AC3E}">
        <p14:creationId xmlns:p14="http://schemas.microsoft.com/office/powerpoint/2010/main" val="14914155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9148" fill="hold"/>
                                        <p:tgtEl>
                                          <p:spTgt spid="4"/>
                                        </p:tgtEl>
                                      </p:cBhvr>
                                    </p:cmd>
                                  </p:childTnLst>
                                </p:cTn>
                              </p:par>
                            </p:childTnLst>
                          </p:cTn>
                        </p:par>
                      </p:childTnLst>
                    </p:cTn>
                  </p:par>
                </p:childTnLst>
              </p:cTn>
              <p:nextCondLst>
                <p:cond evt="onClick" delay="0">
                  <p:tgtEl>
                    <p:spTgt spid="4"/>
                  </p:tgtEl>
                </p:cond>
              </p:nextCondLst>
            </p:seq>
            <p:audio>
              <p:cMediaNode vol="80000">
                <p:cTn id="13"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descr="C:\Users\AG\Pictures\0320b6bc-af13-4048-a93b-7ce8d1f3d8a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71069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229600" cy="4389120"/>
          </a:xfrm>
        </p:spPr>
        <p:txBody>
          <a:bodyPr>
            <a:noAutofit/>
          </a:bodyPr>
          <a:lstStyle/>
          <a:p>
            <a:r>
              <a:rPr lang="ar-IQ" sz="2800" smtClean="0">
                <a:latin typeface="Simplified Arabic" pitchFamily="18" charset="-78"/>
                <a:cs typeface="Simplified Arabic" pitchFamily="18" charset="-78"/>
              </a:rPr>
              <a:t>اولا- </a:t>
            </a:r>
            <a:r>
              <a:rPr lang="ar-IQ" sz="2800" smtClean="0">
                <a:latin typeface="Simplified Arabic" pitchFamily="18" charset="-78"/>
                <a:cs typeface="Simplified Arabic" pitchFamily="18" charset="-78"/>
              </a:rPr>
              <a:t>النظريات الكلاسيكية</a:t>
            </a:r>
            <a:endParaRPr lang="ar-IQ" sz="2800" dirty="0" smtClean="0">
              <a:latin typeface="Simplified Arabic" pitchFamily="18" charset="-78"/>
              <a:cs typeface="Simplified Arabic" pitchFamily="18" charset="-78"/>
            </a:endParaRPr>
          </a:p>
          <a:p>
            <a:r>
              <a:rPr lang="ar-IQ" sz="2800" b="1" dirty="0">
                <a:latin typeface="Simplified Arabic" pitchFamily="18" charset="-78"/>
                <a:cs typeface="Simplified Arabic" pitchFamily="18" charset="-78"/>
              </a:rPr>
              <a:t>1</a:t>
            </a:r>
            <a:r>
              <a:rPr lang="ar-SA" sz="2800" b="1" dirty="0" smtClean="0">
                <a:latin typeface="Simplified Arabic" pitchFamily="18" charset="-78"/>
                <a:cs typeface="Simplified Arabic" pitchFamily="18" charset="-78"/>
              </a:rPr>
              <a:t>-</a:t>
            </a:r>
            <a:r>
              <a:rPr lang="ar-IQ" sz="2800" b="1" dirty="0" smtClean="0">
                <a:latin typeface="Simplified Arabic" pitchFamily="18" charset="-78"/>
                <a:cs typeface="Simplified Arabic" pitchFamily="18" charset="-78"/>
              </a:rPr>
              <a:t>نظرية</a:t>
            </a:r>
            <a:r>
              <a:rPr lang="ar-SA" sz="2800" b="1" dirty="0" smtClean="0">
                <a:latin typeface="Simplified Arabic" pitchFamily="18" charset="-78"/>
                <a:cs typeface="Simplified Arabic" pitchFamily="18" charset="-78"/>
              </a:rPr>
              <a:t> </a:t>
            </a:r>
            <a:r>
              <a:rPr lang="ar-SA" sz="2800" b="1" u="sng" dirty="0">
                <a:latin typeface="Simplified Arabic" pitchFamily="18" charset="-78"/>
                <a:cs typeface="Simplified Arabic" pitchFamily="18" charset="-78"/>
              </a:rPr>
              <a:t>مبدأ الفائدة المطلقة</a:t>
            </a:r>
            <a:r>
              <a:rPr lang="ar-SA" sz="2800" dirty="0">
                <a:latin typeface="Simplified Arabic" pitchFamily="18" charset="-78"/>
                <a:cs typeface="Simplified Arabic" pitchFamily="18" charset="-78"/>
              </a:rPr>
              <a:t>: </a:t>
            </a:r>
            <a:r>
              <a:rPr lang="en-US" sz="2800" dirty="0">
                <a:latin typeface="Simplified Arabic" pitchFamily="18" charset="-78"/>
                <a:cs typeface="Simplified Arabic" pitchFamily="18" charset="-78"/>
              </a:rPr>
              <a:t>Absolute </a:t>
            </a:r>
            <a:r>
              <a:rPr lang="en-US" sz="2800" dirty="0" smtClean="0">
                <a:latin typeface="Simplified Arabic" pitchFamily="18" charset="-78"/>
                <a:cs typeface="Simplified Arabic" pitchFamily="18" charset="-78"/>
              </a:rPr>
              <a:t>Advantage</a:t>
            </a:r>
            <a:endParaRPr lang="ar-SA" sz="2800" dirty="0" smtClean="0">
              <a:latin typeface="Simplified Arabic" pitchFamily="18" charset="-78"/>
              <a:cs typeface="Simplified Arabic" pitchFamily="18" charset="-78"/>
            </a:endParaRPr>
          </a:p>
          <a:p>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لعل الاقتصادي</a:t>
            </a:r>
            <a:r>
              <a:rPr lang="en-US" sz="2800" dirty="0">
                <a:latin typeface="Simplified Arabic" pitchFamily="18" charset="-78"/>
                <a:cs typeface="Simplified Arabic" pitchFamily="18" charset="-78"/>
              </a:rPr>
              <a:t> – </a:t>
            </a:r>
            <a:r>
              <a:rPr lang="ar-SA" sz="2800" b="1" dirty="0">
                <a:latin typeface="Simplified Arabic" pitchFamily="18" charset="-78"/>
                <a:cs typeface="Simplified Arabic" pitchFamily="18" charset="-78"/>
              </a:rPr>
              <a:t>ادم سميث </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أول اقتصادي كلاسيكي الذي بحث قي التفسير المنطقي وراء التجارة الخارجية وفي كتابه</a:t>
            </a:r>
            <a:r>
              <a:rPr lang="en-US" sz="2800"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ثروة الأمم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مبدأ الفائدة المطلقة كتفسير للتجارة الدولية وهذا المبدأ</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 إن علي الدولة أن تصدر السلعة التي تكون كلفتها اقل من الدول الأخرى وبالمقابل أن تستورد السلع التي تكلفتها لو أنتجتها بنفسها أكثر من دولة أخري</a:t>
            </a:r>
            <a:r>
              <a:rPr lang="en-US" sz="2800" dirty="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r>
              <a:rPr lang="ar-IQ" sz="2800" dirty="0" smtClean="0">
                <a:latin typeface="Simplified Arabic" pitchFamily="18" charset="-78"/>
                <a:cs typeface="Simplified Arabic" pitchFamily="18" charset="-78"/>
              </a:rPr>
              <a:t>ان </a:t>
            </a:r>
            <a:r>
              <a:rPr lang="ar-SA" sz="2800" dirty="0" smtClean="0">
                <a:latin typeface="Simplified Arabic" pitchFamily="18" charset="-78"/>
                <a:cs typeface="Simplified Arabic" pitchFamily="18" charset="-78"/>
              </a:rPr>
              <a:t>اختلاف </a:t>
            </a:r>
            <a:r>
              <a:rPr lang="ar-SA" sz="2800" dirty="0">
                <a:latin typeface="Simplified Arabic" pitchFamily="18" charset="-78"/>
                <a:cs typeface="Simplified Arabic" pitchFamily="18" charset="-78"/>
              </a:rPr>
              <a:t>التكاليف بين الدول حسب مبدأ الفائدة المطلقة يعود لاختلاف عوامل مدخلات الإنتاج وخاصة </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تكلفة الأيدي العاملة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وهذه الخاصية تمثل المحددات الرئيسية لتكلفة الإنتاج في الدول المختلفة ومدخلات الإنتاج تعتمد علي مزايا طبيعية (مناخ</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تربة</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ثروة طبيعية) ومزايا مكتسبة(مهارات وأساليب </a:t>
            </a:r>
            <a:r>
              <a:rPr lang="ar-SA" sz="2800" dirty="0" smtClean="0">
                <a:latin typeface="Simplified Arabic" pitchFamily="18" charset="-78"/>
                <a:cs typeface="Simplified Arabic" pitchFamily="18" charset="-78"/>
              </a:rPr>
              <a:t>متخصصة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601518983"/>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5762" y="260648"/>
            <a:ext cx="8229600" cy="2952328"/>
          </a:xfrm>
        </p:spPr>
        <p:txBody>
          <a:bodyPr>
            <a:normAutofit fontScale="90000"/>
          </a:bodyPr>
          <a:lstStyle/>
          <a:p>
            <a:pPr algn="ctr"/>
            <a:r>
              <a:rPr lang="ar-SA" dirty="0" smtClean="0"/>
              <a:t/>
            </a:r>
            <a:br>
              <a:rPr lang="ar-SA" dirty="0" smtClean="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smtClean="0"/>
              <a:t/>
            </a:r>
            <a:br>
              <a:rPr lang="ar-SA" dirty="0" smtClean="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smtClean="0"/>
              <a:t>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sz="5300" b="1" dirty="0" smtClean="0">
                <a:solidFill>
                  <a:schemeClr val="tx1"/>
                </a:solidFill>
              </a:rPr>
              <a:t>السؤال :</a:t>
            </a:r>
            <a:r>
              <a:rPr lang="ar-SA" dirty="0" smtClean="0"/>
              <a:t/>
            </a:r>
            <a:br>
              <a:rPr lang="ar-SA" dirty="0" smtClean="0"/>
            </a:br>
            <a:r>
              <a:rPr lang="ar-SA" dirty="0" smtClean="0">
                <a:solidFill>
                  <a:srgbClr val="FFFF00"/>
                </a:solidFill>
              </a:rPr>
              <a:t>ماهي الوظائف لهذه النظرية حسب </a:t>
            </a:r>
            <a:r>
              <a:rPr lang="ar-SA" dirty="0">
                <a:solidFill>
                  <a:srgbClr val="FFFF00"/>
                </a:solidFill>
              </a:rPr>
              <a:t>رأي</a:t>
            </a:r>
            <a:r>
              <a:rPr lang="en-US" dirty="0">
                <a:solidFill>
                  <a:srgbClr val="FFFF00"/>
                </a:solidFill>
              </a:rPr>
              <a:t> – </a:t>
            </a:r>
            <a:r>
              <a:rPr lang="ar-SA" dirty="0">
                <a:solidFill>
                  <a:srgbClr val="FFFF00"/>
                </a:solidFill>
              </a:rPr>
              <a:t>ادم سميث</a:t>
            </a:r>
            <a:r>
              <a:rPr lang="en-US" dirty="0">
                <a:solidFill>
                  <a:srgbClr val="FFFF00"/>
                </a:solidFill>
              </a:rPr>
              <a:t> </a:t>
            </a:r>
            <a:r>
              <a:rPr lang="en-US" dirty="0" smtClean="0">
                <a:solidFill>
                  <a:srgbClr val="FFFF00"/>
                </a:solidFill>
              </a:rPr>
              <a:t>– </a:t>
            </a:r>
            <a:r>
              <a:rPr lang="ar-SA" dirty="0" smtClean="0">
                <a:solidFill>
                  <a:srgbClr val="FFFF00"/>
                </a:solidFill>
              </a:rPr>
              <a:t>التي تهتم  </a:t>
            </a:r>
            <a:r>
              <a:rPr lang="ar-SA" dirty="0">
                <a:solidFill>
                  <a:srgbClr val="FFFF00"/>
                </a:solidFill>
              </a:rPr>
              <a:t>بهما التجارة </a:t>
            </a:r>
            <a:r>
              <a:rPr lang="ar-SA" dirty="0" smtClean="0">
                <a:solidFill>
                  <a:srgbClr val="FFFF00"/>
                </a:solidFill>
              </a:rPr>
              <a:t>الخارجية</a:t>
            </a:r>
            <a:r>
              <a:rPr lang="en-US" dirty="0" smtClean="0">
                <a:solidFill>
                  <a:srgbClr val="FFFF00"/>
                </a:solidFill>
              </a:rPr>
              <a:t>  :</a:t>
            </a:r>
            <a:r>
              <a:rPr lang="ar-SA" b="1" dirty="0" smtClean="0">
                <a:solidFill>
                  <a:srgbClr val="FFFF00"/>
                </a:solidFill>
              </a:rPr>
              <a:t>؟؟</a:t>
            </a:r>
            <a:endParaRPr lang="ar-SA" b="1" dirty="0">
              <a:solidFill>
                <a:schemeClr val="bg1">
                  <a:lumMod val="95000"/>
                  <a:lumOff val="5000"/>
                </a:schemeClr>
              </a:solidFill>
            </a:endParaRPr>
          </a:p>
        </p:txBody>
      </p:sp>
      <p:pic>
        <p:nvPicPr>
          <p:cNvPr id="4098" name="Picture 2" descr="C:\Users\DELL\Desktop\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3068959"/>
            <a:ext cx="9286875" cy="389381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338463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000" u="sng" dirty="0">
                <a:solidFill>
                  <a:srgbClr val="FFFF00"/>
                </a:solidFill>
              </a:rPr>
              <a:t>الأولي </a:t>
            </a:r>
            <a:r>
              <a:rPr lang="en-US" sz="4000" u="sng" dirty="0">
                <a:solidFill>
                  <a:srgbClr val="FFFF00"/>
                </a:solidFill>
              </a:rPr>
              <a:t>:</a:t>
            </a:r>
            <a:r>
              <a:rPr lang="en-US" sz="4000" dirty="0">
                <a:solidFill>
                  <a:srgbClr val="FFFF00"/>
                </a:solidFill>
              </a:rPr>
              <a:t> </a:t>
            </a:r>
            <a:r>
              <a:rPr lang="ar-SA" sz="4000" dirty="0">
                <a:solidFill>
                  <a:srgbClr val="FFFF00"/>
                </a:solidFill>
              </a:rPr>
              <a:t>تصريف الإنتاج الفائض عن حاجة الاستهلاك المحلي وتستبدله بشئ أخر ذو نفع اكبر</a:t>
            </a:r>
            <a:endParaRPr lang="ar-IQ" sz="4000" dirty="0">
              <a:solidFill>
                <a:srgbClr val="FFFF00"/>
              </a:solidFill>
            </a:endParaRPr>
          </a:p>
        </p:txBody>
      </p:sp>
      <p:pic>
        <p:nvPicPr>
          <p:cNvPr id="5" name="Picture 2" descr="C:\Users\AG\Pictures\035399f1dd3e8694eb2c36abba63caec_X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2060848"/>
            <a:ext cx="9161011" cy="4797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0500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79296" cy="3962704"/>
          </a:xfrm>
        </p:spPr>
        <p:txBody>
          <a:bodyPr>
            <a:noAutofit/>
          </a:bodyPr>
          <a:lstStyle/>
          <a:p>
            <a:r>
              <a:rPr lang="ar-SA" sz="3200" u="sng" dirty="0" smtClean="0"/>
              <a:t/>
            </a:r>
            <a:br>
              <a:rPr lang="ar-SA" sz="3200" u="sng" dirty="0" smtClean="0"/>
            </a:br>
            <a:r>
              <a:rPr lang="ar-SA" sz="3200" u="sng" dirty="0"/>
              <a:t/>
            </a:r>
            <a:br>
              <a:rPr lang="ar-SA" sz="3200" u="sng" dirty="0"/>
            </a:br>
            <a:r>
              <a:rPr lang="ar-SA" sz="3200" u="sng" dirty="0" smtClean="0"/>
              <a:t/>
            </a:r>
            <a:br>
              <a:rPr lang="ar-SA" sz="3200" u="sng" dirty="0" smtClean="0"/>
            </a:br>
            <a:r>
              <a:rPr lang="ar-SA" sz="3200" u="sng" dirty="0"/>
              <a:t/>
            </a:r>
            <a:br>
              <a:rPr lang="ar-SA" sz="3200" u="sng" dirty="0"/>
            </a:br>
            <a:r>
              <a:rPr lang="ar-SA" sz="3200" u="sng" dirty="0" smtClean="0"/>
              <a:t/>
            </a:r>
            <a:br>
              <a:rPr lang="ar-SA" sz="3200" u="sng" dirty="0" smtClean="0"/>
            </a:br>
            <a:r>
              <a:rPr lang="ar-SA" sz="3200" u="sng" dirty="0"/>
              <a:t> </a:t>
            </a:r>
            <a:r>
              <a:rPr lang="ar-SA" sz="3200" u="sng" dirty="0" smtClean="0"/>
              <a:t>    </a:t>
            </a:r>
            <a:br>
              <a:rPr lang="ar-SA" sz="3200" u="sng" dirty="0" smtClean="0"/>
            </a:br>
            <a:r>
              <a:rPr lang="ar-SA" sz="3200" u="sng" dirty="0"/>
              <a:t/>
            </a:r>
            <a:br>
              <a:rPr lang="ar-SA" sz="3200" u="sng" dirty="0"/>
            </a:br>
            <a:r>
              <a:rPr lang="ar-SA" sz="3200" u="sng" dirty="0" smtClean="0"/>
              <a:t/>
            </a:r>
            <a:br>
              <a:rPr lang="ar-SA" sz="3200" u="sng" dirty="0" smtClean="0"/>
            </a:br>
            <a:r>
              <a:rPr lang="ar-SA" sz="3200" u="sng" dirty="0"/>
              <a:t/>
            </a:r>
            <a:br>
              <a:rPr lang="ar-SA" sz="3200" u="sng" dirty="0"/>
            </a:br>
            <a:r>
              <a:rPr lang="ar-SA" sz="3200" u="sng" dirty="0" smtClean="0"/>
              <a:t/>
            </a:r>
            <a:br>
              <a:rPr lang="ar-SA" sz="3200" u="sng" dirty="0" smtClean="0"/>
            </a:br>
            <a:r>
              <a:rPr lang="ar-SA" sz="3200" u="sng" dirty="0"/>
              <a:t/>
            </a:r>
            <a:br>
              <a:rPr lang="ar-SA" sz="3200" u="sng" dirty="0"/>
            </a:br>
            <a:r>
              <a:rPr lang="ar-SA" sz="3200" u="sng" dirty="0" smtClean="0"/>
              <a:t/>
            </a:r>
            <a:br>
              <a:rPr lang="ar-SA" sz="3200" u="sng" dirty="0" smtClean="0"/>
            </a:br>
            <a:r>
              <a:rPr lang="ar-SA" sz="3200" u="sng" dirty="0" smtClean="0"/>
              <a:t>الثاني</a:t>
            </a:r>
            <a:r>
              <a:rPr lang="en-US" sz="3200" u="sng" dirty="0"/>
              <a:t>:</a:t>
            </a:r>
            <a:r>
              <a:rPr lang="en-US" sz="3200" dirty="0"/>
              <a:t> </a:t>
            </a:r>
            <a:r>
              <a:rPr lang="ar-SA" sz="3200" dirty="0"/>
              <a:t>التغلب علي ضيق السوق المحلي</a:t>
            </a:r>
            <a:r>
              <a:rPr lang="en-US" sz="3200" dirty="0"/>
              <a:t>.  </a:t>
            </a:r>
            <a:r>
              <a:rPr lang="ar-SA" sz="3200" dirty="0"/>
              <a:t>وفي نظرية ادم سميث في التجارة الخارجية تفترض أن الشرط الأساسي لقيام التجارة الخارجية هو وجود ميزة مطلقة بالنسبة للمنتجات التي تصدرها الدولة</a:t>
            </a:r>
            <a:r>
              <a:rPr lang="en-US" sz="3200" dirty="0"/>
              <a:t>. </a:t>
            </a:r>
            <a:r>
              <a:rPr lang="ar-SA" sz="3200" dirty="0"/>
              <a:t>أي أن المنتجين في هذه الدولة يجب أن تتوفر لهم جميع الإمكانيات والمقومات (الأرض</a:t>
            </a:r>
            <a:r>
              <a:rPr lang="en-US" sz="3200" dirty="0"/>
              <a:t>-</a:t>
            </a:r>
            <a:r>
              <a:rPr lang="ar-SA" sz="3200" dirty="0"/>
              <a:t>رأس المال </a:t>
            </a:r>
            <a:r>
              <a:rPr lang="en-US" sz="3200" dirty="0"/>
              <a:t>– </a:t>
            </a:r>
            <a:r>
              <a:rPr lang="ar-SA" sz="3200" dirty="0"/>
              <a:t>العمال) ليستطيعوا أن ينتجوا سلعا</a:t>
            </a:r>
            <a:r>
              <a:rPr lang="en-US" sz="3200" dirty="0"/>
              <a:t>" </a:t>
            </a:r>
            <a:r>
              <a:rPr lang="ar-SA" sz="3200" dirty="0"/>
              <a:t>أكثر مما يستطيع المنتجون في دولة </a:t>
            </a:r>
            <a:r>
              <a:rPr lang="ar-SA" sz="3200" dirty="0" smtClean="0"/>
              <a:t>أخري</a:t>
            </a:r>
            <a:r>
              <a:rPr lang="en-US" sz="3200" dirty="0"/>
              <a:t>.</a:t>
            </a:r>
            <a:br>
              <a:rPr lang="en-US" sz="3200" dirty="0"/>
            </a:br>
            <a:endParaRPr lang="ar-IQ" sz="3200" dirty="0"/>
          </a:p>
        </p:txBody>
      </p:sp>
      <p:pic>
        <p:nvPicPr>
          <p:cNvPr id="5" name="Picture 2" descr="C:\Users\AG\Pictures\عناصر_الإنتاج.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8" y="3933056"/>
            <a:ext cx="9138502" cy="2931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874857"/>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9512" y="0"/>
            <a:ext cx="8589640" cy="3935320"/>
          </a:xfrm>
        </p:spPr>
        <p:txBody>
          <a:bodyPr>
            <a:normAutofit fontScale="90000"/>
          </a:bodyPr>
          <a:lstStyle/>
          <a:p>
            <a:pPr algn="r"/>
            <a:r>
              <a:rPr lang="en-US" sz="3100" dirty="0" smtClean="0">
                <a:solidFill>
                  <a:schemeClr val="tx1"/>
                </a:solidFill>
              </a:rPr>
              <a:t/>
            </a:r>
            <a:br>
              <a:rPr lang="en-US" sz="3100" dirty="0" smtClean="0">
                <a:solidFill>
                  <a:schemeClr val="tx1"/>
                </a:solidFill>
              </a:rPr>
            </a:br>
            <a:r>
              <a:rPr lang="en-US" sz="3100" dirty="0">
                <a:solidFill>
                  <a:schemeClr val="tx1"/>
                </a:solidFill>
              </a:rPr>
              <a:t/>
            </a:r>
            <a:br>
              <a:rPr lang="en-US" sz="3100" dirty="0">
                <a:solidFill>
                  <a:schemeClr val="tx1"/>
                </a:solidFill>
              </a:rPr>
            </a:br>
            <a:r>
              <a:rPr lang="en-US" sz="3100" dirty="0" smtClean="0">
                <a:solidFill>
                  <a:schemeClr val="tx1"/>
                </a:solidFill>
              </a:rPr>
              <a:t/>
            </a:r>
            <a:br>
              <a:rPr lang="en-US" sz="3100" dirty="0" smtClean="0">
                <a:solidFill>
                  <a:schemeClr val="tx1"/>
                </a:solidFill>
              </a:rPr>
            </a:br>
            <a:r>
              <a:rPr lang="en-US" sz="3100" dirty="0">
                <a:solidFill>
                  <a:schemeClr val="tx1"/>
                </a:solidFill>
              </a:rPr>
              <a:t> </a:t>
            </a:r>
            <a:r>
              <a:rPr lang="en-US" sz="3100" dirty="0" smtClean="0">
                <a:solidFill>
                  <a:schemeClr val="tx1"/>
                </a:solidFill>
              </a:rPr>
              <a:t> </a:t>
            </a:r>
            <a:br>
              <a:rPr lang="en-US" sz="3100" dirty="0" smtClean="0">
                <a:solidFill>
                  <a:schemeClr val="tx1"/>
                </a:solidFill>
              </a:rPr>
            </a:br>
            <a:r>
              <a:rPr lang="en-US" sz="3100" dirty="0">
                <a:solidFill>
                  <a:schemeClr val="tx1"/>
                </a:solidFill>
              </a:rPr>
              <a:t/>
            </a:r>
            <a:br>
              <a:rPr lang="en-US" sz="3100" dirty="0">
                <a:solidFill>
                  <a:schemeClr val="tx1"/>
                </a:solidFill>
              </a:rPr>
            </a:br>
            <a:r>
              <a:rPr lang="en-US" sz="3100" dirty="0" smtClean="0">
                <a:solidFill>
                  <a:schemeClr val="tx1"/>
                </a:solidFill>
              </a:rPr>
              <a:t/>
            </a:r>
            <a:br>
              <a:rPr lang="en-US" sz="3100" dirty="0" smtClean="0">
                <a:solidFill>
                  <a:schemeClr val="tx1"/>
                </a:solidFill>
              </a:rPr>
            </a:br>
            <a:r>
              <a:rPr lang="en-US" sz="3100" dirty="0">
                <a:solidFill>
                  <a:schemeClr val="tx1"/>
                </a:solidFill>
              </a:rPr>
              <a:t/>
            </a:r>
            <a:br>
              <a:rPr lang="en-US" sz="3100" dirty="0">
                <a:solidFill>
                  <a:schemeClr val="tx1"/>
                </a:solidFill>
              </a:rPr>
            </a:br>
            <a:r>
              <a:rPr lang="ar-JO" sz="3100" dirty="0" smtClean="0">
                <a:solidFill>
                  <a:schemeClr val="tx1"/>
                </a:solidFill>
              </a:rPr>
              <a:t>مثال </a:t>
            </a:r>
            <a:r>
              <a:rPr lang="ar-JO" sz="3100" dirty="0">
                <a:solidFill>
                  <a:schemeClr val="tx1"/>
                </a:solidFill>
              </a:rPr>
              <a:t>على نظرية الفائدة </a:t>
            </a:r>
            <a:r>
              <a:rPr lang="ar-JO" sz="3100" dirty="0" smtClean="0">
                <a:solidFill>
                  <a:schemeClr val="tx1"/>
                </a:solidFill>
              </a:rPr>
              <a:t>المطلقة:</a:t>
            </a:r>
            <a:r>
              <a:rPr lang="ar-JO" sz="3100" dirty="0">
                <a:solidFill>
                  <a:schemeClr val="tx1"/>
                </a:solidFill>
              </a:rPr>
              <a:t/>
            </a:r>
            <a:br>
              <a:rPr lang="ar-JO" sz="3100" dirty="0">
                <a:solidFill>
                  <a:schemeClr val="tx1"/>
                </a:solidFill>
              </a:rPr>
            </a:br>
            <a:r>
              <a:rPr lang="ar-SA" sz="3100" dirty="0">
                <a:solidFill>
                  <a:schemeClr val="tx1"/>
                </a:solidFill>
              </a:rPr>
              <a:t>حسب مبدأ ادم سميث فانه إذا قارنا بين دولتين، وكانت الدولة الأولى تنتج وحدة من السلعة (أ) بنفقات عمل قدرها 10 ساعات، ووحدة من السلعة (ب) بنفقات عمل قدرها 20 ساعة ، وكانت الدولة الثانية تنتج وحدة من السلعة (أ)  بنفقات عمل قدرها 20 ساعة، ووحدة من السلعة (ب) بنفقات عمل قدرها 10ساعات، فمن الواضح أن الدولتين تستفيدان من قيام التجارة بينهما. </a:t>
            </a:r>
            <a:r>
              <a:rPr lang="en-US" sz="5400" dirty="0">
                <a:cs typeface="Arial" pitchFamily="34" charset="0"/>
              </a:rPr>
              <a:t/>
            </a:r>
            <a:br>
              <a:rPr lang="en-US" sz="5400" dirty="0">
                <a:cs typeface="Arial" pitchFamily="34" charset="0"/>
              </a:rPr>
            </a:br>
            <a:endParaRPr lang="ar-IQ" dirty="0"/>
          </a:p>
        </p:txBody>
      </p:sp>
      <p:graphicFrame>
        <p:nvGraphicFramePr>
          <p:cNvPr id="9" name="Table 8"/>
          <p:cNvGraphicFramePr>
            <a:graphicFrameLocks noGrp="1"/>
          </p:cNvGraphicFramePr>
          <p:nvPr>
            <p:extLst>
              <p:ext uri="{D42A27DB-BD31-4B8C-83A1-F6EECF244321}">
                <p14:modId xmlns:p14="http://schemas.microsoft.com/office/powerpoint/2010/main" val="3711038716"/>
              </p:ext>
            </p:extLst>
          </p:nvPr>
        </p:nvGraphicFramePr>
        <p:xfrm>
          <a:off x="971600" y="3645023"/>
          <a:ext cx="7272808" cy="2773540"/>
        </p:xfrm>
        <a:graphic>
          <a:graphicData uri="http://schemas.openxmlformats.org/drawingml/2006/table">
            <a:tbl>
              <a:tblPr rtl="1"/>
              <a:tblGrid>
                <a:gridCol w="2182929"/>
                <a:gridCol w="2427283"/>
                <a:gridCol w="2662596"/>
              </a:tblGrid>
              <a:tr h="1121906">
                <a:tc gridSpan="3">
                  <a:txBody>
                    <a:bodyPr/>
                    <a:lstStyle/>
                    <a:p>
                      <a:pPr marL="0" marR="0" algn="ctr" rtl="1">
                        <a:lnSpc>
                          <a:spcPct val="115000"/>
                        </a:lnSpc>
                        <a:spcBef>
                          <a:spcPts val="0"/>
                        </a:spcBef>
                        <a:spcAft>
                          <a:spcPts val="1000"/>
                        </a:spcAft>
                      </a:pPr>
                      <a:r>
                        <a:rPr lang="ar-SA" sz="2400" b="1" dirty="0">
                          <a:latin typeface="Calibri"/>
                          <a:ea typeface="Calibri"/>
                          <a:cs typeface="Simplified Arabic"/>
                        </a:rPr>
                        <a:t>نفقات الانتاج بوحدات من العمل</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hMerge="1">
                  <a:txBody>
                    <a:bodyPr/>
                    <a:lstStyle/>
                    <a:p>
                      <a:endParaRPr lang="en-US"/>
                    </a:p>
                  </a:txBody>
                  <a:tcPr/>
                </a:tc>
              </a:tr>
              <a:tr h="550678">
                <a:tc>
                  <a:txBody>
                    <a:bodyPr/>
                    <a:lstStyle/>
                    <a:p>
                      <a:pPr marL="0" marR="0" algn="just" rtl="1">
                        <a:lnSpc>
                          <a:spcPct val="115000"/>
                        </a:lnSpc>
                        <a:spcBef>
                          <a:spcPts val="0"/>
                        </a:spcBef>
                        <a:spcAft>
                          <a:spcPts val="1000"/>
                        </a:spcAft>
                      </a:pPr>
                      <a:endParaRPr lang="ar-SA" sz="2400" dirty="0">
                        <a:latin typeface="Calibri"/>
                        <a:ea typeface="Calibri"/>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السلعة (أ)</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السلعة (ب)</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550478">
                <a:tc>
                  <a:txBody>
                    <a:bodyPr/>
                    <a:lstStyle/>
                    <a:p>
                      <a:pPr marL="0" marR="0" algn="just" rtl="1">
                        <a:lnSpc>
                          <a:spcPct val="115000"/>
                        </a:lnSpc>
                        <a:spcBef>
                          <a:spcPts val="0"/>
                        </a:spcBef>
                        <a:spcAft>
                          <a:spcPts val="1000"/>
                        </a:spcAft>
                      </a:pPr>
                      <a:r>
                        <a:rPr lang="ar-SA" sz="2400" b="1" dirty="0">
                          <a:latin typeface="Calibri"/>
                          <a:ea typeface="Calibri"/>
                          <a:cs typeface="Simplified Arabic"/>
                        </a:rPr>
                        <a:t>الدولة الاولى</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10</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20</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550478">
                <a:tc>
                  <a:txBody>
                    <a:bodyPr/>
                    <a:lstStyle/>
                    <a:p>
                      <a:pPr marL="0" marR="0" algn="just" rtl="1">
                        <a:lnSpc>
                          <a:spcPct val="115000"/>
                        </a:lnSpc>
                        <a:spcBef>
                          <a:spcPts val="0"/>
                        </a:spcBef>
                        <a:spcAft>
                          <a:spcPts val="1000"/>
                        </a:spcAft>
                      </a:pPr>
                      <a:r>
                        <a:rPr lang="ar-SA" sz="2400" b="1" dirty="0">
                          <a:latin typeface="Calibri"/>
                          <a:ea typeface="Calibri"/>
                          <a:cs typeface="Simplified Arabic"/>
                        </a:rPr>
                        <a:t>الدولة الثانية</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20</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marL="0" marR="0" algn="ctr" rtl="1">
                        <a:lnSpc>
                          <a:spcPct val="115000"/>
                        </a:lnSpc>
                        <a:spcBef>
                          <a:spcPts val="0"/>
                        </a:spcBef>
                        <a:spcAft>
                          <a:spcPts val="1000"/>
                        </a:spcAft>
                      </a:pPr>
                      <a:r>
                        <a:rPr lang="ar-SA" sz="2400" b="1" dirty="0">
                          <a:latin typeface="Calibri"/>
                          <a:ea typeface="Calibri"/>
                          <a:cs typeface="Simplified Arabic"/>
                        </a:rPr>
                        <a:t>10</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8875998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684467"/>
          </a:xfrm>
        </p:spPr>
        <p:txBody>
          <a:bodyPr>
            <a:normAutofit fontScale="90000"/>
          </a:bodyPr>
          <a:lstStyle/>
          <a:p>
            <a:pPr algn="just"/>
            <a:r>
              <a:rPr lang="ar-SA" sz="3100" dirty="0"/>
              <a:t>وعلى الرغم من الاساس الصحيح للتجارة الدولية الذي تضعة هذه النظرية الا ان هناك بعض الانتقادات الموجهة لها.فهي مثلا لم تاخذ مسالة توزيع المكاسب بين الدولتين,وكذلك بين المواطنين,وماذا لو ان احد الدولتين تتمتع بميزة مطلقة في انتاج كلا السلعتين فهل يوجد سبب لقيام التجارة بين البلدين وهذا ما وضحة ديفيد ريكاردو في ما </a:t>
            </a:r>
            <a:r>
              <a:rPr lang="ar-SA" sz="3100" dirty="0" smtClean="0"/>
              <a:t>بعد</a:t>
            </a:r>
            <a:r>
              <a:rPr lang="ar-SA" dirty="0" smtClean="0"/>
              <a:t>.</a:t>
            </a:r>
            <a:endParaRPr lang="ar-IQ" dirty="0"/>
          </a:p>
        </p:txBody>
      </p:sp>
      <p:sp>
        <p:nvSpPr>
          <p:cNvPr id="3" name="Content Placeholder 2"/>
          <p:cNvSpPr>
            <a:spLocks noGrp="1"/>
          </p:cNvSpPr>
          <p:nvPr>
            <p:ph idx="1"/>
          </p:nvPr>
        </p:nvSpPr>
        <p:spPr>
          <a:xfrm>
            <a:off x="457200" y="2708920"/>
            <a:ext cx="8229600" cy="3615680"/>
          </a:xfrm>
        </p:spPr>
        <p:txBody>
          <a:bodyPr/>
          <a:lstStyle/>
          <a:p>
            <a:endParaRPr lang="ar-IQ" dirty="0"/>
          </a:p>
        </p:txBody>
      </p:sp>
      <p:pic>
        <p:nvPicPr>
          <p:cNvPr id="2050" name="Picture 2" descr="C:\Users\AG\Pictures\arton435-2e5c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08920"/>
            <a:ext cx="9144000" cy="414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8054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507288" cy="1847088"/>
          </a:xfrm>
        </p:spPr>
        <p:txBody>
          <a:bodyPr>
            <a:normAutofit fontScale="90000"/>
          </a:bodyPr>
          <a:lstStyle/>
          <a:p>
            <a:pPr algn="r"/>
            <a:r>
              <a:rPr lang="ar-SA" sz="3600" b="1" dirty="0" smtClean="0">
                <a:latin typeface="Simplified Arabic" pitchFamily="18" charset="-78"/>
                <a:cs typeface="Simplified Arabic" pitchFamily="18" charset="-78"/>
              </a:rPr>
              <a:t>2- </a:t>
            </a:r>
            <a:r>
              <a:rPr lang="ar-SA" sz="3600" b="1" u="sng" dirty="0">
                <a:latin typeface="Simplified Arabic" pitchFamily="18" charset="-78"/>
                <a:cs typeface="Simplified Arabic" pitchFamily="18" charset="-78"/>
              </a:rPr>
              <a:t>نظرية النفقات النسبية</a:t>
            </a:r>
            <a:r>
              <a:rPr lang="ar-SA" sz="3600" dirty="0">
                <a:latin typeface="Simplified Arabic" pitchFamily="18" charset="-78"/>
                <a:cs typeface="Simplified Arabic" pitchFamily="18" charset="-78"/>
              </a:rPr>
              <a:t>: </a:t>
            </a:r>
            <a:r>
              <a:rPr lang="en-US" sz="3600" b="1" dirty="0">
                <a:latin typeface="Simplified Arabic" pitchFamily="18" charset="-78"/>
                <a:cs typeface="Simplified Arabic" pitchFamily="18" charset="-78"/>
              </a:rPr>
              <a:t>Comparative advantage</a:t>
            </a:r>
            <a:r>
              <a:rPr lang="ar-SA" sz="3600" dirty="0">
                <a:latin typeface="Simplified Arabic" pitchFamily="18" charset="-78"/>
                <a:cs typeface="Simplified Arabic" pitchFamily="18" charset="-78"/>
              </a:rPr>
              <a:t> .</a:t>
            </a:r>
            <a:r>
              <a:rPr lang="en-US" sz="3600" dirty="0">
                <a:latin typeface="Simplified Arabic" pitchFamily="18" charset="-78"/>
                <a:cs typeface="Simplified Arabic" pitchFamily="18" charset="-78"/>
              </a:rPr>
              <a:t/>
            </a:r>
            <a:br>
              <a:rPr lang="en-US" sz="3600" dirty="0">
                <a:latin typeface="Simplified Arabic" pitchFamily="18" charset="-78"/>
                <a:cs typeface="Simplified Arabic" pitchFamily="18" charset="-78"/>
              </a:rPr>
            </a:br>
            <a:r>
              <a:rPr lang="ar-SA" sz="3600" dirty="0">
                <a:latin typeface="Simplified Arabic" pitchFamily="18" charset="-78"/>
                <a:cs typeface="Simplified Arabic" pitchFamily="18" charset="-78"/>
              </a:rPr>
              <a:t>ترتبط هذه النظرية باسم الاقتصادي</a:t>
            </a:r>
            <a:r>
              <a:rPr lang="en-US" sz="3600" dirty="0">
                <a:latin typeface="Simplified Arabic" pitchFamily="18" charset="-78"/>
                <a:cs typeface="Simplified Arabic" pitchFamily="18" charset="-78"/>
              </a:rPr>
              <a:t> :" </a:t>
            </a:r>
            <a:r>
              <a:rPr lang="ar-SA" sz="3600" b="1" dirty="0">
                <a:latin typeface="Simplified Arabic" pitchFamily="18" charset="-78"/>
                <a:cs typeface="Simplified Arabic" pitchFamily="18" charset="-78"/>
              </a:rPr>
              <a:t>ديفيد ريكاردو</a:t>
            </a:r>
            <a:r>
              <a:rPr lang="en-US" sz="3600" dirty="0">
                <a:latin typeface="Simplified Arabic" pitchFamily="18" charset="-78"/>
                <a:cs typeface="Simplified Arabic" pitchFamily="18" charset="-78"/>
              </a:rPr>
              <a:t>" </a:t>
            </a:r>
            <a:r>
              <a:rPr lang="ar-SA" sz="3600" dirty="0">
                <a:latin typeface="Simplified Arabic" pitchFamily="18" charset="-78"/>
                <a:cs typeface="Simplified Arabic" pitchFamily="18" charset="-78"/>
              </a:rPr>
              <a:t>في كتابه </a:t>
            </a:r>
            <a:r>
              <a:rPr lang="ar-SA" sz="3600" dirty="0" smtClean="0">
                <a:latin typeface="Simplified Arabic" pitchFamily="18" charset="-78"/>
                <a:cs typeface="Simplified Arabic" pitchFamily="18" charset="-78"/>
              </a:rPr>
              <a:t>المشهور</a:t>
            </a:r>
            <a:r>
              <a:rPr lang="en-US" sz="3600" dirty="0">
                <a:latin typeface="Simplified Arabic" pitchFamily="18" charset="-78"/>
                <a:cs typeface="Simplified Arabic" pitchFamily="18" charset="-78"/>
              </a:rPr>
              <a:t>" </a:t>
            </a:r>
            <a:r>
              <a:rPr lang="ar-SA" sz="3600" dirty="0">
                <a:latin typeface="Simplified Arabic" pitchFamily="18" charset="-78"/>
                <a:cs typeface="Simplified Arabic" pitchFamily="18" charset="-78"/>
              </a:rPr>
              <a:t>مبادئ الاقتصاد السياسي والضرائب</a:t>
            </a:r>
            <a:r>
              <a:rPr lang="en-US" sz="3600" dirty="0">
                <a:latin typeface="Simplified Arabic" pitchFamily="18" charset="-78"/>
                <a:cs typeface="Simplified Arabic" pitchFamily="18" charset="-78"/>
              </a:rPr>
              <a:t>".</a:t>
            </a:r>
            <a:r>
              <a:rPr lang="en-US" dirty="0">
                <a:latin typeface="Simplified Arabic" pitchFamily="18" charset="-78"/>
                <a:cs typeface="Simplified Arabic" pitchFamily="18" charset="-78"/>
              </a:rPr>
              <a:t> </a:t>
            </a:r>
            <a:endParaRPr lang="ar-IQ"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lstStyle/>
          <a:p>
            <a:endParaRPr lang="ar-IQ" dirty="0"/>
          </a:p>
        </p:txBody>
      </p:sp>
      <p:pic>
        <p:nvPicPr>
          <p:cNvPr id="5122" name="Picture 2" descr="C:\Users\AG\Pictures\hq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6832"/>
            <a:ext cx="9144000" cy="4941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59961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كلاسيكي">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881</TotalTime>
  <Words>1084</Words>
  <Application>Microsoft Office PowerPoint</Application>
  <PresentationFormat>On-screen Show (4:3)</PresentationFormat>
  <Paragraphs>84</Paragraphs>
  <Slides>19</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Simplified Arabic</vt:lpstr>
      <vt:lpstr>Times New Roman</vt:lpstr>
      <vt:lpstr>Wingdings 2</vt:lpstr>
      <vt:lpstr>تدفق</vt:lpstr>
      <vt:lpstr>                    </vt:lpstr>
      <vt:lpstr>PowerPoint Presentation</vt:lpstr>
      <vt:lpstr>PowerPoint Presentation</vt:lpstr>
      <vt:lpstr>                        السؤال : ماهي الوظائف لهذه النظرية حسب رأي – ادم سميث – التي تهتم  بهما التجارة الخارجية  :؟؟</vt:lpstr>
      <vt:lpstr>الأولي : تصريف الإنتاج الفائض عن حاجة الاستهلاك المحلي وتستبدله بشئ أخر ذو نفع اكبر</vt:lpstr>
      <vt:lpstr>                 الثاني: التغلب علي ضيق السوق المحلي.  وفي نظرية ادم سميث في التجارة الخارجية تفترض أن الشرط الأساسي لقيام التجارة الخارجية هو وجود ميزة مطلقة بالنسبة للمنتجات التي تصدرها الدولة. أي أن المنتجين في هذه الدولة يجب أن تتوفر لهم جميع الإمكانيات والمقومات (الأرض-رأس المال – العمال) ليستطيعوا أن ينتجوا سلعا" أكثر مما يستطيع المنتجون في دولة أخري. </vt:lpstr>
      <vt:lpstr>         مثال على نظرية الفائدة المطلقة: حسب مبدأ ادم سميث فانه إذا قارنا بين دولتين، وكانت الدولة الأولى تنتج وحدة من السلعة (أ) بنفقات عمل قدرها 10 ساعات، ووحدة من السلعة (ب) بنفقات عمل قدرها 20 ساعة ، وكانت الدولة الثانية تنتج وحدة من السلعة (أ)  بنفقات عمل قدرها 20 ساعة، ووحدة من السلعة (ب) بنفقات عمل قدرها 10ساعات، فمن الواضح أن الدولتين تستفيدان من قيام التجارة بينهما.  </vt:lpstr>
      <vt:lpstr>وعلى الرغم من الاساس الصحيح للتجارة الدولية الذي تضعة هذه النظرية الا ان هناك بعض الانتقادات الموجهة لها.فهي مثلا لم تاخذ مسالة توزيع المكاسب بين الدولتين,وكذلك بين المواطنين,وماذا لو ان احد الدولتين تتمتع بميزة مطلقة في انتاج كلا السلعتين فهل يوجد سبب لقيام التجارة بين البلدين وهذا ما وضحة ديفيد ريكاردو في ما بعد.</vt:lpstr>
      <vt:lpstr>2- نظرية النفقات النسبية: Comparative advantage . ترتبط هذه النظرية باسم الاقتصادي :" ديفيد ريكاردو" في كتابه المشهور" مبادئ الاقتصاد السياسي والضرائب".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الإرشاد السياحي</dc:title>
  <dc:creator>DELL</dc:creator>
  <cp:lastModifiedBy>MAHA ALAZAWI</cp:lastModifiedBy>
  <cp:revision>101</cp:revision>
  <dcterms:created xsi:type="dcterms:W3CDTF">2014-09-29T21:25:25Z</dcterms:created>
  <dcterms:modified xsi:type="dcterms:W3CDTF">2019-01-23T06:45:38Z</dcterms:modified>
</cp:coreProperties>
</file>