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  <p:sldMasterId id="2147483696" r:id="rId2"/>
    <p:sldMasterId id="2147483708" r:id="rId3"/>
  </p:sldMasterIdLst>
  <p:sldIdLst>
    <p:sldId id="256" r:id="rId4"/>
    <p:sldId id="257" r:id="rId5"/>
    <p:sldId id="258" r:id="rId6"/>
    <p:sldId id="259" r:id="rId7"/>
    <p:sldId id="260" r:id="rId8"/>
    <p:sldId id="262" r:id="rId9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54" d="100"/>
          <a:sy n="54" d="100"/>
        </p:scale>
        <p:origin x="58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17/05/1440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 rot="10800000"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17/05/1440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98838" y="675723"/>
            <a:ext cx="1472962" cy="5185328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 rot="10800000">
            <a:off x="2683014" y="675723"/>
            <a:ext cx="5467557" cy="5185327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17/05/1440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رابط مستقيم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عنوان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16" name="عنصر نائب للتاريخ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17/05/1440</a:t>
            </a:fld>
            <a:endParaRPr lang="ar-SA"/>
          </a:p>
        </p:txBody>
      </p:sp>
      <p:sp>
        <p:nvSpPr>
          <p:cNvPr id="2" name="عنصر نائب للتذييل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15" name="عنصر نائب لرقم الشريحة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عنوان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7" name="عنصر نائب للمحتوى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5" name="عنصر نائب للتاريخ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17/05/1440</a:t>
            </a:fld>
            <a:endParaRPr lang="ar-SA"/>
          </a:p>
        </p:txBody>
      </p:sp>
      <p:sp>
        <p:nvSpPr>
          <p:cNvPr id="19" name="عنصر نائب للتذييل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ar-SA"/>
          </a:p>
        </p:txBody>
      </p:sp>
      <p:sp>
        <p:nvSpPr>
          <p:cNvPr id="16" name="عنصر نائب لرقم الشريحة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رابط مستقيم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عنصر نائب للنص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19" name="عنصر نائب للتاريخ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17/05/1440</a:t>
            </a:fld>
            <a:endParaRPr lang="ar-SA"/>
          </a:p>
        </p:txBody>
      </p:sp>
      <p:sp>
        <p:nvSpPr>
          <p:cNvPr id="11" name="عنصر نائب للتذييل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16" name="عنصر نائب لرقم الشريحة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sp>
        <p:nvSpPr>
          <p:cNvPr id="8" name="عنوان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عنوان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4" name="عنصر نائب للمحتوى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3" name="عنصر نائب للمحتوى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1" name="عنصر نائب للتاريخ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17/05/1440</a:t>
            </a:fld>
            <a:endParaRPr lang="ar-SA"/>
          </a:p>
        </p:txBody>
      </p:sp>
      <p:sp>
        <p:nvSpPr>
          <p:cNvPr id="10" name="عنصر نائب للتذييل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1" name="عنصر نائب لرقم الشريحة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عنوان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3" name="عنصر نائب للنص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25" name="عنصر نائب للنص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8" name="عنصر نائب للمحتوى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17/05/1440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sp>
        <p:nvSpPr>
          <p:cNvPr id="11" name="رابط مستقيم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عنوان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2" name="عنصر نائب للتاريخ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17/05/1440</a:t>
            </a:fld>
            <a:endParaRPr lang="ar-SA"/>
          </a:p>
        </p:txBody>
      </p:sp>
      <p:sp>
        <p:nvSpPr>
          <p:cNvPr id="21" name="عنصر نائب للتذييل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17/05/1440</a:t>
            </a:fld>
            <a:endParaRPr lang="ar-SA"/>
          </a:p>
        </p:txBody>
      </p:sp>
      <p:sp>
        <p:nvSpPr>
          <p:cNvPr id="24" name="عنصر نائب للتذييل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رابط مستقيم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عنوان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6" name="عنصر نائب للنص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14" name="عنصر نائب للمحتوى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5" name="عنصر نائب للتاريخ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17/05/1440</a:t>
            </a:fld>
            <a:endParaRPr lang="ar-SA"/>
          </a:p>
        </p:txBody>
      </p:sp>
      <p:sp>
        <p:nvSpPr>
          <p:cNvPr id="29" name="عنصر نائب للتذييل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17/05/1440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عنصر نائب للصورة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الأيقونة لإضافة صورة</a:t>
            </a:r>
            <a:endParaRPr kumimoji="0" lang="en-US" dirty="0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17/05/1440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1" name="عنصر نائب لرقم الشريحة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sp>
        <p:nvSpPr>
          <p:cNvPr id="17" name="عنوان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6" name="عنصر نائب للنص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17/05/1440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17/05/1440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مستطيل مستدير الزوايا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مستطيل مستدير الزوايا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عنوان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0" name="عنوان فرعي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19" name="عنصر نائب للتاريخ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t>17/05/1440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11" name="عنصر نائب لرقم الشريحة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t>17/05/1440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مستطيل مستدير الزوايا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مستطيل مستدير الزوايا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t>17/05/1440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t>17/05/1440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t>17/05/1440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t>17/05/1440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مستدير الزوايا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t>17/05/1440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l">
              <a:defRPr sz="3200" b="0" cap="none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17/05/1440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t>17/05/1440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مستطيل مستدير الزوايا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مستطيل ذو زاوية واحدة مستديرة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t>17/05/1440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ar-SA" smtClean="0"/>
              <a:t>انقر فوق الأيقونة لإضافة صورة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t>17/05/1440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t>17/05/1440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17/05/1440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2" y="1812927"/>
            <a:ext cx="347127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280" y="1812927"/>
            <a:ext cx="347127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17/05/1440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17/05/1440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17/05/1440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9652" y="446087"/>
            <a:ext cx="2660650" cy="1185861"/>
          </a:xfrm>
        </p:spPr>
        <p:txBody>
          <a:bodyPr anchor="b"/>
          <a:lstStyle>
            <a:lvl1pPr algn="r">
              <a:defRPr sz="24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6965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17/05/1440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2040" y="1387058"/>
            <a:ext cx="3297953" cy="1113254"/>
          </a:xfrm>
        </p:spPr>
        <p:txBody>
          <a:bodyPr anchor="b">
            <a:normAutofit/>
          </a:bodyPr>
          <a:lstStyle>
            <a:lvl1pPr algn="r">
              <a:defRPr sz="24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32040" y="2500312"/>
            <a:ext cx="3297954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17/05/1440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grpSp>
        <p:nvGrpSpPr>
          <p:cNvPr id="16" name="Group 15"/>
          <p:cNvGrpSpPr/>
          <p:nvPr/>
        </p:nvGrpSpPr>
        <p:grpSpPr>
          <a:xfrm flipH="1">
            <a:off x="2771800" y="994387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1052285" y="1601512"/>
            <a:ext cx="3429000" cy="3429000"/>
          </a:xfrm>
          <a:prstGeom prst="ellipse">
            <a:avLst/>
          </a:prstGeom>
          <a:ln w="76200"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ar-SA" smtClean="0"/>
              <a:t>انقر فوق الأيقونة لإضافة صورة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Oval 55"/>
          <p:cNvSpPr>
            <a:spLocks noChangeAspect="1"/>
          </p:cNvSpPr>
          <p:nvPr/>
        </p:nvSpPr>
        <p:spPr>
          <a:xfrm>
            <a:off x="-69625" y="4004537"/>
            <a:ext cx="1743945" cy="1909234"/>
          </a:xfrm>
          <a:custGeom>
            <a:avLst/>
            <a:gdLst/>
            <a:ahLst/>
            <a:cxnLst/>
            <a:rect l="l" t="t" r="r" b="b"/>
            <a:pathLst>
              <a:path w="1743945" h="1909234">
                <a:moveTo>
                  <a:pt x="789328" y="0"/>
                </a:moveTo>
                <a:cubicBezTo>
                  <a:pt x="1316548" y="0"/>
                  <a:pt x="1743945" y="427397"/>
                  <a:pt x="1743945" y="954617"/>
                </a:cubicBezTo>
                <a:cubicBezTo>
                  <a:pt x="1743945" y="1481837"/>
                  <a:pt x="1316548" y="1909234"/>
                  <a:pt x="789328" y="1909234"/>
                </a:cubicBezTo>
                <a:cubicBezTo>
                  <a:pt x="461080" y="1909234"/>
                  <a:pt x="171527" y="1743562"/>
                  <a:pt x="0" y="1491086"/>
                </a:cubicBezTo>
                <a:lnTo>
                  <a:pt x="0" y="418149"/>
                </a:lnTo>
                <a:cubicBezTo>
                  <a:pt x="171527" y="165673"/>
                  <a:pt x="461080" y="0"/>
                  <a:pt x="789328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3" name="Oval 52"/>
          <p:cNvSpPr>
            <a:spLocks noChangeAspect="1"/>
          </p:cNvSpPr>
          <p:nvPr/>
        </p:nvSpPr>
        <p:spPr>
          <a:xfrm>
            <a:off x="520638" y="1057271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2" name="Oval 51"/>
          <p:cNvSpPr>
            <a:spLocks noChangeAspect="1"/>
          </p:cNvSpPr>
          <p:nvPr/>
        </p:nvSpPr>
        <p:spPr>
          <a:xfrm>
            <a:off x="1878729" y="244894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4" name="Oval 53"/>
          <p:cNvSpPr>
            <a:spLocks noChangeAspect="1"/>
          </p:cNvSpPr>
          <p:nvPr/>
        </p:nvSpPr>
        <p:spPr>
          <a:xfrm>
            <a:off x="520637" y="5691096"/>
            <a:ext cx="1909234" cy="1193756"/>
          </a:xfrm>
          <a:custGeom>
            <a:avLst/>
            <a:gdLst/>
            <a:ahLst/>
            <a:cxnLst/>
            <a:rect l="l" t="t" r="r" b="b"/>
            <a:pathLst>
              <a:path w="1909234" h="1193756">
                <a:moveTo>
                  <a:pt x="954617" y="0"/>
                </a:moveTo>
                <a:cubicBezTo>
                  <a:pt x="1481837" y="0"/>
                  <a:pt x="1909234" y="427397"/>
                  <a:pt x="1909234" y="954617"/>
                </a:cubicBezTo>
                <a:cubicBezTo>
                  <a:pt x="1909234" y="1037305"/>
                  <a:pt x="1898721" y="1117537"/>
                  <a:pt x="1877819" y="1193756"/>
                </a:cubicBezTo>
                <a:lnTo>
                  <a:pt x="31415" y="1193756"/>
                </a:lnTo>
                <a:cubicBezTo>
                  <a:pt x="10513" y="1117537"/>
                  <a:pt x="0" y="1037305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0" name="Oval 129"/>
          <p:cNvSpPr>
            <a:spLocks noChangeAspect="1"/>
          </p:cNvSpPr>
          <p:nvPr/>
        </p:nvSpPr>
        <p:spPr>
          <a:xfrm>
            <a:off x="-46711" y="-99748"/>
            <a:ext cx="1449107" cy="1677064"/>
          </a:xfrm>
          <a:custGeom>
            <a:avLst/>
            <a:gdLst/>
            <a:ahLst/>
            <a:cxnLst/>
            <a:rect l="l" t="t" r="r" b="b"/>
            <a:pathLst>
              <a:path w="1449107" h="1677064">
                <a:moveTo>
                  <a:pt x="0" y="0"/>
                </a:moveTo>
                <a:lnTo>
                  <a:pt x="1112019" y="0"/>
                </a:lnTo>
                <a:cubicBezTo>
                  <a:pt x="1319407" y="171874"/>
                  <a:pt x="1449107" y="432014"/>
                  <a:pt x="1449107" y="722447"/>
                </a:cubicBezTo>
                <a:cubicBezTo>
                  <a:pt x="1449107" y="1249667"/>
                  <a:pt x="1021710" y="1677064"/>
                  <a:pt x="494490" y="1677064"/>
                </a:cubicBezTo>
                <a:cubicBezTo>
                  <a:pt x="313232" y="1677064"/>
                  <a:pt x="143772" y="1626546"/>
                  <a:pt x="0" y="1537872"/>
                </a:cubicBezTo>
                <a:close/>
              </a:path>
            </a:pathLst>
          </a:custGeom>
          <a:solidFill>
            <a:schemeClr val="tx2">
              <a:lumMod val="75000"/>
              <a:alpha val="14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1" name="Oval 130"/>
          <p:cNvSpPr>
            <a:spLocks noChangeAspect="1"/>
          </p:cNvSpPr>
          <p:nvPr/>
        </p:nvSpPr>
        <p:spPr>
          <a:xfrm>
            <a:off x="924113" y="-199662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2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2" name="Oval 131"/>
          <p:cNvSpPr>
            <a:spLocks noChangeAspect="1"/>
          </p:cNvSpPr>
          <p:nvPr/>
        </p:nvSpPr>
        <p:spPr>
          <a:xfrm>
            <a:off x="0" y="622699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3" name="Oval 132"/>
          <p:cNvSpPr>
            <a:spLocks noChangeAspect="1"/>
          </p:cNvSpPr>
          <p:nvPr/>
        </p:nvSpPr>
        <p:spPr>
          <a:xfrm>
            <a:off x="7497531" y="-99748"/>
            <a:ext cx="1694467" cy="1677064"/>
          </a:xfrm>
          <a:custGeom>
            <a:avLst/>
            <a:gdLst/>
            <a:ahLst/>
            <a:cxnLst/>
            <a:rect l="l" t="t" r="r" b="b"/>
            <a:pathLst>
              <a:path w="1694467" h="1677064">
                <a:moveTo>
                  <a:pt x="337088" y="0"/>
                </a:moveTo>
                <a:lnTo>
                  <a:pt x="1573463" y="0"/>
                </a:lnTo>
                <a:cubicBezTo>
                  <a:pt x="1618202" y="37449"/>
                  <a:pt x="1658454" y="79950"/>
                  <a:pt x="1694467" y="126010"/>
                </a:cubicBezTo>
                <a:lnTo>
                  <a:pt x="1694467" y="1318884"/>
                </a:lnTo>
                <a:cubicBezTo>
                  <a:pt x="1522840" y="1538397"/>
                  <a:pt x="1254922" y="1677064"/>
                  <a:pt x="954617" y="1677064"/>
                </a:cubicBezTo>
                <a:cubicBezTo>
                  <a:pt x="427397" y="1677064"/>
                  <a:pt x="0" y="1249667"/>
                  <a:pt x="0" y="722447"/>
                </a:cubicBezTo>
                <a:cubicBezTo>
                  <a:pt x="0" y="432014"/>
                  <a:pt x="129700" y="171874"/>
                  <a:pt x="337088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4" name="Oval 133"/>
          <p:cNvSpPr>
            <a:spLocks noChangeAspect="1"/>
          </p:cNvSpPr>
          <p:nvPr/>
        </p:nvSpPr>
        <p:spPr>
          <a:xfrm>
            <a:off x="6117502" y="-99747"/>
            <a:ext cx="1909234" cy="1705448"/>
          </a:xfrm>
          <a:custGeom>
            <a:avLst/>
            <a:gdLst/>
            <a:ahLst/>
            <a:cxnLst/>
            <a:rect l="l" t="t" r="r" b="b"/>
            <a:pathLst>
              <a:path w="1909234" h="1705448">
                <a:moveTo>
                  <a:pt x="371490" y="0"/>
                </a:moveTo>
                <a:lnTo>
                  <a:pt x="1537745" y="0"/>
                </a:lnTo>
                <a:cubicBezTo>
                  <a:pt x="1764760" y="171517"/>
                  <a:pt x="1909234" y="444302"/>
                  <a:pt x="1909234" y="750831"/>
                </a:cubicBezTo>
                <a:cubicBezTo>
                  <a:pt x="1909234" y="1278051"/>
                  <a:pt x="1481837" y="1705448"/>
                  <a:pt x="954617" y="1705448"/>
                </a:cubicBezTo>
                <a:cubicBezTo>
                  <a:pt x="427397" y="1705448"/>
                  <a:pt x="0" y="1278051"/>
                  <a:pt x="0" y="750831"/>
                </a:cubicBezTo>
                <a:cubicBezTo>
                  <a:pt x="0" y="444302"/>
                  <a:pt x="144474" y="171517"/>
                  <a:pt x="371490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5" name="Oval 134"/>
          <p:cNvSpPr>
            <a:spLocks noChangeAspect="1"/>
          </p:cNvSpPr>
          <p:nvPr/>
        </p:nvSpPr>
        <p:spPr>
          <a:xfrm>
            <a:off x="7494454" y="1057270"/>
            <a:ext cx="1697544" cy="1909234"/>
          </a:xfrm>
          <a:custGeom>
            <a:avLst/>
            <a:gdLst/>
            <a:ahLst/>
            <a:cxnLst/>
            <a:rect l="l" t="t" r="r" b="b"/>
            <a:pathLst>
              <a:path w="1697544" h="1909234">
                <a:moveTo>
                  <a:pt x="954617" y="0"/>
                </a:moveTo>
                <a:cubicBezTo>
                  <a:pt x="1256666" y="0"/>
                  <a:pt x="1525952" y="140283"/>
                  <a:pt x="1697544" y="361910"/>
                </a:cubicBezTo>
                <a:lnTo>
                  <a:pt x="1697544" y="1547324"/>
                </a:lnTo>
                <a:cubicBezTo>
                  <a:pt x="1525952" y="1768951"/>
                  <a:pt x="1256666" y="1909234"/>
                  <a:pt x="954617" y="1909234"/>
                </a:cubicBezTo>
                <a:cubicBezTo>
                  <a:pt x="427397" y="1909234"/>
                  <a:pt x="0" y="1481837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6" name="Oval 135"/>
          <p:cNvSpPr>
            <a:spLocks noChangeAspect="1"/>
          </p:cNvSpPr>
          <p:nvPr/>
        </p:nvSpPr>
        <p:spPr>
          <a:xfrm>
            <a:off x="8056674" y="5102307"/>
            <a:ext cx="1137194" cy="1759729"/>
          </a:xfrm>
          <a:custGeom>
            <a:avLst/>
            <a:gdLst/>
            <a:ahLst/>
            <a:cxnLst/>
            <a:rect l="l" t="t" r="r" b="b"/>
            <a:pathLst>
              <a:path w="1137194" h="1759729">
                <a:moveTo>
                  <a:pt x="954617" y="0"/>
                </a:moveTo>
                <a:cubicBezTo>
                  <a:pt x="1017088" y="0"/>
                  <a:pt x="1078157" y="6001"/>
                  <a:pt x="1137194" y="17897"/>
                </a:cubicBezTo>
                <a:lnTo>
                  <a:pt x="1137194" y="1759729"/>
                </a:lnTo>
                <a:lnTo>
                  <a:pt x="443151" y="1759729"/>
                </a:lnTo>
                <a:cubicBezTo>
                  <a:pt x="176544" y="1591075"/>
                  <a:pt x="0" y="1293463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7" name="Oval 136"/>
          <p:cNvSpPr>
            <a:spLocks noChangeAspect="1"/>
          </p:cNvSpPr>
          <p:nvPr/>
        </p:nvSpPr>
        <p:spPr>
          <a:xfrm>
            <a:off x="6661711" y="4324873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8" name="Oval 137"/>
          <p:cNvSpPr>
            <a:spLocks noChangeAspect="1"/>
          </p:cNvSpPr>
          <p:nvPr/>
        </p:nvSpPr>
        <p:spPr>
          <a:xfrm>
            <a:off x="-69625" y="4910727"/>
            <a:ext cx="1353860" cy="1909234"/>
          </a:xfrm>
          <a:custGeom>
            <a:avLst/>
            <a:gdLst/>
            <a:ahLst/>
            <a:cxnLst/>
            <a:rect l="l" t="t" r="r" b="b"/>
            <a:pathLst>
              <a:path w="1353860" h="1909234">
                <a:moveTo>
                  <a:pt x="399243" y="0"/>
                </a:moveTo>
                <a:cubicBezTo>
                  <a:pt x="926463" y="0"/>
                  <a:pt x="1353860" y="427397"/>
                  <a:pt x="1353860" y="954617"/>
                </a:cubicBezTo>
                <a:cubicBezTo>
                  <a:pt x="1353860" y="1481837"/>
                  <a:pt x="926463" y="1909234"/>
                  <a:pt x="399243" y="1909234"/>
                </a:cubicBezTo>
                <a:cubicBezTo>
                  <a:pt x="256544" y="1909234"/>
                  <a:pt x="121158" y="1877924"/>
                  <a:pt x="0" y="1820890"/>
                </a:cubicBezTo>
                <a:lnTo>
                  <a:pt x="0" y="88345"/>
                </a:lnTo>
                <a:cubicBezTo>
                  <a:pt x="121158" y="31311"/>
                  <a:pt x="256544" y="0"/>
                  <a:pt x="399243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9" name="Oval 138"/>
          <p:cNvSpPr>
            <a:spLocks noChangeAspect="1"/>
          </p:cNvSpPr>
          <p:nvPr/>
        </p:nvSpPr>
        <p:spPr>
          <a:xfrm>
            <a:off x="708471" y="4752297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40" name="Oval 139"/>
          <p:cNvSpPr>
            <a:spLocks noChangeAspect="1"/>
          </p:cNvSpPr>
          <p:nvPr/>
        </p:nvSpPr>
        <p:spPr>
          <a:xfrm>
            <a:off x="6117503" y="745949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41" name="Oval 140"/>
          <p:cNvSpPr>
            <a:spLocks noChangeAspect="1"/>
          </p:cNvSpPr>
          <p:nvPr/>
        </p:nvSpPr>
        <p:spPr>
          <a:xfrm>
            <a:off x="6459053" y="5102307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18" name="Oval 117"/>
          <p:cNvSpPr>
            <a:spLocks noChangeAspect="1"/>
          </p:cNvSpPr>
          <p:nvPr/>
        </p:nvSpPr>
        <p:spPr>
          <a:xfrm>
            <a:off x="8398204" y="559822"/>
            <a:ext cx="793794" cy="1252918"/>
          </a:xfrm>
          <a:custGeom>
            <a:avLst/>
            <a:gdLst/>
            <a:ahLst/>
            <a:cxnLst/>
            <a:rect l="l" t="t" r="r" b="b"/>
            <a:pathLst>
              <a:path w="793794" h="1252918">
                <a:moveTo>
                  <a:pt x="626459" y="0"/>
                </a:moveTo>
                <a:cubicBezTo>
                  <a:pt x="684682" y="0"/>
                  <a:pt x="741049" y="7943"/>
                  <a:pt x="793794" y="25480"/>
                </a:cubicBezTo>
                <a:lnTo>
                  <a:pt x="793794" y="1227438"/>
                </a:lnTo>
                <a:cubicBezTo>
                  <a:pt x="741049" y="1244975"/>
                  <a:pt x="684682" y="1252918"/>
                  <a:pt x="626459" y="1252918"/>
                </a:cubicBezTo>
                <a:cubicBezTo>
                  <a:pt x="280475" y="1252918"/>
                  <a:pt x="0" y="972443"/>
                  <a:pt x="0" y="626459"/>
                </a:cubicBezTo>
                <a:cubicBezTo>
                  <a:pt x="0" y="280475"/>
                  <a:pt x="280475" y="0"/>
                  <a:pt x="626459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Oval 118"/>
          <p:cNvSpPr>
            <a:spLocks noChangeAspect="1"/>
          </p:cNvSpPr>
          <p:nvPr/>
        </p:nvSpPr>
        <p:spPr>
          <a:xfrm>
            <a:off x="6350100" y="168473"/>
            <a:ext cx="1041276" cy="1041276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Oval 119"/>
          <p:cNvSpPr>
            <a:spLocks noChangeAspect="1"/>
          </p:cNvSpPr>
          <p:nvPr/>
        </p:nvSpPr>
        <p:spPr>
          <a:xfrm>
            <a:off x="6872127" y="1412606"/>
            <a:ext cx="1218253" cy="121825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Oval 120"/>
          <p:cNvSpPr>
            <a:spLocks noChangeAspect="1"/>
          </p:cNvSpPr>
          <p:nvPr/>
        </p:nvSpPr>
        <p:spPr>
          <a:xfrm>
            <a:off x="7219068" y="2011888"/>
            <a:ext cx="1041276" cy="1041276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Oval 121"/>
          <p:cNvSpPr>
            <a:spLocks noChangeAspect="1"/>
          </p:cNvSpPr>
          <p:nvPr/>
        </p:nvSpPr>
        <p:spPr>
          <a:xfrm>
            <a:off x="7749416" y="2623595"/>
            <a:ext cx="721308" cy="721308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Oval 122"/>
          <p:cNvSpPr>
            <a:spLocks noChangeAspect="1"/>
          </p:cNvSpPr>
          <p:nvPr/>
        </p:nvSpPr>
        <p:spPr>
          <a:xfrm>
            <a:off x="685054" y="-139015"/>
            <a:ext cx="1193676" cy="697815"/>
          </a:xfrm>
          <a:custGeom>
            <a:avLst/>
            <a:gdLst/>
            <a:ahLst/>
            <a:cxnLst/>
            <a:rect l="l" t="t" r="r" b="b"/>
            <a:pathLst>
              <a:path w="1193676" h="697815">
                <a:moveTo>
                  <a:pt x="10179" y="0"/>
                </a:moveTo>
                <a:lnTo>
                  <a:pt x="1183497" y="0"/>
                </a:lnTo>
                <a:cubicBezTo>
                  <a:pt x="1190746" y="32633"/>
                  <a:pt x="1193676" y="66463"/>
                  <a:pt x="1193676" y="100977"/>
                </a:cubicBezTo>
                <a:cubicBezTo>
                  <a:pt x="1193676" y="430602"/>
                  <a:pt x="926463" y="697815"/>
                  <a:pt x="596838" y="697815"/>
                </a:cubicBezTo>
                <a:cubicBezTo>
                  <a:pt x="267213" y="697815"/>
                  <a:pt x="0" y="430602"/>
                  <a:pt x="0" y="100977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Oval 123"/>
          <p:cNvSpPr>
            <a:spLocks noChangeAspect="1"/>
          </p:cNvSpPr>
          <p:nvPr/>
        </p:nvSpPr>
        <p:spPr>
          <a:xfrm>
            <a:off x="1502638" y="-139015"/>
            <a:ext cx="1029028" cy="459889"/>
          </a:xfrm>
          <a:custGeom>
            <a:avLst/>
            <a:gdLst/>
            <a:ahLst/>
            <a:cxnLst/>
            <a:rect l="l" t="t" r="r" b="b"/>
            <a:pathLst>
              <a:path w="1029028" h="459889">
                <a:moveTo>
                  <a:pt x="0" y="0"/>
                </a:moveTo>
                <a:lnTo>
                  <a:pt x="1029028" y="0"/>
                </a:lnTo>
                <a:cubicBezTo>
                  <a:pt x="1001386" y="259074"/>
                  <a:pt x="781401" y="459889"/>
                  <a:pt x="514514" y="459889"/>
                </a:cubicBezTo>
                <a:cubicBezTo>
                  <a:pt x="247627" y="459889"/>
                  <a:pt x="27642" y="259074"/>
                  <a:pt x="0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Oval 124"/>
          <p:cNvSpPr>
            <a:spLocks noChangeAspect="1"/>
          </p:cNvSpPr>
          <p:nvPr/>
        </p:nvSpPr>
        <p:spPr>
          <a:xfrm>
            <a:off x="-69624" y="-139015"/>
            <a:ext cx="590263" cy="612289"/>
          </a:xfrm>
          <a:custGeom>
            <a:avLst/>
            <a:gdLst/>
            <a:ahLst/>
            <a:cxnLst/>
            <a:rect l="l" t="t" r="r" b="b"/>
            <a:pathLst>
              <a:path w="590263" h="612289">
                <a:moveTo>
                  <a:pt x="0" y="0"/>
                </a:moveTo>
                <a:lnTo>
                  <a:pt x="581024" y="0"/>
                </a:lnTo>
                <a:cubicBezTo>
                  <a:pt x="587493" y="29611"/>
                  <a:pt x="590263" y="60308"/>
                  <a:pt x="590263" y="91651"/>
                </a:cubicBezTo>
                <a:cubicBezTo>
                  <a:pt x="590263" y="379191"/>
                  <a:pt x="357165" y="612289"/>
                  <a:pt x="69625" y="612289"/>
                </a:cubicBezTo>
                <a:lnTo>
                  <a:pt x="0" y="605270"/>
                </a:ln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Oval 125"/>
          <p:cNvSpPr>
            <a:spLocks noChangeAspect="1"/>
          </p:cNvSpPr>
          <p:nvPr/>
        </p:nvSpPr>
        <p:spPr>
          <a:xfrm>
            <a:off x="277432" y="4283744"/>
            <a:ext cx="1396887" cy="1396887"/>
          </a:xfrm>
          <a:prstGeom prst="ellipse">
            <a:avLst/>
          </a:pr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Oval 126"/>
          <p:cNvSpPr>
            <a:spLocks noChangeAspect="1"/>
          </p:cNvSpPr>
          <p:nvPr/>
        </p:nvSpPr>
        <p:spPr>
          <a:xfrm>
            <a:off x="5792131" y="6451926"/>
            <a:ext cx="1115939" cy="443769"/>
          </a:xfrm>
          <a:custGeom>
            <a:avLst/>
            <a:gdLst/>
            <a:ahLst/>
            <a:cxnLst/>
            <a:rect l="l" t="t" r="r" b="b"/>
            <a:pathLst>
              <a:path w="1115939" h="443769">
                <a:moveTo>
                  <a:pt x="557969" y="0"/>
                </a:moveTo>
                <a:cubicBezTo>
                  <a:pt x="830120" y="0"/>
                  <a:pt x="1058049" y="189335"/>
                  <a:pt x="1115939" y="443769"/>
                </a:cubicBezTo>
                <a:lnTo>
                  <a:pt x="0" y="443769"/>
                </a:lnTo>
                <a:cubicBezTo>
                  <a:pt x="57889" y="189335"/>
                  <a:pt x="285818" y="0"/>
                  <a:pt x="557969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Oval 127"/>
          <p:cNvSpPr>
            <a:spLocks noChangeAspect="1"/>
          </p:cNvSpPr>
          <p:nvPr/>
        </p:nvSpPr>
        <p:spPr>
          <a:xfrm>
            <a:off x="6127999" y="6370801"/>
            <a:ext cx="1237019" cy="524894"/>
          </a:xfrm>
          <a:custGeom>
            <a:avLst/>
            <a:gdLst/>
            <a:ahLst/>
            <a:cxnLst/>
            <a:rect l="l" t="t" r="r" b="b"/>
            <a:pathLst>
              <a:path w="1237019" h="524894">
                <a:moveTo>
                  <a:pt x="618509" y="0"/>
                </a:moveTo>
                <a:cubicBezTo>
                  <a:pt x="930325" y="0"/>
                  <a:pt x="1189147" y="226891"/>
                  <a:pt x="1237019" y="524894"/>
                </a:cubicBezTo>
                <a:lnTo>
                  <a:pt x="0" y="524894"/>
                </a:lnTo>
                <a:cubicBezTo>
                  <a:pt x="47872" y="226891"/>
                  <a:pt x="306694" y="0"/>
                  <a:pt x="618509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Oval 128"/>
          <p:cNvSpPr>
            <a:spLocks noChangeAspect="1"/>
          </p:cNvSpPr>
          <p:nvPr/>
        </p:nvSpPr>
        <p:spPr>
          <a:xfrm>
            <a:off x="7577655" y="6370802"/>
            <a:ext cx="1211408" cy="524893"/>
          </a:xfrm>
          <a:custGeom>
            <a:avLst/>
            <a:gdLst/>
            <a:ahLst/>
            <a:cxnLst/>
            <a:rect l="l" t="t" r="r" b="b"/>
            <a:pathLst>
              <a:path w="1211408" h="524893">
                <a:moveTo>
                  <a:pt x="605704" y="0"/>
                </a:moveTo>
                <a:cubicBezTo>
                  <a:pt x="914574" y="0"/>
                  <a:pt x="1170243" y="227782"/>
                  <a:pt x="1211408" y="524893"/>
                </a:cubicBezTo>
                <a:lnTo>
                  <a:pt x="0" y="524893"/>
                </a:lnTo>
                <a:cubicBezTo>
                  <a:pt x="41165" y="227782"/>
                  <a:pt x="296834" y="0"/>
                  <a:pt x="605704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val 96"/>
          <p:cNvSpPr>
            <a:spLocks noChangeAspect="1"/>
          </p:cNvSpPr>
          <p:nvPr/>
        </p:nvSpPr>
        <p:spPr>
          <a:xfrm>
            <a:off x="11073" y="4903947"/>
            <a:ext cx="611230" cy="61123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97"/>
          <p:cNvSpPr>
            <a:spLocks noChangeAspect="1"/>
          </p:cNvSpPr>
          <p:nvPr/>
        </p:nvSpPr>
        <p:spPr>
          <a:xfrm>
            <a:off x="-69625" y="6134530"/>
            <a:ext cx="778097" cy="750322"/>
          </a:xfrm>
          <a:custGeom>
            <a:avLst/>
            <a:gdLst/>
            <a:ahLst/>
            <a:cxnLst/>
            <a:rect l="l" t="t" r="r" b="b"/>
            <a:pathLst>
              <a:path w="778097" h="750322">
                <a:moveTo>
                  <a:pt x="261411" y="0"/>
                </a:moveTo>
                <a:cubicBezTo>
                  <a:pt x="546769" y="0"/>
                  <a:pt x="778097" y="231328"/>
                  <a:pt x="778097" y="516686"/>
                </a:cubicBezTo>
                <a:cubicBezTo>
                  <a:pt x="778097" y="601179"/>
                  <a:pt x="757816" y="680934"/>
                  <a:pt x="719843" y="750322"/>
                </a:cubicBezTo>
                <a:lnTo>
                  <a:pt x="0" y="750322"/>
                </a:lnTo>
                <a:lnTo>
                  <a:pt x="0" y="73330"/>
                </a:lnTo>
                <a:cubicBezTo>
                  <a:pt x="75863" y="26083"/>
                  <a:pt x="165591" y="0"/>
                  <a:pt x="261411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Oval 98"/>
          <p:cNvSpPr>
            <a:spLocks noChangeAspect="1"/>
          </p:cNvSpPr>
          <p:nvPr/>
        </p:nvSpPr>
        <p:spPr>
          <a:xfrm>
            <a:off x="-69625" y="5120536"/>
            <a:ext cx="563524" cy="897560"/>
          </a:xfrm>
          <a:custGeom>
            <a:avLst/>
            <a:gdLst/>
            <a:ahLst/>
            <a:cxnLst/>
            <a:rect l="l" t="t" r="r" b="b"/>
            <a:pathLst>
              <a:path w="563524" h="897560">
                <a:moveTo>
                  <a:pt x="114744" y="0"/>
                </a:moveTo>
                <a:cubicBezTo>
                  <a:pt x="362598" y="0"/>
                  <a:pt x="563524" y="200926"/>
                  <a:pt x="563524" y="448780"/>
                </a:cubicBezTo>
                <a:cubicBezTo>
                  <a:pt x="563524" y="696634"/>
                  <a:pt x="362598" y="897560"/>
                  <a:pt x="114744" y="897560"/>
                </a:cubicBezTo>
                <a:cubicBezTo>
                  <a:pt x="74918" y="897560"/>
                  <a:pt x="36304" y="892373"/>
                  <a:pt x="0" y="880900"/>
                </a:cubicBezTo>
                <a:lnTo>
                  <a:pt x="0" y="16661"/>
                </a:lnTo>
                <a:cubicBezTo>
                  <a:pt x="36304" y="5188"/>
                  <a:pt x="74918" y="0"/>
                  <a:pt x="11474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Oval 99"/>
          <p:cNvSpPr>
            <a:spLocks noChangeAspect="1"/>
          </p:cNvSpPr>
          <p:nvPr/>
        </p:nvSpPr>
        <p:spPr>
          <a:xfrm>
            <a:off x="-25758" y="444347"/>
            <a:ext cx="598416" cy="905704"/>
          </a:xfrm>
          <a:custGeom>
            <a:avLst/>
            <a:gdLst/>
            <a:ahLst/>
            <a:cxnLst/>
            <a:rect l="l" t="t" r="r" b="b"/>
            <a:pathLst>
              <a:path w="598416" h="905704">
                <a:moveTo>
                  <a:pt x="145564" y="0"/>
                </a:moveTo>
                <a:cubicBezTo>
                  <a:pt x="395667" y="0"/>
                  <a:pt x="598416" y="202749"/>
                  <a:pt x="598416" y="452852"/>
                </a:cubicBezTo>
                <a:cubicBezTo>
                  <a:pt x="598416" y="702955"/>
                  <a:pt x="395667" y="905704"/>
                  <a:pt x="145564" y="905704"/>
                </a:cubicBezTo>
                <a:cubicBezTo>
                  <a:pt x="94398" y="905704"/>
                  <a:pt x="45214" y="897218"/>
                  <a:pt x="0" y="879648"/>
                </a:cubicBezTo>
                <a:lnTo>
                  <a:pt x="0" y="26056"/>
                </a:lnTo>
                <a:cubicBezTo>
                  <a:pt x="45214" y="8486"/>
                  <a:pt x="94398" y="0"/>
                  <a:pt x="14556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100"/>
          <p:cNvSpPr>
            <a:spLocks noChangeAspect="1"/>
          </p:cNvSpPr>
          <p:nvPr/>
        </p:nvSpPr>
        <p:spPr>
          <a:xfrm>
            <a:off x="474208" y="798754"/>
            <a:ext cx="910817" cy="910817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/>
          <p:cNvSpPr>
            <a:spLocks noChangeAspect="1"/>
          </p:cNvSpPr>
          <p:nvPr/>
        </p:nvSpPr>
        <p:spPr>
          <a:xfrm>
            <a:off x="319223" y="1414221"/>
            <a:ext cx="772993" cy="772993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/>
          <p:cNvSpPr>
            <a:spLocks noChangeAspect="1"/>
          </p:cNvSpPr>
          <p:nvPr/>
        </p:nvSpPr>
        <p:spPr>
          <a:xfrm>
            <a:off x="371257" y="1848944"/>
            <a:ext cx="610366" cy="610366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val 103"/>
          <p:cNvSpPr>
            <a:spLocks noChangeAspect="1"/>
          </p:cNvSpPr>
          <p:nvPr/>
        </p:nvSpPr>
        <p:spPr>
          <a:xfrm>
            <a:off x="154676" y="1881643"/>
            <a:ext cx="521764" cy="52176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val 104"/>
          <p:cNvSpPr>
            <a:spLocks noChangeAspect="1"/>
          </p:cNvSpPr>
          <p:nvPr/>
        </p:nvSpPr>
        <p:spPr>
          <a:xfrm>
            <a:off x="7302517" y="-99748"/>
            <a:ext cx="910818" cy="750833"/>
          </a:xfrm>
          <a:custGeom>
            <a:avLst/>
            <a:gdLst/>
            <a:ahLst/>
            <a:cxnLst/>
            <a:rect l="l" t="t" r="r" b="b"/>
            <a:pathLst>
              <a:path w="910818" h="750833">
                <a:moveTo>
                  <a:pt x="111441" y="0"/>
                </a:moveTo>
                <a:lnTo>
                  <a:pt x="799378" y="0"/>
                </a:lnTo>
                <a:cubicBezTo>
                  <a:pt x="869408" y="78400"/>
                  <a:pt x="910818" y="182076"/>
                  <a:pt x="910818" y="295424"/>
                </a:cubicBezTo>
                <a:cubicBezTo>
                  <a:pt x="910818" y="546939"/>
                  <a:pt x="706924" y="750833"/>
                  <a:pt x="455409" y="750833"/>
                </a:cubicBezTo>
                <a:cubicBezTo>
                  <a:pt x="203894" y="750833"/>
                  <a:pt x="0" y="546939"/>
                  <a:pt x="0" y="295424"/>
                </a:cubicBezTo>
                <a:cubicBezTo>
                  <a:pt x="0" y="182076"/>
                  <a:pt x="41410" y="78400"/>
                  <a:pt x="111441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Oval 105"/>
          <p:cNvSpPr>
            <a:spLocks noChangeAspect="1"/>
          </p:cNvSpPr>
          <p:nvPr/>
        </p:nvSpPr>
        <p:spPr>
          <a:xfrm>
            <a:off x="8718124" y="-99748"/>
            <a:ext cx="473874" cy="613011"/>
          </a:xfrm>
          <a:custGeom>
            <a:avLst/>
            <a:gdLst/>
            <a:ahLst/>
            <a:cxnLst/>
            <a:rect l="l" t="t" r="r" b="b"/>
            <a:pathLst>
              <a:path w="473874" h="613011">
                <a:moveTo>
                  <a:pt x="29684" y="0"/>
                </a:moveTo>
                <a:lnTo>
                  <a:pt x="473874" y="0"/>
                </a:lnTo>
                <a:lnTo>
                  <a:pt x="473874" y="611150"/>
                </a:lnTo>
                <a:cubicBezTo>
                  <a:pt x="467789" y="612887"/>
                  <a:pt x="461614" y="613011"/>
                  <a:pt x="455409" y="613011"/>
                </a:cubicBezTo>
                <a:cubicBezTo>
                  <a:pt x="203894" y="613011"/>
                  <a:pt x="0" y="409117"/>
                  <a:pt x="0" y="157602"/>
                </a:cubicBezTo>
                <a:cubicBezTo>
                  <a:pt x="0" y="101995"/>
                  <a:pt x="9966" y="48716"/>
                  <a:pt x="2968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Oval 106"/>
          <p:cNvSpPr>
            <a:spLocks noChangeAspect="1"/>
          </p:cNvSpPr>
          <p:nvPr/>
        </p:nvSpPr>
        <p:spPr>
          <a:xfrm>
            <a:off x="7748238" y="244894"/>
            <a:ext cx="1128521" cy="1128521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Oval 107"/>
          <p:cNvSpPr>
            <a:spLocks noChangeAspect="1"/>
          </p:cNvSpPr>
          <p:nvPr/>
        </p:nvSpPr>
        <p:spPr>
          <a:xfrm>
            <a:off x="8914718" y="711564"/>
            <a:ext cx="277280" cy="907992"/>
          </a:xfrm>
          <a:custGeom>
            <a:avLst/>
            <a:gdLst/>
            <a:ahLst/>
            <a:cxnLst/>
            <a:rect l="l" t="t" r="r" b="b"/>
            <a:pathLst>
              <a:path w="277280" h="907992">
                <a:moveTo>
                  <a:pt x="277280" y="0"/>
                </a:moveTo>
                <a:lnTo>
                  <a:pt x="277280" y="907992"/>
                </a:lnTo>
                <a:cubicBezTo>
                  <a:pt x="112021" y="824131"/>
                  <a:pt x="0" y="652146"/>
                  <a:pt x="0" y="453996"/>
                </a:cubicBezTo>
                <a:cubicBezTo>
                  <a:pt x="0" y="255847"/>
                  <a:pt x="112021" y="83861"/>
                  <a:pt x="277280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Oval 108"/>
          <p:cNvSpPr>
            <a:spLocks noChangeAspect="1"/>
          </p:cNvSpPr>
          <p:nvPr/>
        </p:nvSpPr>
        <p:spPr>
          <a:xfrm>
            <a:off x="7590871" y="690459"/>
            <a:ext cx="969734" cy="96973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Oval 109"/>
          <p:cNvSpPr>
            <a:spLocks noChangeAspect="1"/>
          </p:cNvSpPr>
          <p:nvPr/>
        </p:nvSpPr>
        <p:spPr>
          <a:xfrm>
            <a:off x="7470041" y="1288437"/>
            <a:ext cx="608190" cy="60819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Oval 110"/>
          <p:cNvSpPr>
            <a:spLocks noChangeAspect="1"/>
          </p:cNvSpPr>
          <p:nvPr/>
        </p:nvSpPr>
        <p:spPr>
          <a:xfrm>
            <a:off x="7629941" y="5573388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Oval 111"/>
          <p:cNvSpPr>
            <a:spLocks noChangeAspect="1"/>
          </p:cNvSpPr>
          <p:nvPr/>
        </p:nvSpPr>
        <p:spPr>
          <a:xfrm>
            <a:off x="6972882" y="5204215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Oval 112"/>
          <p:cNvSpPr>
            <a:spLocks noChangeAspect="1"/>
          </p:cNvSpPr>
          <p:nvPr/>
        </p:nvSpPr>
        <p:spPr>
          <a:xfrm>
            <a:off x="7494454" y="4890127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val 113"/>
          <p:cNvSpPr>
            <a:spLocks noChangeAspect="1"/>
          </p:cNvSpPr>
          <p:nvPr/>
        </p:nvSpPr>
        <p:spPr>
          <a:xfrm>
            <a:off x="8229034" y="5628472"/>
            <a:ext cx="605634" cy="60563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14"/>
          <p:cNvSpPr>
            <a:spLocks noChangeAspect="1"/>
          </p:cNvSpPr>
          <p:nvPr/>
        </p:nvSpPr>
        <p:spPr>
          <a:xfrm>
            <a:off x="8078231" y="4059803"/>
            <a:ext cx="553549" cy="553549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val 115"/>
          <p:cNvSpPr>
            <a:spLocks noChangeAspect="1"/>
          </p:cNvSpPr>
          <p:nvPr/>
        </p:nvSpPr>
        <p:spPr>
          <a:xfrm>
            <a:off x="8411816" y="5019839"/>
            <a:ext cx="553549" cy="553549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Oval 116"/>
          <p:cNvSpPr>
            <a:spLocks noChangeAspect="1"/>
          </p:cNvSpPr>
          <p:nvPr/>
        </p:nvSpPr>
        <p:spPr>
          <a:xfrm>
            <a:off x="8688590" y="4752296"/>
            <a:ext cx="503408" cy="553550"/>
          </a:xfrm>
          <a:custGeom>
            <a:avLst/>
            <a:gdLst/>
            <a:ahLst/>
            <a:cxnLst/>
            <a:rect l="l" t="t" r="r" b="b"/>
            <a:pathLst>
              <a:path w="503408" h="553550">
                <a:moveTo>
                  <a:pt x="276775" y="0"/>
                </a:moveTo>
                <a:cubicBezTo>
                  <a:pt x="370698" y="0"/>
                  <a:pt x="453694" y="46784"/>
                  <a:pt x="503408" y="118545"/>
                </a:cubicBezTo>
                <a:lnTo>
                  <a:pt x="503408" y="435005"/>
                </a:lnTo>
                <a:cubicBezTo>
                  <a:pt x="453694" y="506767"/>
                  <a:pt x="370698" y="553550"/>
                  <a:pt x="276775" y="553550"/>
                </a:cubicBezTo>
                <a:cubicBezTo>
                  <a:pt x="123916" y="553550"/>
                  <a:pt x="0" y="429634"/>
                  <a:pt x="0" y="276775"/>
                </a:cubicBezTo>
                <a:cubicBezTo>
                  <a:pt x="0" y="123916"/>
                  <a:pt x="123916" y="0"/>
                  <a:pt x="276775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37685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769322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86590" y="591377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1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17/05/1440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17954" y="5913771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rtl="1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80801" y="5913771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rtl="1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sp>
        <p:nvSpPr>
          <p:cNvPr id="55" name="Oval 54"/>
          <p:cNvSpPr>
            <a:spLocks noChangeAspect="1"/>
          </p:cNvSpPr>
          <p:nvPr/>
        </p:nvSpPr>
        <p:spPr>
          <a:xfrm>
            <a:off x="1583172" y="5416184"/>
            <a:ext cx="1909234" cy="1468668"/>
          </a:xfrm>
          <a:custGeom>
            <a:avLst/>
            <a:gdLst/>
            <a:ahLst/>
            <a:cxnLst/>
            <a:rect l="l" t="t" r="r" b="b"/>
            <a:pathLst>
              <a:path w="1909234" h="1468668">
                <a:moveTo>
                  <a:pt x="954617" y="0"/>
                </a:moveTo>
                <a:cubicBezTo>
                  <a:pt x="1481837" y="0"/>
                  <a:pt x="1909234" y="427397"/>
                  <a:pt x="1909234" y="954617"/>
                </a:cubicBezTo>
                <a:cubicBezTo>
                  <a:pt x="1909234" y="1144075"/>
                  <a:pt x="1854043" y="1320642"/>
                  <a:pt x="1758159" y="1468668"/>
                </a:cubicBezTo>
                <a:lnTo>
                  <a:pt x="151075" y="1468668"/>
                </a:lnTo>
                <a:cubicBezTo>
                  <a:pt x="55192" y="1320642"/>
                  <a:pt x="0" y="1144075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7" name="Oval 56"/>
          <p:cNvSpPr>
            <a:spLocks noChangeAspect="1"/>
          </p:cNvSpPr>
          <p:nvPr/>
        </p:nvSpPr>
        <p:spPr>
          <a:xfrm>
            <a:off x="8570944" y="3344903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>
            <a:spLocks noChangeAspect="1"/>
          </p:cNvSpPr>
          <p:nvPr/>
        </p:nvSpPr>
        <p:spPr>
          <a:xfrm>
            <a:off x="8398204" y="3498058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>
            <a:spLocks noChangeAspect="1"/>
          </p:cNvSpPr>
          <p:nvPr/>
        </p:nvSpPr>
        <p:spPr>
          <a:xfrm>
            <a:off x="8608408" y="3650458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>
            <a:spLocks noChangeAspect="1"/>
          </p:cNvSpPr>
          <p:nvPr/>
        </p:nvSpPr>
        <p:spPr>
          <a:xfrm>
            <a:off x="154676" y="2660889"/>
            <a:ext cx="467627" cy="467627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>
            <a:spLocks noChangeAspect="1"/>
          </p:cNvSpPr>
          <p:nvPr/>
        </p:nvSpPr>
        <p:spPr>
          <a:xfrm>
            <a:off x="474208" y="3128516"/>
            <a:ext cx="458770" cy="45877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>
            <a:spLocks noChangeAspect="1"/>
          </p:cNvSpPr>
          <p:nvPr/>
        </p:nvSpPr>
        <p:spPr>
          <a:xfrm>
            <a:off x="270258" y="3344903"/>
            <a:ext cx="352045" cy="3520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>
            <a:spLocks noChangeAspect="1"/>
          </p:cNvSpPr>
          <p:nvPr/>
        </p:nvSpPr>
        <p:spPr>
          <a:xfrm>
            <a:off x="-86601" y="2543440"/>
            <a:ext cx="1360441" cy="1909234"/>
          </a:xfrm>
          <a:custGeom>
            <a:avLst/>
            <a:gdLst/>
            <a:ahLst/>
            <a:cxnLst/>
            <a:rect l="l" t="t" r="r" b="b"/>
            <a:pathLst>
              <a:path w="1360441" h="1909234">
                <a:moveTo>
                  <a:pt x="405824" y="0"/>
                </a:moveTo>
                <a:cubicBezTo>
                  <a:pt x="933044" y="0"/>
                  <a:pt x="1360441" y="427397"/>
                  <a:pt x="1360441" y="954617"/>
                </a:cubicBezTo>
                <a:cubicBezTo>
                  <a:pt x="1360441" y="1481837"/>
                  <a:pt x="933044" y="1909234"/>
                  <a:pt x="405824" y="1909234"/>
                </a:cubicBezTo>
                <a:cubicBezTo>
                  <a:pt x="260527" y="1909234"/>
                  <a:pt x="122812" y="1876773"/>
                  <a:pt x="0" y="1817719"/>
                </a:cubicBezTo>
                <a:lnTo>
                  <a:pt x="0" y="91515"/>
                </a:lnTo>
                <a:cubicBezTo>
                  <a:pt x="122812" y="32461"/>
                  <a:pt x="260527" y="0"/>
                  <a:pt x="405824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64" name="Oval 63"/>
          <p:cNvSpPr>
            <a:spLocks noChangeAspect="1"/>
          </p:cNvSpPr>
          <p:nvPr/>
        </p:nvSpPr>
        <p:spPr>
          <a:xfrm>
            <a:off x="6173123" y="2357377"/>
            <a:ext cx="1218253" cy="121825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r" defTabSz="457200" rtl="1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رابط مستقيم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عنصر نائب للنص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1" name="عنصر نائب للتاريخ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17/05/1440</a:t>
            </a:fld>
            <a:endParaRPr lang="ar-SA"/>
          </a:p>
        </p:txBody>
      </p:sp>
      <p:sp>
        <p:nvSpPr>
          <p:cNvPr id="28" name="عنصر نائب للتذييل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sp>
        <p:nvSpPr>
          <p:cNvPr id="10" name="عنصر نائب للعنوان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رابط مستقيم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رابط مستقيم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1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مستدير الزوايا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مستطيل مستدير الزوايا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عنصر نائب للعنوان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25" name="عنصر نائب للتاريخ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B8ABB09-4A1D-463E-8065-109CC2B7EFAA}" type="datetimeFigureOut">
              <a:rPr lang="ar-SA" smtClean="0"/>
              <a:t>17/05/1440</a:t>
            </a:fld>
            <a:endParaRPr lang="ar-SA"/>
          </a:p>
        </p:txBody>
      </p:sp>
      <p:sp>
        <p:nvSpPr>
          <p:cNvPr id="18" name="عنصر نائب للتذييل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1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r" rtl="1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r" rtl="1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r" rtl="1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r" rtl="1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r" rtl="1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r" rtl="1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r" rtl="1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r" rtl="1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r" rtl="1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98178"/>
          </a:xfrm>
        </p:spPr>
        <p:txBody>
          <a:bodyPr>
            <a:noAutofit/>
          </a:bodyPr>
          <a:lstStyle/>
          <a:p>
            <a:pPr algn="r"/>
            <a:r>
              <a:rPr lang="ar-SA" sz="2800" b="1" dirty="0">
                <a:solidFill>
                  <a:schemeClr val="bg1"/>
                </a:solidFill>
              </a:rPr>
              <a:t> </a:t>
            </a:r>
            <a:r>
              <a:rPr lang="en-US" sz="2800" b="1" dirty="0">
                <a:solidFill>
                  <a:schemeClr val="bg1"/>
                </a:solidFill>
              </a:rPr>
              <a:t/>
            </a:r>
            <a:br>
              <a:rPr lang="en-US" sz="2800" b="1" dirty="0">
                <a:solidFill>
                  <a:schemeClr val="bg1"/>
                </a:solidFill>
              </a:rPr>
            </a:br>
            <a:endParaRPr lang="ar-SA" sz="2800" b="1" dirty="0">
              <a:solidFill>
                <a:schemeClr val="bg1"/>
              </a:solidFill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683568" y="1789421"/>
            <a:ext cx="8748464" cy="555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ar-SA" sz="2800" b="1" smtClean="0">
                <a:latin typeface="Calibri"/>
                <a:ea typeface="Calibri"/>
                <a:cs typeface="Arial"/>
              </a:rPr>
              <a:t>التجارة </a:t>
            </a:r>
            <a:r>
              <a:rPr lang="ar-SA" sz="2800" b="1" smtClean="0">
                <a:latin typeface="Calibri"/>
                <a:ea typeface="Calibri"/>
                <a:cs typeface="Arial"/>
              </a:rPr>
              <a:t>الدولية</a:t>
            </a:r>
            <a:endParaRPr lang="en-US" sz="1100" dirty="0">
              <a:latin typeface="Calibri"/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25153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1387624"/>
          </a:xfrm>
        </p:spPr>
        <p:txBody>
          <a:bodyPr>
            <a:normAutofit fontScale="90000"/>
          </a:bodyPr>
          <a:lstStyle/>
          <a:p>
            <a:pPr algn="ctr"/>
            <a:r>
              <a:rPr lang="ar-SA" b="1" dirty="0" smtClean="0"/>
              <a:t> </a:t>
            </a:r>
            <a:r>
              <a:rPr lang="ar-SA" b="1" dirty="0">
                <a:effectLst/>
              </a:rPr>
              <a:t>أولاً : الدور الإنمائي للتجارة الدولية 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r>
              <a:rPr lang="en-US" dirty="0"/>
              <a:t/>
            </a:r>
            <a:br>
              <a:rPr lang="en-US" dirty="0"/>
            </a:br>
            <a:endParaRPr lang="ar-SA" dirty="0"/>
          </a:p>
        </p:txBody>
      </p:sp>
      <p:sp>
        <p:nvSpPr>
          <p:cNvPr id="3" name="مستطيل 2"/>
          <p:cNvSpPr/>
          <p:nvPr/>
        </p:nvSpPr>
        <p:spPr>
          <a:xfrm>
            <a:off x="179512" y="2165087"/>
            <a:ext cx="871296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ar-SA" sz="3600" b="1" dirty="0" smtClean="0">
                <a:ea typeface="Calibri"/>
                <a:cs typeface="Simplified Arabic"/>
              </a:rPr>
              <a:t>الدول النامية بحاجة إلى التجارة الدولية بشكل ضروري </a:t>
            </a:r>
          </a:p>
          <a:p>
            <a:pPr algn="just"/>
            <a:endParaRPr lang="ar-SA" sz="3600" b="1" dirty="0" smtClean="0">
              <a:ea typeface="Calibri"/>
              <a:cs typeface="Simplified Arabic"/>
            </a:endParaRPr>
          </a:p>
          <a:p>
            <a:pPr algn="just"/>
            <a:r>
              <a:rPr lang="ar-SA" sz="3600" b="1" dirty="0" smtClean="0">
                <a:solidFill>
                  <a:srgbClr val="002060"/>
                </a:solidFill>
                <a:cs typeface="Simplified Arabic"/>
              </a:rPr>
              <a:t>1-</a:t>
            </a:r>
            <a:r>
              <a:rPr lang="ar-SA" sz="3600" dirty="0" smtClean="0">
                <a:solidFill>
                  <a:srgbClr val="002060"/>
                </a:solidFill>
              </a:rPr>
              <a:t>استيراد </a:t>
            </a:r>
            <a:r>
              <a:rPr lang="ar-SA" sz="3600" dirty="0">
                <a:solidFill>
                  <a:srgbClr val="002060"/>
                </a:solidFill>
              </a:rPr>
              <a:t>السلع والخدمات الرأسمالية ومستلزمات الإنتاج اللازمة لبرامجها التنموية </a:t>
            </a:r>
            <a:r>
              <a:rPr lang="ar-SA" sz="3600" dirty="0" smtClean="0">
                <a:solidFill>
                  <a:srgbClr val="002060"/>
                </a:solidFill>
              </a:rPr>
              <a:t>.</a:t>
            </a:r>
          </a:p>
          <a:p>
            <a:pPr algn="just"/>
            <a:r>
              <a:rPr lang="ar-SA" sz="3600" dirty="0" smtClean="0">
                <a:solidFill>
                  <a:srgbClr val="002060"/>
                </a:solidFill>
              </a:rPr>
              <a:t>2- </a:t>
            </a:r>
            <a:r>
              <a:rPr lang="ar-SA" sz="3600" dirty="0">
                <a:solidFill>
                  <a:srgbClr val="002060"/>
                </a:solidFill>
              </a:rPr>
              <a:t>تحتاج إلى تسويق وتصريف </a:t>
            </a:r>
            <a:r>
              <a:rPr lang="ar-SA" sz="3600" dirty="0" smtClean="0">
                <a:solidFill>
                  <a:srgbClr val="002060"/>
                </a:solidFill>
              </a:rPr>
              <a:t>منتجاتها .</a:t>
            </a:r>
          </a:p>
          <a:p>
            <a:pPr algn="just"/>
            <a:r>
              <a:rPr lang="ar-SA" sz="3600" dirty="0" smtClean="0">
                <a:solidFill>
                  <a:srgbClr val="002060"/>
                </a:solidFill>
              </a:rPr>
              <a:t>3- تؤدي دور مهم لتلك الدول .</a:t>
            </a:r>
          </a:p>
          <a:p>
            <a:pPr algn="just"/>
            <a:r>
              <a:rPr lang="ar-SA" sz="3600" dirty="0" smtClean="0">
                <a:solidFill>
                  <a:srgbClr val="002060"/>
                </a:solidFill>
              </a:rPr>
              <a:t>4- زيادة القدرة على الإنتاج .</a:t>
            </a:r>
            <a:endParaRPr lang="ar-SA" sz="3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9701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b="1" dirty="0">
                <a:effectLst/>
              </a:rPr>
              <a:t>ثانياً : أهداف التوسع الدولي  </a:t>
            </a:r>
            <a:endParaRPr lang="en-US" dirty="0">
              <a:effectLst/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199653" y="1700808"/>
            <a:ext cx="8744702" cy="38348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ar-SA" sz="2400" b="1" dirty="0" smtClean="0">
                <a:latin typeface="Calibri"/>
                <a:ea typeface="Calibri"/>
                <a:cs typeface="Simplified Arabic"/>
              </a:rPr>
              <a:t>التوجه للتوسع الدولي لتحقيق أهداف لا يمكن </a:t>
            </a:r>
            <a:r>
              <a:rPr lang="ar-SA" sz="2400" b="1" dirty="0" err="1" smtClean="0">
                <a:latin typeface="Calibri"/>
                <a:ea typeface="Calibri"/>
                <a:cs typeface="Simplified Arabic"/>
              </a:rPr>
              <a:t>ان</a:t>
            </a:r>
            <a:r>
              <a:rPr lang="ar-SA" sz="2400" b="1" dirty="0" smtClean="0">
                <a:latin typeface="Calibri"/>
                <a:ea typeface="Calibri"/>
                <a:cs typeface="Simplified Arabic"/>
              </a:rPr>
              <a:t> تحققها الشركات في </a:t>
            </a:r>
            <a:r>
              <a:rPr lang="ar-SA" sz="2400" b="1" dirty="0" err="1" smtClean="0">
                <a:latin typeface="Calibri"/>
                <a:ea typeface="Calibri"/>
                <a:cs typeface="Simplified Arabic"/>
              </a:rPr>
              <a:t>الاسواق</a:t>
            </a:r>
            <a:r>
              <a:rPr lang="ar-SA" sz="2400" b="1" dirty="0" smtClean="0">
                <a:latin typeface="Calibri"/>
                <a:ea typeface="Calibri"/>
                <a:cs typeface="Simplified Arabic"/>
              </a:rPr>
              <a:t> المحلية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ar-SA" sz="2400" dirty="0" smtClean="0">
                <a:effectLst/>
                <a:latin typeface="Calibri"/>
                <a:ea typeface="Calibri"/>
                <a:cs typeface="Simplified Arabic"/>
              </a:rPr>
              <a:t>1- </a:t>
            </a:r>
            <a:r>
              <a:rPr lang="en-US" sz="2400" dirty="0"/>
              <a:t> </a:t>
            </a:r>
            <a:r>
              <a:rPr lang="ar-SA" sz="2400" dirty="0"/>
              <a:t>أهداف الربح والنمو </a:t>
            </a:r>
            <a:endParaRPr lang="ar-SA" sz="2400" dirty="0" smtClean="0"/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ar-SA" sz="2400" dirty="0" smtClean="0">
                <a:effectLst/>
                <a:latin typeface="Calibri"/>
                <a:ea typeface="Calibri"/>
                <a:cs typeface="Arial"/>
              </a:rPr>
              <a:t>2- </a:t>
            </a:r>
            <a:r>
              <a:rPr lang="ar-SA" sz="2400" dirty="0"/>
              <a:t>تحقيق استقرار في حجم المبيعات </a:t>
            </a:r>
            <a:r>
              <a:rPr lang="ar-SA" sz="2400" dirty="0" smtClean="0"/>
              <a:t>والإنتاج</a:t>
            </a:r>
          </a:p>
          <a:p>
            <a:pPr lvl="0" algn="just">
              <a:lnSpc>
                <a:spcPct val="115000"/>
              </a:lnSpc>
              <a:spcAft>
                <a:spcPts val="1000"/>
              </a:spcAft>
            </a:pPr>
            <a:r>
              <a:rPr lang="ar-SA" sz="2400" dirty="0" smtClean="0">
                <a:effectLst/>
                <a:latin typeface="Calibri"/>
                <a:ea typeface="Calibri"/>
                <a:cs typeface="Arial"/>
              </a:rPr>
              <a:t>3- </a:t>
            </a:r>
            <a:r>
              <a:rPr lang="ar-SA" sz="2400" dirty="0" smtClean="0"/>
              <a:t>استغلال القدرة الإنتاجية الفائضة </a:t>
            </a:r>
            <a:endParaRPr lang="en-US" sz="2400" dirty="0" smtClean="0"/>
          </a:p>
          <a:p>
            <a:pPr lvl="0" algn="just">
              <a:lnSpc>
                <a:spcPct val="115000"/>
              </a:lnSpc>
              <a:spcAft>
                <a:spcPts val="1000"/>
              </a:spcAft>
            </a:pPr>
            <a:r>
              <a:rPr lang="ar-SA" sz="2400" dirty="0" smtClean="0">
                <a:effectLst/>
                <a:latin typeface="Calibri"/>
                <a:ea typeface="Calibri"/>
                <a:cs typeface="Arial"/>
              </a:rPr>
              <a:t>4- </a:t>
            </a:r>
            <a:r>
              <a:rPr lang="ar-SA" sz="2400" dirty="0"/>
              <a:t>امتداد في دورة حياة السلع</a:t>
            </a:r>
            <a:endParaRPr lang="en-US" sz="2400" dirty="0"/>
          </a:p>
          <a:p>
            <a:pPr lvl="0" algn="just">
              <a:lnSpc>
                <a:spcPct val="115000"/>
              </a:lnSpc>
              <a:spcAft>
                <a:spcPts val="1000"/>
              </a:spcAft>
            </a:pPr>
            <a:r>
              <a:rPr lang="ar-SA" sz="2400" dirty="0" smtClean="0">
                <a:effectLst/>
                <a:latin typeface="Calibri"/>
                <a:ea typeface="Calibri"/>
                <a:cs typeface="Arial"/>
              </a:rPr>
              <a:t>5- </a:t>
            </a:r>
            <a:r>
              <a:rPr lang="ar-SA" sz="2400" dirty="0"/>
              <a:t>جاذبية الفرص التسويقية في الأسواق الخارجية </a:t>
            </a:r>
            <a:endParaRPr lang="en-US" sz="2400" dirty="0"/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ar-SA" sz="2400" dirty="0" smtClean="0">
                <a:effectLst/>
                <a:latin typeface="Calibri"/>
                <a:ea typeface="Calibri"/>
                <a:cs typeface="Arial"/>
              </a:rPr>
              <a:t>6- رفع المستوى التنافسي ( رفع مستوى الأفراد , وتخطيط سلع  , وأساليب تسويقية )</a:t>
            </a:r>
            <a:endParaRPr lang="en-US" sz="2400" dirty="0">
              <a:effectLst/>
              <a:latin typeface="Calibri"/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57694095"/>
      </p:ext>
    </p:extLst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SA" dirty="0">
                <a:effectLst/>
              </a:rPr>
              <a:t>ثالثاً : دوافع التصدير على مستوي الشركات 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ar-SA" dirty="0"/>
          </a:p>
        </p:txBody>
      </p:sp>
      <p:graphicFrame>
        <p:nvGraphicFramePr>
          <p:cNvPr id="3" name="جدول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7519385"/>
              </p:ext>
            </p:extLst>
          </p:nvPr>
        </p:nvGraphicFramePr>
        <p:xfrm>
          <a:off x="2123728" y="1260181"/>
          <a:ext cx="4464495" cy="5409179"/>
        </p:xfrm>
        <a:graphic>
          <a:graphicData uri="http://schemas.openxmlformats.org/drawingml/2006/table">
            <a:tbl>
              <a:tblPr rtl="1" firstRow="1" firstCol="1" bandRow="1"/>
              <a:tblGrid>
                <a:gridCol w="4464495"/>
              </a:tblGrid>
              <a:tr h="540060">
                <a:tc>
                  <a:txBody>
                    <a:bodyPr/>
                    <a:lstStyle/>
                    <a:p>
                      <a:pPr marL="0" lvl="0" indent="0"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ar-SA" sz="240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العوامل الساحبة 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60539">
                <a:tc>
                  <a:txBody>
                    <a:bodyPr/>
                    <a:lstStyle/>
                    <a:p>
                      <a:pPr marL="342900" lvl="0" indent="-342900" algn="justLow" rtl="1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ar-SA" sz="2400" dirty="0">
                          <a:effectLst/>
                          <a:latin typeface="Calibri"/>
                          <a:ea typeface="Calibri"/>
                          <a:cs typeface="Simplified Arabic"/>
                        </a:rPr>
                        <a:t>أهداف الربح والنمو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342900" lvl="0" indent="-342900" algn="justLow" rtl="1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ar-SA" sz="2400" dirty="0">
                          <a:effectLst/>
                          <a:latin typeface="Calibri"/>
                          <a:ea typeface="Calibri"/>
                          <a:cs typeface="Simplified Arabic"/>
                        </a:rPr>
                        <a:t>توفر معلومات 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342900" lvl="0" indent="-342900" algn="justLow" rtl="1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ar-SA" sz="2400" dirty="0">
                          <a:effectLst/>
                          <a:latin typeface="Calibri"/>
                          <a:ea typeface="Calibri"/>
                          <a:cs typeface="Simplified Arabic"/>
                        </a:rPr>
                        <a:t>اتجاهات المديرين 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342900" lvl="0" indent="-342900" algn="justLow" rtl="1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ar-SA" sz="2400" dirty="0">
                          <a:effectLst/>
                          <a:latin typeface="Calibri"/>
                          <a:ea typeface="Calibri"/>
                          <a:cs typeface="Simplified Arabic"/>
                        </a:rPr>
                        <a:t>الجدوى الاقتصادية 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342900" lvl="0" indent="-342900" algn="justLow" rtl="1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ar-SA" sz="2400" dirty="0">
                          <a:effectLst/>
                          <a:latin typeface="Calibri"/>
                          <a:ea typeface="Calibri"/>
                          <a:cs typeface="Simplified Arabic"/>
                        </a:rPr>
                        <a:t>المزايا التسويقية 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342900" lvl="0" indent="-342900" algn="justLow" rtl="1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ar-SA" sz="2400" dirty="0">
                          <a:effectLst/>
                          <a:latin typeface="Calibri"/>
                          <a:ea typeface="Calibri"/>
                          <a:cs typeface="Simplified Arabic"/>
                        </a:rPr>
                        <a:t>توفر فرص العمل التسويقية في الخارج 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342900" lvl="0" indent="-342900" algn="justLow" rtl="1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ar-SA" sz="2400" dirty="0">
                          <a:effectLst/>
                          <a:latin typeface="Calibri"/>
                          <a:ea typeface="Calibri"/>
                          <a:cs typeface="Simplified Arabic"/>
                        </a:rPr>
                        <a:t>وكلاء التغير 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342900" lvl="0" indent="-342900" algn="justLow" rtl="1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ar-SA" sz="2400" dirty="0">
                          <a:effectLst/>
                          <a:latin typeface="Calibri"/>
                          <a:ea typeface="Calibri"/>
                          <a:cs typeface="Simplified Arabic"/>
                        </a:rPr>
                        <a:t>تفوق تكنولوجي 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3517324"/>
      </p:ext>
    </p:extLst>
  </p:cSld>
  <p:clrMapOvr>
    <a:masterClrMapping/>
  </p:clrMapOvr>
  <p:transition spd="slow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جدول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591098"/>
              </p:ext>
            </p:extLst>
          </p:nvPr>
        </p:nvGraphicFramePr>
        <p:xfrm>
          <a:off x="2339752" y="576015"/>
          <a:ext cx="4237380" cy="5896753"/>
        </p:xfrm>
        <a:graphic>
          <a:graphicData uri="http://schemas.openxmlformats.org/drawingml/2006/table">
            <a:tbl>
              <a:tblPr rtl="1" firstRow="1" firstCol="1" bandRow="1"/>
              <a:tblGrid>
                <a:gridCol w="4237380"/>
              </a:tblGrid>
              <a:tr h="441400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2800" b="1" dirty="0">
                          <a:effectLst/>
                          <a:latin typeface="Calibri"/>
                          <a:ea typeface="Calibri"/>
                          <a:cs typeface="Simplified Arabic"/>
                        </a:rPr>
                        <a:t>العوامل الدافعة</a:t>
                      </a:r>
                      <a:endParaRPr lang="en-US" sz="2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56673">
                <a:tc>
                  <a:txBody>
                    <a:bodyPr/>
                    <a:lstStyle/>
                    <a:p>
                      <a:pPr marL="342900" lvl="0" indent="-342900" algn="justLow" rtl="1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ar-SA" sz="2800" dirty="0">
                          <a:effectLst/>
                          <a:latin typeface="Calibri"/>
                          <a:ea typeface="Calibri"/>
                          <a:cs typeface="Simplified Arabic"/>
                        </a:rPr>
                        <a:t>أوامر الطلب الخارجية </a:t>
                      </a:r>
                      <a:endParaRPr lang="en-US" sz="2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342900" lvl="0" indent="-342900" algn="justLow" rtl="1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ar-SA" sz="2800" dirty="0">
                          <a:effectLst/>
                          <a:latin typeface="Calibri"/>
                          <a:ea typeface="Calibri"/>
                          <a:cs typeface="Simplified Arabic"/>
                        </a:rPr>
                        <a:t>زيادة القدرة في الموارد </a:t>
                      </a:r>
                      <a:endParaRPr lang="en-US" sz="2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342900" lvl="0" indent="-342900" algn="justLow" rtl="1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ar-SA" sz="2800" dirty="0">
                          <a:effectLst/>
                          <a:latin typeface="Calibri"/>
                          <a:ea typeface="Calibri"/>
                          <a:cs typeface="Simplified Arabic"/>
                        </a:rPr>
                        <a:t>القرب من </a:t>
                      </a:r>
                      <a:r>
                        <a:rPr lang="ar-SA" sz="2800" dirty="0" smtClean="0">
                          <a:effectLst/>
                          <a:latin typeface="Calibri"/>
                          <a:ea typeface="Calibri"/>
                          <a:cs typeface="Simplified Arabic"/>
                        </a:rPr>
                        <a:t>الأسواق </a:t>
                      </a:r>
                      <a:r>
                        <a:rPr lang="ar-SA" sz="2800" dirty="0">
                          <a:effectLst/>
                          <a:latin typeface="Calibri"/>
                          <a:ea typeface="Calibri"/>
                          <a:cs typeface="Simplified Arabic"/>
                        </a:rPr>
                        <a:t>الدولية </a:t>
                      </a:r>
                      <a:endParaRPr lang="en-US" sz="2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342900" lvl="0" indent="-342900" algn="justLow" rtl="1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ar-SA" sz="2800" dirty="0">
                          <a:effectLst/>
                          <a:latin typeface="Calibri"/>
                          <a:ea typeface="Calibri"/>
                          <a:cs typeface="Simplified Arabic"/>
                        </a:rPr>
                        <a:t>تنويع المخاطر </a:t>
                      </a:r>
                      <a:endParaRPr lang="en-US" sz="2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342900" lvl="0" indent="-342900" algn="justLow" rtl="1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ar-SA" sz="2800" dirty="0">
                          <a:effectLst/>
                          <a:latin typeface="Calibri"/>
                          <a:ea typeface="Calibri"/>
                          <a:cs typeface="Simplified Arabic"/>
                        </a:rPr>
                        <a:t>زيادة حجم المبيعات الموسمية </a:t>
                      </a:r>
                      <a:endParaRPr lang="en-US" sz="2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342900" lvl="0" indent="-342900" algn="justLow" rtl="1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ar-SA" sz="2800" dirty="0">
                          <a:effectLst/>
                          <a:latin typeface="Calibri"/>
                          <a:ea typeface="Calibri"/>
                          <a:cs typeface="Simplified Arabic"/>
                        </a:rPr>
                        <a:t>صغر حجم السوق المحلية </a:t>
                      </a:r>
                      <a:endParaRPr lang="en-US" sz="2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342900" lvl="0" indent="-342900" algn="justLow" rtl="1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ar-SA" sz="2800" dirty="0">
                          <a:effectLst/>
                          <a:latin typeface="Calibri"/>
                          <a:ea typeface="Calibri"/>
                          <a:cs typeface="Simplified Arabic"/>
                        </a:rPr>
                        <a:t>تدهور السوق المحلي </a:t>
                      </a:r>
                      <a:endParaRPr lang="en-US" sz="2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342900" lvl="0" indent="-342900" algn="justLow" rtl="1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ar-SA" sz="2800" dirty="0">
                          <a:effectLst/>
                          <a:latin typeface="Calibri"/>
                          <a:ea typeface="Calibri"/>
                          <a:cs typeface="Simplified Arabic"/>
                        </a:rPr>
                        <a:t>ضغوط المنافسة </a:t>
                      </a:r>
                      <a:endParaRPr lang="en-US" sz="2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3146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ar-SA" sz="9600" dirty="0" smtClean="0"/>
              <a:t>شكراً لكم </a:t>
            </a:r>
            <a:endParaRPr lang="ar-SA" sz="9600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054165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Summer_TP102499175">
  <a:themeElements>
    <a:clrScheme name="Summer">
      <a:dk1>
        <a:sysClr val="windowText" lastClr="000000"/>
      </a:dk1>
      <a:lt1>
        <a:sysClr val="window" lastClr="FFFFFF"/>
      </a:lt1>
      <a:dk2>
        <a:srgbClr val="E89117"/>
      </a:dk2>
      <a:lt2>
        <a:srgbClr val="FEDD78"/>
      </a:lt2>
      <a:accent1>
        <a:srgbClr val="A1B633"/>
      </a:accent1>
      <a:accent2>
        <a:srgbClr val="C4D73F"/>
      </a:accent2>
      <a:accent3>
        <a:srgbClr val="FFCE2D"/>
      </a:accent3>
      <a:accent4>
        <a:srgbClr val="FFA600"/>
      </a:accent4>
      <a:accent5>
        <a:srgbClr val="ED5E00"/>
      </a:accent5>
      <a:accent6>
        <a:srgbClr val="C62D03"/>
      </a:accent6>
      <a:hlink>
        <a:srgbClr val="408080"/>
      </a:hlink>
      <a:folHlink>
        <a:srgbClr val="5EAEAE"/>
      </a:folHlink>
    </a:clrScheme>
    <a:fontScheme name="Summer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ummer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shade val="80000"/>
                <a:hueMod val="110000"/>
                <a:satMod val="120000"/>
              </a:schemeClr>
            </a:gs>
            <a:gs pos="100000">
              <a:schemeClr val="phClr">
                <a:shade val="60000"/>
                <a:hueMod val="40000"/>
                <a:satMod val="120000"/>
                <a:lumMod val="103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hade val="80000"/>
                <a:hueMod val="110000"/>
                <a:satMod val="130000"/>
                <a:lumMod val="100000"/>
              </a:schemeClr>
            </a:gs>
            <a:gs pos="100000">
              <a:schemeClr val="phClr">
                <a:shade val="60000"/>
                <a:hueMod val="40000"/>
                <a:satMod val="120000"/>
                <a:lumMod val="103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رحلة">
  <a:themeElements>
    <a:clrScheme name="رحلة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رحلة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رحلة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واجهة">
  <a:themeElements>
    <a:clrScheme name="واجهة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واجهة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واجهة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TM01972873[[fn=الصيف]]</Template>
  <TotalTime>430</TotalTime>
  <Words>169</Words>
  <Application>Microsoft Office PowerPoint</Application>
  <PresentationFormat>On-screen Show (4:3)</PresentationFormat>
  <Paragraphs>37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6</vt:i4>
      </vt:variant>
    </vt:vector>
  </HeadingPairs>
  <TitlesOfParts>
    <vt:vector size="19" baseType="lpstr">
      <vt:lpstr>Arial</vt:lpstr>
      <vt:lpstr>Calibri</vt:lpstr>
      <vt:lpstr>Courier New</vt:lpstr>
      <vt:lpstr>Franklin Gothic Book</vt:lpstr>
      <vt:lpstr>Franklin Gothic Medium</vt:lpstr>
      <vt:lpstr>Simplified Arabic</vt:lpstr>
      <vt:lpstr>Tahoma</vt:lpstr>
      <vt:lpstr>Trebuchet MS</vt:lpstr>
      <vt:lpstr>Verdana</vt:lpstr>
      <vt:lpstr>Wingdings 2</vt:lpstr>
      <vt:lpstr>Summer_TP102499175</vt:lpstr>
      <vt:lpstr>رحلة</vt:lpstr>
      <vt:lpstr>واجهة</vt:lpstr>
      <vt:lpstr>  </vt:lpstr>
      <vt:lpstr> أولاً : الدور الإنمائي للتجارة الدولية   </vt:lpstr>
      <vt:lpstr>ثانياً : أهداف التوسع الدولي  </vt:lpstr>
      <vt:lpstr>ثالثاً : دوافع التصدير على مستوي الشركات  </vt:lpstr>
      <vt:lpstr>PowerPoint Presentation</vt:lpstr>
      <vt:lpstr>شكراً لكم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  الجامعة المستنصرية  كلية العلوم السياحية  الدراسات العليا / الدكتوراه    </dc:title>
  <dc:creator>حيدر السلطاني</dc:creator>
  <cp:lastModifiedBy>MAHA ALAZAWI</cp:lastModifiedBy>
  <cp:revision>14</cp:revision>
  <dcterms:created xsi:type="dcterms:W3CDTF">2018-09-30T18:29:01Z</dcterms:created>
  <dcterms:modified xsi:type="dcterms:W3CDTF">2019-01-23T07:36:51Z</dcterms:modified>
</cp:coreProperties>
</file>