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a:t>اقتصاديات الانتاج الزراعي </a:t>
            </a:r>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71026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a:t>
            </a:r>
            <a:r>
              <a:rPr lang="ar-IQ" dirty="0"/>
              <a:t>اقتصاديات الانتاج الزراعي:</a:t>
            </a:r>
          </a:p>
        </p:txBody>
      </p:sp>
      <p:sp>
        <p:nvSpPr>
          <p:cNvPr id="3" name="Content Placeholder 2"/>
          <p:cNvSpPr>
            <a:spLocks noGrp="1"/>
          </p:cNvSpPr>
          <p:nvPr>
            <p:ph idx="1"/>
          </p:nvPr>
        </p:nvSpPr>
        <p:spPr/>
        <p:txBody>
          <a:bodyPr>
            <a:normAutofit fontScale="55000" lnSpcReduction="20000"/>
          </a:bodyPr>
          <a:lstStyle/>
          <a:p>
            <a:pPr marL="0" indent="0" algn="r">
              <a:buNone/>
            </a:pPr>
            <a:r>
              <a:rPr lang="ar-IQ" dirty="0" smtClean="0"/>
              <a:t>يمكن </a:t>
            </a:r>
            <a:r>
              <a:rPr lang="ar-IQ" dirty="0"/>
              <a:t>تعريف اقتصاديات الانتاج الزراعي بانه تطبيق مبادىء الاختيار على استعمال رأس المال والعمل والارض وعنصر الادارة في المزرعة.</a:t>
            </a:r>
          </a:p>
          <a:p>
            <a:pPr algn="r"/>
            <a:r>
              <a:rPr lang="ar-IQ" dirty="0"/>
              <a:t> ويقوم هذا الفرع بدراسة كل النواحي المتعلقة باستعمال الموارد وكيفية الوصول الى معدلات الانتاج الزراعي التي تحقق الرفاهية الاقتصادية القصوى للمستهلكين.</a:t>
            </a:r>
          </a:p>
          <a:p>
            <a:pPr algn="r"/>
            <a:r>
              <a:rPr lang="ar-IQ" dirty="0"/>
              <a:t> كما يقوم بتحليل المبادىء والعلاقات التي تجعل من الممكن اختيار وضع الخطة الاستغلالية للزراعة.</a:t>
            </a:r>
          </a:p>
          <a:p>
            <a:pPr algn="r"/>
            <a:r>
              <a:rPr lang="ar-IQ" dirty="0"/>
              <a:t>أهداف اقتصاديات الانتاج الزراعي:</a:t>
            </a:r>
          </a:p>
          <a:p>
            <a:pPr algn="r"/>
            <a:r>
              <a:rPr lang="ar-IQ" dirty="0"/>
              <a:t>1-	الوصول الى أكفأ استخدام لعناصر الانتاج الزراعي.</a:t>
            </a:r>
          </a:p>
          <a:p>
            <a:pPr algn="r"/>
            <a:r>
              <a:rPr lang="ar-IQ" dirty="0"/>
              <a:t>2-	مساعدة المزارعين في تحقيق اهدافهم بالحصول على اقصى ارباح ممكنة وهو بذلك يهتم باستعمال العمل ورأس المال والارض وعنصر الادارة والدخول المتأني في استخدامهم مستهدفاً تدنية التكاليف المزرعية وتعظيم الربح في المزرعة.</a:t>
            </a:r>
          </a:p>
          <a:p>
            <a:pPr algn="r"/>
            <a:r>
              <a:rPr lang="ar-IQ" dirty="0"/>
              <a:t>3-	تحديد مدى الانحراف عن الاستخدام الامثل للموارد الاقتصادية الزراعية مقارنة بالعمليات الانتاجية الزراعية الجارية.</a:t>
            </a:r>
          </a:p>
          <a:p>
            <a:pPr algn="r"/>
            <a:r>
              <a:rPr lang="ar-IQ" dirty="0"/>
              <a:t>4-	تقدير وتحديد الشروط الواجب توافرها للحصول على افضل استخدام للموارد الاقتصادية الزراعية لانتاج المحاصيل النباتية او الحيوانية.</a:t>
            </a:r>
          </a:p>
          <a:p>
            <a:pPr algn="r"/>
            <a:r>
              <a:rPr lang="ar-IQ" dirty="0"/>
              <a:t>5-	التعرف على الوسائل والطرق التي يمكن من خلالها الوصول الى الاستعمال الامثل للموارد الاقتصادية الزراعية</a:t>
            </a:r>
          </a:p>
          <a:p>
            <a:endParaRPr lang="ar-IQ" dirty="0"/>
          </a:p>
        </p:txBody>
      </p:sp>
    </p:spTree>
    <p:extLst>
      <p:ext uri="{BB962C8B-B14F-4D97-AF65-F5344CB8AC3E}">
        <p14:creationId xmlns:p14="http://schemas.microsoft.com/office/powerpoint/2010/main" val="329096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طبيعة الموارد الانتاجية:</a:t>
            </a:r>
            <a:br>
              <a:rPr lang="ar-IQ" dirty="0"/>
            </a:br>
            <a:endParaRPr lang="ar-IQ" dirty="0"/>
          </a:p>
        </p:txBody>
      </p:sp>
      <p:sp>
        <p:nvSpPr>
          <p:cNvPr id="3" name="Content Placeholder 2"/>
          <p:cNvSpPr>
            <a:spLocks noGrp="1"/>
          </p:cNvSpPr>
          <p:nvPr>
            <p:ph idx="1"/>
          </p:nvPr>
        </p:nvSpPr>
        <p:spPr/>
        <p:txBody>
          <a:bodyPr>
            <a:normAutofit fontScale="47500" lnSpcReduction="20000"/>
          </a:bodyPr>
          <a:lstStyle/>
          <a:p>
            <a:pPr algn="r"/>
            <a:r>
              <a:rPr lang="ar-IQ" dirty="0" smtClean="0"/>
              <a:t>تحتوي </a:t>
            </a:r>
            <a:r>
              <a:rPr lang="ar-IQ" dirty="0"/>
              <a:t>بعض الموارد خدمات مخزونة يمكن استخدامها في العمليات الانتاجية في فترات مختلفة وحسب متطلبات العمليات المذكورة. كالاسمدة الكيمياوية والاعلاف يمكن استخدامها في الانتاج النباتي. ومن ثم تستنفذ في العملية الانتاجية كما يمكن تخزينها الى فترة انتاجية اخرى. وهكذا بالنسبة للاعلاف حيث يمكن تغذية المواشي عليها كما يمكن تخزينها واستخدامها في التغذية الحيوانية في فترة مستقبلية. كما تحوي بعض الموارد خدمات متدفقة وهذا النوع من الموارد يجب استخدامه وإلا فأنه لا يمكن الاستفادة منه في فترة انتاجية اخرى كالعمل المزرعي.</a:t>
            </a:r>
          </a:p>
          <a:p>
            <a:pPr algn="r"/>
            <a:r>
              <a:rPr lang="ar-IQ" dirty="0"/>
              <a:t> فخدمات العامل لا يمكن تخزينها الى فترة اخرى. ولذا يجب استخدامها في العمليات الانتاجية مباشرة. وبعض الموارد تحوي على خدمات متدفقة ومخزونة كما في المكائن والآلات الزراعية فان اندثار الآلة يحدث نتيجة استخدامها في العمليات الانتاجية. أو يمكن الاحتفاظ بها دون استعمال الى فترة انتاجية قادمة. وتُعّد بعض المواد متدفقة كليا ولا يمكن تخزينها كأشعة الشمس. وتستخدم هذه الانماط الموردية في العملية الانتاجية الزراعية ومن ثم فان الانتاج يتضمن استعمال موارد متعددة بعضها يتحول كليا الى محصول في سنة واحدة. والبعض الآخر يتحول على مدى سنوات بينما هناك موارد لا يتم تحويلها كليا الى محصول زراعي وبهذا الصدد فانه يقصد بالوقت اللازم للمورد متى يتحول كليا الى محصول بالفترة الانتاجية. وتختلف هذه الفترة اختلافا كبيرا من مورد لآخر. وهذا يؤدي الى تعقيد التحليل الاقتصادي باستخدام العديد من الموارد التي تختلف في فتراتها الانتاجية التحويلية. بينما تتسم تلك التحليلات بالبساطة لو كانت الموارد تتحول جميعها الى محصول في سنة واحدة. وفي القطاع الزراعي غالباً ما نجد العديد من الانماط المزرعية. تمتلك تلك الوحدات الزراعية بعض مواردها الانتاجية كالمكائن الزراعية ومن ثم فانه يعد استثمارا في مجال الانتاج الزراعي يمتد الى سنوات عدّة. وبالتالي فان هذا النوع من الموارد يسبب بعض التعقيدات عند وضع الخطة الانتاجية وذلك في اطار عنصر الزمن. وعلى سبيل المثال يعتبر المخزون من الخدمات التي تستعمل في سنة او فترة انتاجية ((تكاليف متغيرة)) وتتصل بانتاج معين. بينما خدمات المورد المتدفقة تعتبر " تكاليف ثابتة ". ان عنصر الزمن يمنع إمكانية المعرفة الكاملة والحقيقية لطبيعة تدفقات الخدمات الموردية ومن ثم فان مسألة التكهنات وعدم التأكد تعد طبيعية في بعض جوانب وضع الخطة الانتاجية المزرعية نتيجة عدم المعرفة ونقص المعلومات</a:t>
            </a:r>
          </a:p>
        </p:txBody>
      </p:sp>
    </p:spTree>
    <p:extLst>
      <p:ext uri="{BB962C8B-B14F-4D97-AF65-F5344CB8AC3E}">
        <p14:creationId xmlns:p14="http://schemas.microsoft.com/office/powerpoint/2010/main" val="4226344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عوامل الانتاج:</a:t>
            </a:r>
            <a:br>
              <a:rPr lang="ar-IQ" dirty="0"/>
            </a:br>
            <a:endParaRPr lang="ar-IQ" dirty="0"/>
          </a:p>
        </p:txBody>
      </p:sp>
      <p:sp>
        <p:nvSpPr>
          <p:cNvPr id="3" name="Content Placeholder 2"/>
          <p:cNvSpPr>
            <a:spLocks noGrp="1"/>
          </p:cNvSpPr>
          <p:nvPr>
            <p:ph idx="1"/>
          </p:nvPr>
        </p:nvSpPr>
        <p:spPr/>
        <p:txBody>
          <a:bodyPr>
            <a:normAutofit fontScale="62500" lnSpcReduction="20000"/>
          </a:bodyPr>
          <a:lstStyle/>
          <a:p>
            <a:pPr algn="r"/>
            <a:r>
              <a:rPr lang="ar-IQ" dirty="0" smtClean="0"/>
              <a:t>وتقسم </a:t>
            </a:r>
            <a:r>
              <a:rPr lang="ar-IQ" dirty="0"/>
              <a:t>عناصر الانتاج الى الارض والعمل ورأس المال والادارة او التنظيم. وقد تناول الاقتصاديون المختصون هذا التقسيم بالنقد وذلك لعدم وجود مقاييس بصورة كاملة داخل كل عامل يمكن تقسيمه الى وحدات متماثلة. كما ان التقسيم بين بعض عوامل الانتاج يعد غير واضح فالتمييز بين الارض ورأس المال لا يقوم على اسس اقتصادية متينة. بالاضافة الى ان التمييز بين العمل والتنظيم يعد صعباً في بعض العمليات الانتاجية وبالرغم من ذلك فان هذا التقسيم لا يزال سائداً في كتابات العديد من الاقتصاديين.</a:t>
            </a:r>
          </a:p>
          <a:p>
            <a:pPr algn="r"/>
            <a:r>
              <a:rPr lang="ar-IQ" dirty="0"/>
              <a:t> كما يميل بعض الكتاب الى تقسيم عوامل الانتاج الى موارده الطبيعية، وتتضمن الامن والمصادر النباتية والحيوانية والمياه والمتغيرات المناخية والموارد الرأسمالية. وتشمل السلع المنتجة كالمعدات والمباني واخيراً الموارد البشرية وتضم الجهود البشرية كالتنظيم والعمل. وبالرغم من تأكيد بعض المدارس الاقتصادية على اهمية بعض عناصر الانتاج مقارنة بعناصر اخرى. إلا أن أهميتها تتأتى من دورها في العملية الانتاجية الزراعية من ناحية. ومرحلة النمو والتقدم الاقتصادي من ناحية اخرى. ففي اقتصاد متخلف تعد الارض ذات اهمية نسبية عالية لاعتماد الزراعة عليها. بينما المجتمعات المتقدمة يعد العمل الماهر ورأس المال ذا اهمية نسبية اكبر.... وهكذا قبالرغم من اهمية عناصر الانتاج كافة في العملية الزراعية. إلا أن اهميتها تتباين في ضوء مرحلة التنمية الاقتصادية والاقتصادية الزراعية لذلك القطر. فالامر يقتضي القاء الضوء وبصورة مختصرة على طبيعة الموارد الاقتصادية الزراعية وهي:</a:t>
            </a:r>
          </a:p>
          <a:p>
            <a:pPr algn="r"/>
            <a:endParaRPr lang="ar-IQ" dirty="0"/>
          </a:p>
        </p:txBody>
      </p:sp>
    </p:spTree>
    <p:extLst>
      <p:ext uri="{BB962C8B-B14F-4D97-AF65-F5344CB8AC3E}">
        <p14:creationId xmlns:p14="http://schemas.microsoft.com/office/powerpoint/2010/main" val="20677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gn="r"/>
            <a:r>
              <a:rPr lang="ar-IQ" dirty="0"/>
              <a:t>أولاً: الأرض</a:t>
            </a:r>
          </a:p>
          <a:p>
            <a:pPr algn="r"/>
            <a:r>
              <a:rPr lang="ar-IQ" dirty="0"/>
              <a:t>وتشمل الارض بمعناها الواسع كل الظواهر الطبيعية التي تتعامل مع المحاصيل الزراعية من خلال التربة. ويتضمن ذلك سطح الارض وكما تمتاز به من استعمالات مختلفة. وكذلك ما يحتويه باطن الارض من موارد معدنية ومياه لها آثار مفيدة في تغذية النبات، بالاضافة الى ما يتعلق بالارض من اجواء متميزة بدرجات متفاوتة من الحرارة والرطوبة، التي تؤدي مجتمعة الى الميزة النسبية في انتاج محاصيل معينة دون اخرى. وتتمتع الارض ببعض الخصائص في مقدمتها انها هبة من هبات الطبيعة وانها ليست من جهود الانسان، كما انها مستديمة لها صفة الدوام. بلاضافة الى انها تعد محدودة في كميتها وثابتة في موقعها بالرغم من امكانية زيادة مساحة الاراضي الزراعية. واخيراً فان عرض الاراضي يعد غير مرن في بعض الحالات لصعوبة نقلها من مكان الى آخر. اما من حيث طبيعة استعمالات الارض الزراعية كالزراعة الكثيفة. ويقصد بها زيادة استخدام العمل ورأس المال في وحدة الارض، وتزداد نسبة العنصر الاول مقارنة بالثاني في الدول ذات العرض المرتفع من العمل وحيث يكون رأس المال نادراً وغالباً ما يسود هذا النوع من الزراعة في دول كهذهِ.</a:t>
            </a:r>
          </a:p>
          <a:p>
            <a:pPr algn="r"/>
            <a:r>
              <a:rPr lang="ar-IQ" dirty="0"/>
              <a:t> بينما يزداد رأس المال مقارنة بالعمل في الزراعة المتقدمة وحيث امكانية الاستبدال تعد ممكنة اما " الزراعة الخفيفة " وهي انخفاض نسبة استخدام عناصر الانتاج الزراعي مقارنة بوحدة الارض. وهذا النوع من الزراعة في الدول التي تتسم بالوفرة في عنصر الارض وانخفاض في الكثافة السكانية وعرض العمل كما تقسم الاراضي الزراعية من حيث الاستخدام الى زراعة متخصصة ويقصد بها زراعة نوع واحد من المحاصيل. بالاضافة الى محاصيل اضافية او مكملة. والثانية زراعة متنوعة وهو زراعة عدة محاصيل في الارض الواحدة. وان عائد الارض يسمى ريعاً.</a:t>
            </a:r>
          </a:p>
          <a:p>
            <a:pPr algn="r"/>
            <a:endParaRPr lang="ar-IQ" dirty="0"/>
          </a:p>
        </p:txBody>
      </p:sp>
    </p:spTree>
    <p:extLst>
      <p:ext uri="{BB962C8B-B14F-4D97-AF65-F5344CB8AC3E}">
        <p14:creationId xmlns:p14="http://schemas.microsoft.com/office/powerpoint/2010/main" val="3658018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32500" lnSpcReduction="20000"/>
          </a:bodyPr>
          <a:lstStyle/>
          <a:p>
            <a:pPr algn="r"/>
            <a:r>
              <a:rPr lang="ar-IQ" dirty="0"/>
              <a:t>ثانياً: العمل</a:t>
            </a:r>
            <a:endParaRPr lang="ar-IQ" sz="3400" dirty="0"/>
          </a:p>
          <a:p>
            <a:pPr algn="r"/>
            <a:r>
              <a:rPr lang="ar-IQ" sz="3400" dirty="0"/>
              <a:t> ويقصد بالعمل الجهد المبذول اختيارياً من قبل الفرد في تحقيق منفعة. او انه الجهد المبذول لاشباع حاجات الفرد والمجتمع. ونظراً لهذه الاهمية التي يحتلها هذا العنصر في العملية الانتاجية فقد ذهب بعض الاقتصاديين إلا أن قيمة السلعة تتحدد بما انفق فيها من عمل. ويؤكد آخرون الى ان قيمة مبادلة اية سلعة يتوقف على كمية العمل اللازم لانتاجها. </a:t>
            </a:r>
          </a:p>
          <a:p>
            <a:pPr algn="r"/>
            <a:r>
              <a:rPr lang="ar-IQ" sz="3400" dirty="0"/>
              <a:t>وتعد هذه الافكار جزءا من افكار المدرسة الكلاسيكية. وينظر الى هذا العنصر في الزمن المعاصر بصورة مختلفة. وللعمل خصائص متعددة في مقدمتها ان يكون الجهد المبذول يستهدف تحقيق منفعة وان يتسم العمل بانخفاض مرونة انتقاله مقارنة برأس المال. كما يميل عرض العمل الى ان يكون مستقلاً عن الطلب، عليه فاذا زاد الطلب على العمل فجأة بسبب او آخر. فان المعروض منه لا يمكن ان يزيد بالسرعة نفسها والعكس صحيح ايضاً.</a:t>
            </a:r>
          </a:p>
          <a:p>
            <a:pPr algn="r"/>
            <a:endParaRPr lang="ar-IQ" sz="3400" dirty="0"/>
          </a:p>
          <a:p>
            <a:pPr algn="r"/>
            <a:r>
              <a:rPr lang="ar-IQ" sz="3400" dirty="0"/>
              <a:t> وتتطلب الزراعة الحديثة تقسيماً للعمل ويتحقق معه كفاءة انتاجية عالية، وبمعنى آخر يجزء العمل المزرعي الى عدة عمليات وقيام عدة افراد بانجازها. ففي المزارع الكبيرة، لان العمليات الاروائية عملاً متخصصا كما ان العمليات التسويقية تعد عملاً مختلفاً، يتطلب مهارة اخرى غير تلك المستخدمة في العمليات الاروائية. بينما كانت تتم كافة العمليات المزرعية في الزراعة التقليدية من خلال المزارع الفرد في مزرعته، وغالباً ما يرتبط تقسيم العمل المزرعي بحجم المزرعة وطبيعتها. فكلما كبر حجم المزرعة اصبح تقسيم العمل اكثر ضرورة، ولا يخلو تقسيم العمل المزرعي من عيوب إلا ان مزاياه في مجال الانتاج تفوق عيوبه في مجال العمل. ويُقاس العمل في مجال دوال الانتاج الزراعي بصورة وحدات متساوية ونظرا لتباين قوة العمل المُستخدم للرجل مقارنة بالمرأة العاملة او الاولاد العاملين في القطاع الزراعي. فقد اتفق على اعتبار عمل الرجل في اليوم الواحد، وحدة واحدة من العمل بينما يُعّد عمل المرأة حوالي 0، 8 وحدة عمل والاولاد تتراوح وحدات العمل المزرعي الذي يقدمونه من)0، 4- 0، 6) وحدة عمل في ضوء اعمارهم. ويجب الاخذ بنظر الاعتبار مستويات المهارة المختلفة عند احتساب ساعات العمل اليومية إذ يجب ان يحتسب وزنا نسبيا للعمل الماهر مقارنة بالعمل غير الماهر. وان عائد العمل يسمى اجراً.</a:t>
            </a:r>
          </a:p>
          <a:p>
            <a:pPr algn="r"/>
            <a:r>
              <a:rPr lang="ar-IQ" sz="3400" dirty="0"/>
              <a:t>ثالثاً: رأس المال</a:t>
            </a:r>
          </a:p>
          <a:p>
            <a:pPr algn="r"/>
            <a:r>
              <a:rPr lang="ar-IQ" sz="3400" dirty="0"/>
              <a:t> يُعّد رأس المال من العناصر الانتاجية ذات الاهمية النسبية العالية في الزراعة الحديثة، وبالرغم من اختلاف تعريف رأس المال إلا ان تعريفه العام بأنه:</a:t>
            </a:r>
          </a:p>
          <a:p>
            <a:pPr algn="r"/>
            <a:r>
              <a:rPr lang="ar-IQ" sz="3400" dirty="0"/>
              <a:t>الثروة التي تستخدم في انتاج ثروة اخرى، يُعّد اكثر عمومية، ويقصد في مجال دراستنا مجموع الآلات والادوات ومستلزمات الانتاج الاخرى الثابتة التي تستخدم في مجال الانتاج الزراعي والذي يتسم بالندرة في الدول النامية مقارنة بعناصر الانتاج الاخرى. ويُعد تكوين رأس المال في الزراعة مسألة مرتبطة بالتقدم في مجال الانتاج الزراعي ووسائله، وغالباً ما يعتمد الاستثمار في هذا المجال على النشاط العام باعتبار ان الاستثمار في الزراعة كاستصلاح الاراضي وانشاء السدود ذات العوائد على المدى المتوسط.</a:t>
            </a:r>
          </a:p>
          <a:p>
            <a:pPr algn="r"/>
            <a:r>
              <a:rPr lang="ar-IQ" sz="3400" dirty="0"/>
              <a:t>ومن ثم فان رأس المال الفردي يستهدف العوائد على المدى القريب، ويتحدد حجم الاستثمارات في القطاع الزراعي في ضوء خطط التنمية القومية. والتي غالباً ما يحتسب معامل رأس المال لهذا الغرض ويرتبط الاستثمار بحجم المدخرات ومن ثم بسعر الفائدة وطبيعة الكفاية الحدية لرأس المال المستثمر. وهذه جميعها متغيرات مؤثرة في حجم الاستثمار الزراعي بجانب متغيرات اخرى كالحوافز على الاستثمار والمناخ الاجتماعي ودرجة الاستقرار الاقتصادي وان عائد رأس المال يسمى الفائدة.</a:t>
            </a:r>
          </a:p>
          <a:p>
            <a:pPr algn="r"/>
            <a:endParaRPr lang="ar-IQ" sz="3400" dirty="0"/>
          </a:p>
        </p:txBody>
      </p:sp>
    </p:spTree>
    <p:extLst>
      <p:ext uri="{BB962C8B-B14F-4D97-AF65-F5344CB8AC3E}">
        <p14:creationId xmlns:p14="http://schemas.microsoft.com/office/powerpoint/2010/main" val="1866745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pPr algn="r"/>
            <a:r>
              <a:rPr lang="ar-IQ" dirty="0"/>
              <a:t>رابعاً: الادارة المزرعية والتنظيم </a:t>
            </a:r>
          </a:p>
          <a:p>
            <a:pPr algn="r"/>
            <a:r>
              <a:rPr lang="ar-IQ" dirty="0"/>
              <a:t> تتمثل العملية الادارية باتخاذ القرارات من قبل المدير وتتخذ العملية الادارية بخمسة مراحل هي:</a:t>
            </a:r>
          </a:p>
          <a:p>
            <a:pPr algn="r"/>
            <a:r>
              <a:rPr lang="ar-IQ" dirty="0"/>
              <a:t>1-	التخطيط.</a:t>
            </a:r>
          </a:p>
          <a:p>
            <a:pPr algn="r"/>
            <a:r>
              <a:rPr lang="ar-IQ" dirty="0"/>
              <a:t>2-	التنظيم.</a:t>
            </a:r>
          </a:p>
          <a:p>
            <a:pPr algn="r"/>
            <a:r>
              <a:rPr lang="ar-IQ" dirty="0"/>
              <a:t>3-	التوجيه.</a:t>
            </a:r>
          </a:p>
          <a:p>
            <a:pPr algn="r"/>
            <a:r>
              <a:rPr lang="ar-IQ" dirty="0"/>
              <a:t>4-	التنسيق.</a:t>
            </a:r>
          </a:p>
          <a:p>
            <a:pPr algn="r"/>
            <a:r>
              <a:rPr lang="ar-IQ" dirty="0"/>
              <a:t>5-	الرقابة.</a:t>
            </a:r>
          </a:p>
          <a:p>
            <a:pPr algn="r"/>
            <a:r>
              <a:rPr lang="ar-IQ" dirty="0"/>
              <a:t>وبهذا يكون التنظيم أحد ادوات الادارة. وفي المجال الزراعي فان التنظيم يهتم بصورة رئيسية في إعادة تنظيم عناصر الانتاج لتحقيق الكفاءة الاقتصادية. وتُعّد الادارة المزرعية في هذا الصدد احدى الادوات الرئيسية في العملية الانتاجية، وذلك للدور الفاعل الذي تقوم به في إعادة توزيع الموارد الاقتصادية الزراعية وربطها بصورة تحقق مستويات مُثلى من النتائج من خلال وضع الموارد الاقتصادية في مجالات استخداماتها الكفوءة. وان عائد الادارة يسمى ربحاً.</a:t>
            </a:r>
          </a:p>
          <a:p>
            <a:pPr algn="r"/>
            <a:r>
              <a:rPr lang="ar-IQ" dirty="0"/>
              <a:t>فاقتصاديات الانتاج مهمة جداً لانها تتعامل مع النظرية الاقتصادية حيث انها تتعلق بصانع القرار او المنتج. الانتاج يمكن ان يعرف بانة العملية التي تحول المصادر او المدخلات الى سلع وخدمات لاشباع رغبات المستهلكين. في هذا الجزء سوف نتعامل او نتكلم عن العلاقة بين المدخلات والمخرجات لتحديد المشاكل التي تواجه المنتج وهي ثلاثة:</a:t>
            </a:r>
          </a:p>
          <a:p>
            <a:pPr algn="r"/>
            <a:endParaRPr lang="ar-IQ" dirty="0"/>
          </a:p>
          <a:p>
            <a:pPr algn="r"/>
            <a:r>
              <a:rPr lang="ar-IQ" dirty="0"/>
              <a:t>1-	ماذا تنتج </a:t>
            </a:r>
            <a:r>
              <a:rPr lang="en-US" dirty="0"/>
              <a:t>What to produce</a:t>
            </a:r>
          </a:p>
          <a:p>
            <a:pPr algn="r"/>
            <a:r>
              <a:rPr lang="en-US" dirty="0"/>
              <a:t>2-	</a:t>
            </a:r>
            <a:r>
              <a:rPr lang="ar-IQ" dirty="0"/>
              <a:t>كم تنتج </a:t>
            </a:r>
            <a:r>
              <a:rPr lang="en-US" dirty="0"/>
              <a:t>How much to produce</a:t>
            </a:r>
          </a:p>
          <a:p>
            <a:pPr algn="r"/>
            <a:r>
              <a:rPr lang="en-US" dirty="0"/>
              <a:t>3-	</a:t>
            </a:r>
            <a:r>
              <a:rPr lang="ar-IQ" dirty="0"/>
              <a:t>كيف تنتج </a:t>
            </a:r>
            <a:r>
              <a:rPr lang="en-US" dirty="0"/>
              <a:t>How to produce </a:t>
            </a:r>
          </a:p>
          <a:p>
            <a:pPr algn="r"/>
            <a:endParaRPr lang="ar-IQ" dirty="0"/>
          </a:p>
        </p:txBody>
      </p:sp>
    </p:spTree>
    <p:extLst>
      <p:ext uri="{BB962C8B-B14F-4D97-AF65-F5344CB8AC3E}">
        <p14:creationId xmlns:p14="http://schemas.microsoft.com/office/powerpoint/2010/main" val="80142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1493</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اقتصاديات الانتاج الزراعي </vt:lpstr>
      <vt:lpstr>تعريف اقتصاديات الانتاج الزراعي:</vt:lpstr>
      <vt:lpstr>طبيعة الموارد الانتاجية: </vt:lpstr>
      <vt:lpstr>عوامل الانتاج: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اقتصاديات الانتاج الزراعي </dc:title>
  <dc:creator>iT</dc:creator>
  <cp:lastModifiedBy>iT</cp:lastModifiedBy>
  <cp:revision>1</cp:revision>
  <dcterms:created xsi:type="dcterms:W3CDTF">2006-08-16T00:00:00Z</dcterms:created>
  <dcterms:modified xsi:type="dcterms:W3CDTF">2019-01-23T16:03:25Z</dcterms:modified>
</cp:coreProperties>
</file>