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15" autoAdjust="0"/>
  </p:normalViewPr>
  <p:slideViewPr>
    <p:cSldViewPr>
      <p:cViewPr varScale="1">
        <p:scale>
          <a:sx n="81" d="100"/>
          <a:sy n="81" d="100"/>
        </p:scale>
        <p:origin x="-10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a:t>الزراعة وأهميتها </a:t>
            </a:r>
            <a:br>
              <a:rPr lang="ar-IQ" dirty="0"/>
            </a:br>
            <a:r>
              <a:rPr lang="ar-IQ" dirty="0"/>
              <a:t>خصائص الانتاج الزراعي </a:t>
            </a:r>
            <a:br>
              <a:rPr lang="ar-IQ" dirty="0"/>
            </a:br>
            <a:endParaRPr lang="ar-IQ" dirty="0"/>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ar-IQ" dirty="0"/>
          </a:p>
        </p:txBody>
      </p:sp>
    </p:spTree>
    <p:extLst>
      <p:ext uri="{BB962C8B-B14F-4D97-AF65-F5344CB8AC3E}">
        <p14:creationId xmlns:p14="http://schemas.microsoft.com/office/powerpoint/2010/main" val="1369886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المقدمة</a:t>
            </a:r>
            <a:endParaRPr lang="ar-IQ" dirty="0"/>
          </a:p>
        </p:txBody>
      </p:sp>
      <p:sp>
        <p:nvSpPr>
          <p:cNvPr id="3" name="Content Placeholder 2"/>
          <p:cNvSpPr>
            <a:spLocks noGrp="1"/>
          </p:cNvSpPr>
          <p:nvPr>
            <p:ph idx="1"/>
          </p:nvPr>
        </p:nvSpPr>
        <p:spPr/>
        <p:txBody>
          <a:bodyPr>
            <a:normAutofit fontScale="77500" lnSpcReduction="20000"/>
          </a:bodyPr>
          <a:lstStyle/>
          <a:p>
            <a:pPr marL="0" indent="0" algn="r">
              <a:buNone/>
            </a:pPr>
            <a:r>
              <a:rPr lang="ar-IQ" dirty="0" smtClean="0"/>
              <a:t>)مصطلح </a:t>
            </a:r>
            <a:r>
              <a:rPr lang="ar-IQ" dirty="0"/>
              <a:t>علم الأقتصاد الزراعي </a:t>
            </a:r>
            <a:r>
              <a:rPr lang="en-US" dirty="0" smtClean="0"/>
              <a:t>Agricultural </a:t>
            </a:r>
            <a:r>
              <a:rPr lang="en-US" dirty="0"/>
              <a:t>Economics) </a:t>
            </a:r>
            <a:r>
              <a:rPr lang="ar-IQ" dirty="0"/>
              <a:t>ويعني تطبيق علم مبادئ الاقتصاد على الزراعة. فعلم الأقتصاد يمكن تعريفه باكثر من تعريف، فالعالم الأقتصادي (ألفرد مارشال) عرف الأقتصاد بانه " ذلك العلم الذي يدرس بني الانسان في اعمال حياتهم العادية ويبحث في جانب النشاط الفردي والاجتماعي في اعمال حياتهم ". اما ليونيل فقد عرف الاقتصاد بانه " العلم الذي يدرس السلوك الانساني وعلاقة بين اهداف والوسائل النادره ذات الاستعمالات المختلفة" اما التعريف الاقرب لاقتصاد فقد جاء على يد ساملسون حيث عرفه بانه "دراسه الكيفية التي يختار بها الافراد والمجتمع الطريقة التي بواسطتها يستخدمون الموارد الانتاجية النادره لانتاج السلع المختلفة على مدى الزمن وتوزيعها للاستهلاك الان وفي المستقبل" لذلك فان علم الاقتصاد الزراعي أهمية كبيره في تلبية الاحتياجات الاجتماعيه في حياه الناس. لانه يركز على أحتياجات الناس الاساسية كالحصول على الغذاء والمواد الاولية بالطريقة المثلى وتلبية أحتياجات الناس الاجتماعية والغذائية وغيرها. والعمل على اشباع هذه الحاجات بالطريقة المثلى.</a:t>
            </a:r>
          </a:p>
        </p:txBody>
      </p:sp>
    </p:spTree>
    <p:extLst>
      <p:ext uri="{BB962C8B-B14F-4D97-AF65-F5344CB8AC3E}">
        <p14:creationId xmlns:p14="http://schemas.microsoft.com/office/powerpoint/2010/main" val="2438528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الزراعة</a:t>
            </a:r>
            <a:endParaRPr lang="ar-IQ" dirty="0"/>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pPr algn="r"/>
            <a:r>
              <a:rPr lang="ar-IQ" dirty="0"/>
              <a:t>تعتبر الزراعة احد الانشطة الاقتصادية التي تستهدف استغلال الطاقات والموارد المتاحة وانتاج مختلف السلع الزراعيه اللازمه لاشباع الرغبات الانسانيه وتعتبر الزراعة من اقدم الانشطة الاقتصادية وان لم تكن اهمها في الوقت الحالي لبعض المجتمعات الا انها العمود الفقري للنشاط الاقتصادي لتلك المجتمعات وبادئ ذي كل بدء وقبل ان نحدد مفهوم الاقتصاد الزراعي فاننا يجب ان نفهم اولا منشأ وتطور الزراعة حتى نستطيع ان نحدد المجال الذي يعمل فية علم الاقتصاد الزراعي الا وهو الزراعة. فمع وجود الانسان على الارض كان الانسان يبحث فيها على مصادر رزقه لاشباع رغباتة الجبريه لضمان استمرارية الحياه البشرية. وكان بديهيا ان تكون النعم من الكثره حيث تركز جهد الانسان على الحصول على اسباب الرزق، فالمرحله الاولى من تاريخ البشرية هي السعي وراء سبل اشباع الرغبات البشرية ويطلق على هذه المرحله مرحله "السعي". وبازدياد اعداد بني ادم زادت حاجتهم ورغباتهم وتنوعت، الامر الذي دعاهم الى صيد وقنص الحيوانات لاكل لحومها والكساء بجلودها ويطلق على هذه المرحله الثانيه من النشاط الاقتصادي "مرحله الصيد". اما الرحله الثالثة فقد شملت استئناس بعض تلك الحيوات وتربيتها لتقليل جهود الصيد والاستمرارية وضمان ناتج تلك الحيوانات اصبحت مناطق الرعي ضروريه وبطبيعه الحال كثره المرعى وزياده موارده انتقل الانسان بحيواناته من مكان الى اخر تتبعا لمناطق الرعي وهذه هي مرحله"الرعي المتنقل" هذه المراحل بالرغم مما قد يبدو في توضيحها انها منفصلة او كل منها احتلت في حياه الانسان حقبة تاريخية لكنها متداخلة الحقب حتى الان. ففي العصر الحالي نجد المجتمعات البدائية  خير مثال على هذا التداخل بجانب المجتمعات المتقدمة وفي تلك المراحل الثلاث كان الرجل هو الاساس الانتاج ومن ثم فان المرأة كانت تقوم بالاعباء المنزليه والتي اشتملت على الطهي والاعداد والانجاب وكذلك على زراعة بعض النباتات او الاعشاب او الحبوب لاستكمال وتدعيم المستوى الغذائي للاسرة بمعنى ان الزراعة بدت كنشاط ثانوي تقوم به النساء لانها كانت ادنى مجهودا واقل خطورة في المراحل السابقة. </a:t>
            </a:r>
          </a:p>
          <a:p>
            <a:endParaRPr lang="ar-IQ" dirty="0"/>
          </a:p>
          <a:p>
            <a:endParaRPr lang="ar-IQ" dirty="0"/>
          </a:p>
          <a:p>
            <a:endParaRPr lang="ar-IQ" dirty="0"/>
          </a:p>
        </p:txBody>
      </p:sp>
    </p:spTree>
    <p:extLst>
      <p:ext uri="{BB962C8B-B14F-4D97-AF65-F5344CB8AC3E}">
        <p14:creationId xmlns:p14="http://schemas.microsoft.com/office/powerpoint/2010/main" val="2469476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اهمية النشاط الزراعي</a:t>
            </a:r>
            <a:endParaRPr lang="ar-IQ" dirty="0"/>
          </a:p>
        </p:txBody>
      </p:sp>
      <p:sp>
        <p:nvSpPr>
          <p:cNvPr id="3" name="Content Placeholder 2"/>
          <p:cNvSpPr>
            <a:spLocks noGrp="1"/>
          </p:cNvSpPr>
          <p:nvPr>
            <p:ph idx="1"/>
          </p:nvPr>
        </p:nvSpPr>
        <p:spPr/>
        <p:txBody>
          <a:bodyPr>
            <a:normAutofit fontScale="47500" lnSpcReduction="20000"/>
          </a:bodyPr>
          <a:lstStyle/>
          <a:p>
            <a:pPr marL="0" indent="0" algn="r">
              <a:buNone/>
            </a:pPr>
            <a:r>
              <a:rPr lang="ar-IQ" dirty="0" smtClean="0"/>
              <a:t>-	يعتبر النشاط الاقتصادي الوحيد الخلاق الذي يضيف الى القيمة المضافة القومية قيم حقيقية. بمعنى كميات حقيقية وليست قيمة فقط. مثلا (حبة القمح تتحول الى سنبله بها مئة حبة. اي قيمة مضافة حقيقية بالاستفاده من الموارد الطبيعية الحره مثل الشمس والهواء في زياده كمية السلعة).</a:t>
            </a:r>
          </a:p>
          <a:p>
            <a:pPr marL="0" indent="0" algn="r">
              <a:buNone/>
            </a:pPr>
            <a:r>
              <a:rPr lang="ar-IQ" dirty="0" smtClean="0"/>
              <a:t>	تعتبر الزراعة النشاط الاساسي لانتاج السلع الغذائية الضرورية كالقمح والحبوب والفواكهة واللحم.  </a:t>
            </a:r>
          </a:p>
          <a:p>
            <a:pPr marL="0" indent="0" algn="r">
              <a:buNone/>
            </a:pPr>
            <a:r>
              <a:rPr lang="ar-IQ" dirty="0" smtClean="0"/>
              <a:t>-	تعتبر الزراعه النشاط الاساسي ومصدرا من مصادر انتاج المواد الاوليه (الخام) مثل "القطن والكتان " التي تستخدم في الصناعات الكسائية.</a:t>
            </a:r>
          </a:p>
          <a:p>
            <a:pPr marL="0" indent="0" algn="r">
              <a:buNone/>
            </a:pPr>
            <a:r>
              <a:rPr lang="ar-IQ" dirty="0" smtClean="0"/>
              <a:t>4-	تعتبر مصدرا من مصادر امداد القطاع الصناعي، كالبذور الزيتية المستخدمة في استخراج الزيت والطماطة لعمل الصلصه والفاكهه والخضروات لعمل المعلبات. </a:t>
            </a:r>
          </a:p>
          <a:p>
            <a:pPr marL="0" indent="0" algn="r">
              <a:buNone/>
            </a:pPr>
            <a:r>
              <a:rPr lang="ar-IQ" dirty="0" smtClean="0"/>
              <a:t>5-	الزراعة مصدر من مصادر الميزان التجاري من حيث العديد من الدول وخاصة الزراعية منها تعتمد على الزراعة في تصدير فائضها وبالتالي الحصول على نقد اجنبي لازم للمستلزمات الاستيرادية.</a:t>
            </a:r>
          </a:p>
          <a:p>
            <a:pPr marL="0" indent="0" algn="r">
              <a:buNone/>
            </a:pPr>
            <a:r>
              <a:rPr lang="ar-IQ" dirty="0" smtClean="0"/>
              <a:t>6-	الزراع مصدر من مصادر العمالة الطارده او الجاذبه بمعنى قد يكون التطور التكنولوجي في النشاط الزراعي قد ادى الى ايجاد فوائض عماله زراعيه يمكن استخدامها في انشطه لازراعية (طارده) او ان التوسع الزراعي الافقي يستلزم توطين وتهجير عائلات جديده في مناطق التوسع (جاذبه). </a:t>
            </a:r>
          </a:p>
          <a:p>
            <a:pPr marL="0" indent="0" algn="r">
              <a:buNone/>
            </a:pPr>
            <a:r>
              <a:rPr lang="ar-IQ" dirty="0" smtClean="0"/>
              <a:t>7-	الزراعه مصدر من مصادر الدخل القومي وكذلك تعتبر مصدرا من مصادر التنمية الاقتصادية</a:t>
            </a:r>
          </a:p>
          <a:p>
            <a:pPr marL="0" indent="0" algn="r">
              <a:buNone/>
            </a:pPr>
            <a:r>
              <a:rPr lang="ar-IQ" dirty="0" smtClean="0"/>
              <a:t>8-	تعتبر الزراع سوقا استهلاكية قابلة للتوسع والتطور لاستيعاب المنتجات الصناعية حيث لم يزل الدخل الزراعي اقل منه عن القطاعات الاخرى ومع تطور الزراعه فسوف يزداد الدخل الزراعي والاستهلاك خاصة من السلع الصناعية والرفاهية.</a:t>
            </a:r>
          </a:p>
          <a:p>
            <a:pPr marL="0" indent="0" algn="r">
              <a:buNone/>
            </a:pPr>
            <a:r>
              <a:rPr lang="ar-IQ" dirty="0" smtClean="0"/>
              <a:t>9-	تعتبر الزراعه سوقا استهلاكيه لمنتجات القطاعات الاخرى من الموارد وعناصر الانتاج الزراعي كالاسمده والبذور المحسنة والالات..... الخ.</a:t>
            </a:r>
            <a:endParaRPr lang="ar-IQ" dirty="0"/>
          </a:p>
        </p:txBody>
      </p:sp>
    </p:spTree>
    <p:extLst>
      <p:ext uri="{BB962C8B-B14F-4D97-AF65-F5344CB8AC3E}">
        <p14:creationId xmlns:p14="http://schemas.microsoft.com/office/powerpoint/2010/main" val="4174988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25000" lnSpcReduction="20000"/>
          </a:bodyPr>
          <a:lstStyle/>
          <a:p>
            <a:r>
              <a:rPr lang="ar-IQ" dirty="0"/>
              <a:t>1-	</a:t>
            </a:r>
            <a:r>
              <a:rPr lang="ar-IQ" sz="4300" dirty="0"/>
              <a:t>التقدم العلمي بطئ الاثر في الزراعة.  لان اتصال الزراعة بعدة علوم كثيرة منها علم التربة والكيمياء وعلم تغذيه الحيوان والنبات وامراضها ولان دورة الانتاج الزراعي طويلة بينما دوره الانتاج الصناعي قصيرة مما تؤثر التجارب العلمية في الانتاج وقد تطول لمده سنه او اكثر. وكذلك نشر المعلومات المتوفره وتطبيقها.</a:t>
            </a:r>
          </a:p>
          <a:p>
            <a:r>
              <a:rPr lang="ar-IQ" sz="4300" dirty="0"/>
              <a:t>2-	تخضع الزراعة لقانون المنافسة الحرة. حيث يقوم بانتاج المحاصيل الزراعية عدد كبير من المزارعيين. وهذا العدد لا يؤثر بالانتاج الكلي. فاذا اراد احدالمزارعين ان يغير في انتاجة او اسعار السلع الزراعية لان المحصول بعد زراعتة لا يمكن التحكم في زيادتة اذا ارتفع الطلب على المحصول وان الزراعة محددة بموسم زراعي محدد.</a:t>
            </a:r>
          </a:p>
          <a:p>
            <a:endParaRPr lang="ar-IQ" sz="4300" dirty="0"/>
          </a:p>
          <a:p>
            <a:r>
              <a:rPr lang="ar-IQ" sz="4300" dirty="0"/>
              <a:t>3- تخضع الزراعة لقانون التكاليف المتزايدة. وذلك لمحدودية الاراض وزيادة السكان مما تنضطر الى استخدام اراضي اقل خصوبه مما يستدعي زياده التكاليف للمحافظة على الانتاج.</a:t>
            </a:r>
          </a:p>
          <a:p>
            <a:r>
              <a:rPr lang="ar-IQ" sz="4300" dirty="0"/>
              <a:t>4- لا يساير الانتاج الزراعي انخفاض الاسعار. الانتاج الزراعي يزداد مع زياده الطلب وبالتالي ارتفاع الاسعار وعند انخفاض الطلب يبقى الانتاج الزراعي بزياده وبالتالي لا يمكن السيطره على الانتاج المتزايدة مما ينخفض الاسعار مما يؤثر على دخل المزارعين.</a:t>
            </a:r>
          </a:p>
          <a:p>
            <a:r>
              <a:rPr lang="ar-IQ" sz="4300" dirty="0"/>
              <a:t>5- ينقص الزراعة التعاون وتوحيد الكلمة.  هناك فرق واضح بين الصناعة والزراعة من حيث كون اصحاب القرار هم في المدن ويكون نفوذهم قوي ولكن الزراعة يكون صنع القرار بعيد عن المدن وبالتالي تكون كلمتهم غير موحدة وبالتالي تؤثر على التعاون بينهم حتى في صنع القرار لصالحهم.</a:t>
            </a:r>
          </a:p>
          <a:p>
            <a:r>
              <a:rPr lang="ar-IQ" sz="4300" dirty="0"/>
              <a:t>6- عنصر المغامرة كبير في الزراعة. بسبب تاثير العوامل الطبيعية على الزراعة اكثر من الصناعة لاننا نتعامل مع النبات وهو يتاثر بكل الظروف الجوية المتقلبة التي تؤثر على الانتاج الداخل في الصناعة مما يجعل الزراعة عملا فيه كثير من المغامرة والمخاطرة.</a:t>
            </a:r>
          </a:p>
          <a:p>
            <a:r>
              <a:rPr lang="ar-IQ" sz="4300" dirty="0"/>
              <a:t>7- فترة الانتظار طويلة في الزراعة (بسبب موسمية الانتاج الزراعي)</a:t>
            </a:r>
          </a:p>
          <a:p>
            <a:r>
              <a:rPr lang="ar-IQ" sz="4300" dirty="0"/>
              <a:t> الزراعة تحتاج الى وقت من حيث الانتاج فمثلا القمح الى اربعة اشهر، القطن تسعة اشهر، الذرة ثلاثة اشهر اي الدورة الزراعية طويلة بينما الانتاج الصناعي تكون الدورة قصيرة بسيطرة الانسان عليها والتحكم بها اما الزراعة لا يمكن السيطرة عليها وهذا ينعكس على الطلب فالزراعة لا يمكن السيطرة على الطلب ولا يعلم ما يكون بعد اربعة اشهر وهي طويلة لتغيير اذواق المستهلك ورغباته لذلك الزراعة تتعامل مع العناصر الحية النباتية او الحيوانية.</a:t>
            </a:r>
          </a:p>
          <a:p>
            <a:r>
              <a:rPr lang="ar-IQ" sz="4300" dirty="0"/>
              <a:t>8- صعوبة تحديد التكاليف المتغيرة. اذا ما أريد للفلاح ان يزيد او ينقص من انتاجه الذي ارتفع سعره او انخفض عليه يتعذر معرفة الزيادة او النقصان في التكاليف المتغيرة التي ينفقها للحصول على انتاج زراعي وفير الربح.</a:t>
            </a:r>
          </a:p>
          <a:p>
            <a:r>
              <a:rPr lang="ar-IQ" sz="4300" dirty="0"/>
              <a:t>9- تناقص نسبة المزراعين. بسبب التطور الحاصل في الزراعة مما زاد بالانتاج الزراعي وترك فائض في الايدي العاملة للاشتغال في مهن اخرى المنافسة للزراعة والجاذبة للمزراعين.</a:t>
            </a:r>
          </a:p>
          <a:p>
            <a:r>
              <a:rPr lang="ar-IQ" sz="4300" dirty="0"/>
              <a:t>10-	نسبة راس المال الثابت كبيرة في الزراعة. يقدر نسبة الاموال الثابتة في بعض السلع الزراعي بحوالي ثلثي مجموع الاموال، المستعملة وبالتالي هذا المال لا يتغير مع تغير الانتاج وبالتالي تدفع سواء انتج المزارع ام لم ينتج.</a:t>
            </a:r>
          </a:p>
          <a:p>
            <a:endParaRPr lang="ar-IQ" dirty="0"/>
          </a:p>
          <a:p>
            <a:endParaRPr lang="ar-IQ" dirty="0"/>
          </a:p>
        </p:txBody>
      </p:sp>
    </p:spTree>
    <p:extLst>
      <p:ext uri="{BB962C8B-B14F-4D97-AF65-F5344CB8AC3E}">
        <p14:creationId xmlns:p14="http://schemas.microsoft.com/office/powerpoint/2010/main" val="3933576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smtClean="0"/>
              <a:t>الاقتصاد </a:t>
            </a:r>
            <a:r>
              <a:rPr lang="ar-IQ" dirty="0"/>
              <a:t>الزراعي وفروعه </a:t>
            </a:r>
            <a:br>
              <a:rPr lang="ar-IQ" dirty="0"/>
            </a:br>
            <a:endParaRPr lang="ar-IQ" dirty="0"/>
          </a:p>
        </p:txBody>
      </p:sp>
      <p:sp>
        <p:nvSpPr>
          <p:cNvPr id="3" name="Content Placeholder 2"/>
          <p:cNvSpPr>
            <a:spLocks noGrp="1"/>
          </p:cNvSpPr>
          <p:nvPr>
            <p:ph idx="1"/>
          </p:nvPr>
        </p:nvSpPr>
        <p:spPr/>
        <p:txBody>
          <a:bodyPr>
            <a:normAutofit fontScale="47500" lnSpcReduction="20000"/>
          </a:bodyPr>
          <a:lstStyle/>
          <a:p>
            <a:pPr algn="r"/>
            <a:r>
              <a:rPr lang="ar-IQ" dirty="0" smtClean="0"/>
              <a:t>ابعد </a:t>
            </a:r>
            <a:r>
              <a:rPr lang="ar-IQ" dirty="0"/>
              <a:t>ان قمنا بتعريف علم الاقتصاد الزراعي بانه علم يقوم بتطبيق المفاهيم الاقتصادية واسس ونظريات وقوانين علم الاقتصاد في مجال النشاط الزراعي فهو اذا علم تطبيقي يهدف بالضرورة الى استخدام الامكانات المتاحة للنشاط الزراعي احسن استخدام لتحقيق اقصى منافع (كمية وقيمية) للقائمين عليه.</a:t>
            </a:r>
          </a:p>
          <a:p>
            <a:pPr algn="r"/>
            <a:r>
              <a:rPr lang="ar-IQ" dirty="0"/>
              <a:t>فالاقتصاد الزراعي يبحث في كيفية تحقيق رغبات القائمين عليه بكفاءة واتقان ولذا كان من الضروري يشمل مجالات الارض والمياة واستخداماتها وهو ما يعرف باقتصاديات الاراضي ويشمل ايضا كيفية ادارة وتنظيم المؤسسات الزراعية والمزارع وهو ما يعرف باقتصاديات الادارة المزرعية ويشمل ايضا كيفية تسويق المنتجات الزراعية وهو مايعرف باقتصاديات التسويق الزراعية ويشمل سياسة الاسعار الزراعية وكذلك الفروع الاخرى من علم الاقتصاد الزراعي مثل اقتصاديات الانتاج الزراعي واقتصاديات السياسة الزراعية واقتصاديات التنمية الزراعية وكذلك الاسواق الزراعية.</a:t>
            </a:r>
          </a:p>
          <a:p>
            <a:pPr algn="r"/>
            <a:endParaRPr lang="ar-IQ" dirty="0"/>
          </a:p>
          <a:p>
            <a:pPr algn="r"/>
            <a:r>
              <a:rPr lang="ar-IQ" dirty="0"/>
              <a:t>المشاكل الاقتصادية</a:t>
            </a:r>
          </a:p>
          <a:p>
            <a:pPr algn="r"/>
            <a:r>
              <a:rPr lang="ar-IQ" dirty="0"/>
              <a:t>1-	طبيعة المشكلة الاقتصادية</a:t>
            </a:r>
          </a:p>
          <a:p>
            <a:pPr algn="r"/>
            <a:r>
              <a:rPr lang="ar-IQ" dirty="0"/>
              <a:t> يختص كل علم من العلوم في بحث مشكله معينه وعلم الاقتصاد يختص ببحث المشكلة الاقتصادية، ولتحديد المشكلة الاقتصادية لابد من التطرق الى اسبابها وعناصرها. </a:t>
            </a:r>
          </a:p>
          <a:p>
            <a:pPr algn="r"/>
            <a:r>
              <a:rPr lang="ar-IQ" dirty="0"/>
              <a:t>اسبابها:</a:t>
            </a:r>
          </a:p>
          <a:p>
            <a:pPr algn="r"/>
            <a:r>
              <a:rPr lang="ar-IQ" dirty="0"/>
              <a:t>تعد الندرة النسبيه (</a:t>
            </a:r>
            <a:r>
              <a:rPr lang="en-US" dirty="0"/>
              <a:t>Relative Scarcity) </a:t>
            </a:r>
            <a:r>
              <a:rPr lang="ar-IQ" dirty="0"/>
              <a:t>جوهر المشكلة الاقتصادية والمقصود بالندره النسبيه، ندره وسائل الاشباع بالنسبه للحاجات، ووسائل الاشباع هي الموارد المتوفره وهذه الموارد مهما بالغنا في تقديرها تكون محدوده مقارنه بالحاجات المتعددة التي يرغب الانسان في الحصول عليها.</a:t>
            </a:r>
          </a:p>
          <a:p>
            <a:pPr algn="r"/>
            <a:r>
              <a:rPr lang="ar-IQ" dirty="0"/>
              <a:t>ولو فرضنا ان الموارد متوفره بالمقدار الذي يطلبة الانسان لاشباع حاجاته لا انتفت المشكلة الاقتصادية فالحاجات التي يحسها الانسان بعضها تتوفر وسائل اشباعة في الطبيعة بكميات تمكن الافراد من الحصول عليها دون جهد او دون مقابل. غير ان بعض الحاجات الاخرى ليست كذلك حيت ان الوسائل التي تقدمها الطبيعة غالبا لاتصلح بصورتها الاولية لاشباع مثل هذه الحاجات. اي ان المشكلة الاقتصادية نتشأ بسبب احساس الافراد بوجود حاجات متعددة ومتجددة اي حاجات غير محددوة (</a:t>
            </a:r>
            <a:r>
              <a:rPr lang="en-US" dirty="0"/>
              <a:t>un limited want) </a:t>
            </a:r>
            <a:r>
              <a:rPr lang="ar-IQ" dirty="0"/>
              <a:t>ووسائل اشباع، متمثلة بالموارد المتوفرة نادرة او محدودة </a:t>
            </a:r>
            <a:r>
              <a:rPr lang="en-US" dirty="0"/>
              <a:t>limited resources) )</a:t>
            </a:r>
          </a:p>
        </p:txBody>
      </p:sp>
    </p:spTree>
    <p:extLst>
      <p:ext uri="{BB962C8B-B14F-4D97-AF65-F5344CB8AC3E}">
        <p14:creationId xmlns:p14="http://schemas.microsoft.com/office/powerpoint/2010/main" val="972948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a:t>انواع المشاكل الاقتصادية </a:t>
            </a:r>
            <a:br>
              <a:rPr lang="ar-IQ" dirty="0"/>
            </a:br>
            <a:endParaRPr lang="ar-IQ" dirty="0"/>
          </a:p>
        </p:txBody>
      </p:sp>
      <p:sp>
        <p:nvSpPr>
          <p:cNvPr id="3" name="Content Placeholder 2"/>
          <p:cNvSpPr>
            <a:spLocks noGrp="1"/>
          </p:cNvSpPr>
          <p:nvPr>
            <p:ph idx="1"/>
          </p:nvPr>
        </p:nvSpPr>
        <p:spPr/>
        <p:txBody>
          <a:bodyPr>
            <a:normAutofit fontScale="32500" lnSpcReduction="20000"/>
          </a:bodyPr>
          <a:lstStyle/>
          <a:p>
            <a:pPr marL="0" indent="0">
              <a:buNone/>
            </a:pPr>
            <a:r>
              <a:rPr lang="ar-IQ" dirty="0" smtClean="0"/>
              <a:t>-</a:t>
            </a:r>
            <a:r>
              <a:rPr lang="ar-IQ" dirty="0"/>
              <a:t>	</a:t>
            </a:r>
          </a:p>
          <a:p>
            <a:pPr algn="r"/>
            <a:r>
              <a:rPr lang="ar-IQ" dirty="0"/>
              <a:t>المشكلة الاولى:</a:t>
            </a:r>
          </a:p>
          <a:p>
            <a:pPr algn="r"/>
            <a:r>
              <a:rPr lang="ar-IQ" dirty="0"/>
              <a:t>تتمثل هذه المشكلة في وجود الموارد الطبيعيه حره او اقتصادية كا الارض والمناجم والحديد والبترول وغيرها...... او موارد تخليقية (رأس المال) في صورة لاتصلح لاستخدام الاولي مباشرة.الامر الذي يتطلب تحويلها فكيفيت تحويل القمح الى دقيق او تحويل القطن الى ملابس.... الخ. </a:t>
            </a:r>
          </a:p>
          <a:p>
            <a:pPr algn="r"/>
            <a:endParaRPr lang="ar-IQ" dirty="0"/>
          </a:p>
          <a:p>
            <a:pPr algn="r"/>
            <a:r>
              <a:rPr lang="ar-IQ" dirty="0"/>
              <a:t>المشكلة الثانيه:</a:t>
            </a:r>
          </a:p>
          <a:p>
            <a:pPr algn="r"/>
            <a:r>
              <a:rPr lang="ar-IQ" dirty="0"/>
              <a:t>تتمثل في عدم وجود السلع والخدمات بالقدر الكافي لاشباع الرغبات الانسانيه اي مشكلة الندرة النسبيه للمنتجات بالنسبه للحاجات.</a:t>
            </a:r>
          </a:p>
          <a:p>
            <a:pPr algn="r"/>
            <a:endParaRPr lang="ar-IQ" dirty="0"/>
          </a:p>
          <a:p>
            <a:pPr algn="r"/>
            <a:r>
              <a:rPr lang="ar-IQ" dirty="0"/>
              <a:t>المشكلة الثالثه:</a:t>
            </a:r>
          </a:p>
          <a:p>
            <a:pPr algn="r"/>
            <a:r>
              <a:rPr lang="ar-IQ" dirty="0"/>
              <a:t>مشكلة توجية الموارد المتاحة الى فروع الانتاج والانشطة الانتاجية اي ان تلك المشكلة هي مشكله توزيع لعناصر الانتاج والموارد على الانشطه والقطاعات الانتاجية المختلفة فهي مشكلة سابقة للمشكلة الثانية حيت ان مشكلة توزيع الموارد تسبق مشكلة توزيع النواتج ولكن حلها يرتبط ارتباطا كاملا بمشكله توزيع النواتج.</a:t>
            </a:r>
          </a:p>
          <a:p>
            <a:pPr algn="r"/>
            <a:r>
              <a:rPr lang="ar-IQ" dirty="0"/>
              <a:t>3-	اركان المشكلة الاقتصاديه:</a:t>
            </a:r>
          </a:p>
          <a:p>
            <a:pPr algn="r"/>
            <a:r>
              <a:rPr lang="ar-IQ" dirty="0"/>
              <a:t>تتضمن المشكلة الاقتصادية عناصر رئسية تواجة معظم المجتمعات وترتبط هذه العناصر بجوهر المشكلة الاقتصادية المتمثل في تعدد الحاجات وندره الموارد الازمةلاشباعهم واهمهما:</a:t>
            </a:r>
          </a:p>
          <a:p>
            <a:pPr algn="r"/>
            <a:r>
              <a:rPr lang="ar-IQ" dirty="0" smtClean="0"/>
              <a:t>-</a:t>
            </a:r>
            <a:r>
              <a:rPr lang="ar-IQ" dirty="0"/>
              <a:t>	ماذا ننتج ؟ </a:t>
            </a:r>
            <a:r>
              <a:rPr lang="en-US" dirty="0"/>
              <a:t>What to produce  </a:t>
            </a:r>
            <a:r>
              <a:rPr lang="ar-IQ" dirty="0"/>
              <a:t>ويقصد بهذا الركن. ماهي السلع والخدمات التي يرغب المجتمع بأنتجاها من حيث الكم والنوع ولكون الموارد الاقتصادية نادره نسبيا، فالمجتمع قد لا يستطيع انتاج جميع السلع والخدمات التي يحتاجها. بالتالي لابد من سلم أولاويات لانتاج سلع والخدمات وهذا بدوره يضع المجتمع امام مشكلة التضحية </a:t>
            </a:r>
          </a:p>
          <a:p>
            <a:pPr algn="r"/>
            <a:r>
              <a:rPr lang="ar-IQ" dirty="0"/>
              <a:t>2-	كيف ننتج ؟ </a:t>
            </a:r>
            <a:r>
              <a:rPr lang="en-US" dirty="0"/>
              <a:t>Who to produce  </a:t>
            </a:r>
            <a:r>
              <a:rPr lang="ar-IQ" dirty="0"/>
              <a:t>يتعلق هذا الركن بتجديد الاسلوب الذي يجب ان يتبع في انتاج السلع والخدمات التي يتم تحديدها فالركن الاول. ويعني هذا تحديد طريقة الانتاج التي توفر اكبر قدر ممكن من المنافع للمجتمع، واقل تكلفه ممكنه فامثلا المجتمعات ذات العدد السكاني الكبير قد تختار الانتاج الكثيف العماله، اي استخدام اكبر قدر ممكن من الايدي العامله لتلاشي البطاله والتركيز على القطاعات التي تحتاج الي ايدي عامله اكثر من رأس المال مثل القطاع الزراعي، وهناك مجتمعات تعاني من نقص في القوى العامله وبالتالي تختار انتاج الذي يحتاج كثافه ماليه لانه اكثر جدوى لهذه المجتمعات.</a:t>
            </a:r>
          </a:p>
          <a:p>
            <a:pPr algn="r"/>
            <a:r>
              <a:rPr lang="ar-IQ" dirty="0"/>
              <a:t>3-	لمن ننتج ؟ </a:t>
            </a:r>
            <a:r>
              <a:rPr lang="en-US" dirty="0"/>
              <a:t>For whom to produce </a:t>
            </a:r>
            <a:r>
              <a:rPr lang="ar-IQ" dirty="0"/>
              <a:t>يتعلق هذا الركن في الكيفيه التي من خلالها يتم توزيع الانتاج على قطاعات المجتمع، هل يتم التوزيع على قاعدة الكل حسب حاجاته. اما كل حسب اشتراكه في عمليات الانتاج، والطريقه التي يتم بها توزيع الناتج القومي تعتبر من اهم موضعات الجدل بين النظم الاقتصادية المختلفه.</a:t>
            </a:r>
          </a:p>
          <a:p>
            <a:pPr algn="r"/>
            <a:r>
              <a:rPr lang="ar-IQ" dirty="0"/>
              <a:t>ويضاف الى الاركان السابقة موضوع التزايد السكاني الذي يتطلب زيادة مطردة في الانتاج وهذا يحتاج لتنمية الموارد الاقتصاديه المتاحة.</a:t>
            </a:r>
          </a:p>
          <a:p>
            <a:pPr algn="r"/>
            <a:endParaRPr lang="ar-IQ" dirty="0"/>
          </a:p>
        </p:txBody>
      </p:sp>
    </p:spTree>
    <p:extLst>
      <p:ext uri="{BB962C8B-B14F-4D97-AF65-F5344CB8AC3E}">
        <p14:creationId xmlns:p14="http://schemas.microsoft.com/office/powerpoint/2010/main" val="715613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599</Words>
  <Application>Microsoft Office PowerPoint</Application>
  <PresentationFormat>On-screen Show (4:3)</PresentationFormat>
  <Paragraphs>68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الزراعة وأهميتها  خصائص الانتاج الزراعي  </vt:lpstr>
      <vt:lpstr>المقدمة</vt:lpstr>
      <vt:lpstr>الزراعة</vt:lpstr>
      <vt:lpstr>اهمية النشاط الزراعي</vt:lpstr>
      <vt:lpstr>PowerPoint Presentation</vt:lpstr>
      <vt:lpstr>الاقتصاد الزراعي وفروعه  </vt:lpstr>
      <vt:lpstr>انواع المشاكل الاقتصادية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الزراعة وأهميتها  خصائص الانتاج الزراعي</dc:title>
  <dc:creator>iT</dc:creator>
  <cp:lastModifiedBy>iT</cp:lastModifiedBy>
  <cp:revision>3</cp:revision>
  <dcterms:created xsi:type="dcterms:W3CDTF">2006-08-16T00:00:00Z</dcterms:created>
  <dcterms:modified xsi:type="dcterms:W3CDTF">2019-01-23T15:52:39Z</dcterms:modified>
</cp:coreProperties>
</file>