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D869F891-23A0-4AD3-9790-5B2F4409D517}" type="datetimeFigureOut">
              <a:rPr lang="ar-SA" smtClean="0"/>
              <a:t>16/05/40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D21A6E-DB72-47F4-940A-59C1C264BFFC}" type="slidenum">
              <a:rPr lang="ar-SA" smtClean="0"/>
              <a:t>‹#›</a:t>
            </a:fld>
            <a:endParaRPr lang="ar-SA"/>
          </a:p>
        </p:txBody>
      </p:sp>
    </p:spTree>
    <p:extLst>
      <p:ext uri="{BB962C8B-B14F-4D97-AF65-F5344CB8AC3E}">
        <p14:creationId xmlns:p14="http://schemas.microsoft.com/office/powerpoint/2010/main" val="3185653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869F891-23A0-4AD3-9790-5B2F4409D517}" type="datetimeFigureOut">
              <a:rPr lang="ar-SA" smtClean="0"/>
              <a:t>16/05/40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D21A6E-DB72-47F4-940A-59C1C264BFFC}" type="slidenum">
              <a:rPr lang="ar-SA" smtClean="0"/>
              <a:t>‹#›</a:t>
            </a:fld>
            <a:endParaRPr lang="ar-SA"/>
          </a:p>
        </p:txBody>
      </p:sp>
    </p:spTree>
    <p:extLst>
      <p:ext uri="{BB962C8B-B14F-4D97-AF65-F5344CB8AC3E}">
        <p14:creationId xmlns:p14="http://schemas.microsoft.com/office/powerpoint/2010/main" val="132631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869F891-23A0-4AD3-9790-5B2F4409D517}" type="datetimeFigureOut">
              <a:rPr lang="ar-SA" smtClean="0"/>
              <a:t>16/05/40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D21A6E-DB72-47F4-940A-59C1C264BFFC}" type="slidenum">
              <a:rPr lang="ar-SA" smtClean="0"/>
              <a:t>‹#›</a:t>
            </a:fld>
            <a:endParaRPr lang="ar-SA"/>
          </a:p>
        </p:txBody>
      </p:sp>
    </p:spTree>
    <p:extLst>
      <p:ext uri="{BB962C8B-B14F-4D97-AF65-F5344CB8AC3E}">
        <p14:creationId xmlns:p14="http://schemas.microsoft.com/office/powerpoint/2010/main" val="2368499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869F891-23A0-4AD3-9790-5B2F4409D517}" type="datetimeFigureOut">
              <a:rPr lang="ar-SA" smtClean="0"/>
              <a:t>16/05/40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D21A6E-DB72-47F4-940A-59C1C264BFFC}" type="slidenum">
              <a:rPr lang="ar-SA" smtClean="0"/>
              <a:t>‹#›</a:t>
            </a:fld>
            <a:endParaRPr lang="ar-SA"/>
          </a:p>
        </p:txBody>
      </p:sp>
    </p:spTree>
    <p:extLst>
      <p:ext uri="{BB962C8B-B14F-4D97-AF65-F5344CB8AC3E}">
        <p14:creationId xmlns:p14="http://schemas.microsoft.com/office/powerpoint/2010/main" val="194667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869F891-23A0-4AD3-9790-5B2F4409D517}" type="datetimeFigureOut">
              <a:rPr lang="ar-SA" smtClean="0"/>
              <a:t>16/05/40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D21A6E-DB72-47F4-940A-59C1C264BFFC}" type="slidenum">
              <a:rPr lang="ar-SA" smtClean="0"/>
              <a:t>‹#›</a:t>
            </a:fld>
            <a:endParaRPr lang="ar-SA"/>
          </a:p>
        </p:txBody>
      </p:sp>
    </p:spTree>
    <p:extLst>
      <p:ext uri="{BB962C8B-B14F-4D97-AF65-F5344CB8AC3E}">
        <p14:creationId xmlns:p14="http://schemas.microsoft.com/office/powerpoint/2010/main" val="2267214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D869F891-23A0-4AD3-9790-5B2F4409D517}" type="datetimeFigureOut">
              <a:rPr lang="ar-SA" smtClean="0"/>
              <a:t>16/05/40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D21A6E-DB72-47F4-940A-59C1C264BFFC}" type="slidenum">
              <a:rPr lang="ar-SA" smtClean="0"/>
              <a:t>‹#›</a:t>
            </a:fld>
            <a:endParaRPr lang="ar-SA"/>
          </a:p>
        </p:txBody>
      </p:sp>
    </p:spTree>
    <p:extLst>
      <p:ext uri="{BB962C8B-B14F-4D97-AF65-F5344CB8AC3E}">
        <p14:creationId xmlns:p14="http://schemas.microsoft.com/office/powerpoint/2010/main" val="144264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D869F891-23A0-4AD3-9790-5B2F4409D517}" type="datetimeFigureOut">
              <a:rPr lang="ar-SA" smtClean="0"/>
              <a:t>16/05/40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8D21A6E-DB72-47F4-940A-59C1C264BFFC}" type="slidenum">
              <a:rPr lang="ar-SA" smtClean="0"/>
              <a:t>‹#›</a:t>
            </a:fld>
            <a:endParaRPr lang="ar-SA"/>
          </a:p>
        </p:txBody>
      </p:sp>
    </p:spTree>
    <p:extLst>
      <p:ext uri="{BB962C8B-B14F-4D97-AF65-F5344CB8AC3E}">
        <p14:creationId xmlns:p14="http://schemas.microsoft.com/office/powerpoint/2010/main" val="1593591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D869F891-23A0-4AD3-9790-5B2F4409D517}" type="datetimeFigureOut">
              <a:rPr lang="ar-SA" smtClean="0"/>
              <a:t>16/05/40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8D21A6E-DB72-47F4-940A-59C1C264BFFC}" type="slidenum">
              <a:rPr lang="ar-SA" smtClean="0"/>
              <a:t>‹#›</a:t>
            </a:fld>
            <a:endParaRPr lang="ar-SA"/>
          </a:p>
        </p:txBody>
      </p:sp>
    </p:spTree>
    <p:extLst>
      <p:ext uri="{BB962C8B-B14F-4D97-AF65-F5344CB8AC3E}">
        <p14:creationId xmlns:p14="http://schemas.microsoft.com/office/powerpoint/2010/main" val="4158861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869F891-23A0-4AD3-9790-5B2F4409D517}" type="datetimeFigureOut">
              <a:rPr lang="ar-SA" smtClean="0"/>
              <a:t>16/05/40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8D21A6E-DB72-47F4-940A-59C1C264BFFC}" type="slidenum">
              <a:rPr lang="ar-SA" smtClean="0"/>
              <a:t>‹#›</a:t>
            </a:fld>
            <a:endParaRPr lang="ar-SA"/>
          </a:p>
        </p:txBody>
      </p:sp>
    </p:spTree>
    <p:extLst>
      <p:ext uri="{BB962C8B-B14F-4D97-AF65-F5344CB8AC3E}">
        <p14:creationId xmlns:p14="http://schemas.microsoft.com/office/powerpoint/2010/main" val="192166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69F891-23A0-4AD3-9790-5B2F4409D517}" type="datetimeFigureOut">
              <a:rPr lang="ar-SA" smtClean="0"/>
              <a:t>16/05/40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D21A6E-DB72-47F4-940A-59C1C264BFFC}" type="slidenum">
              <a:rPr lang="ar-SA" smtClean="0"/>
              <a:t>‹#›</a:t>
            </a:fld>
            <a:endParaRPr lang="ar-SA"/>
          </a:p>
        </p:txBody>
      </p:sp>
    </p:spTree>
    <p:extLst>
      <p:ext uri="{BB962C8B-B14F-4D97-AF65-F5344CB8AC3E}">
        <p14:creationId xmlns:p14="http://schemas.microsoft.com/office/powerpoint/2010/main" val="1466439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69F891-23A0-4AD3-9790-5B2F4409D517}" type="datetimeFigureOut">
              <a:rPr lang="ar-SA" smtClean="0"/>
              <a:t>16/05/40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D21A6E-DB72-47F4-940A-59C1C264BFFC}" type="slidenum">
              <a:rPr lang="ar-SA" smtClean="0"/>
              <a:t>‹#›</a:t>
            </a:fld>
            <a:endParaRPr lang="ar-SA"/>
          </a:p>
        </p:txBody>
      </p:sp>
    </p:spTree>
    <p:extLst>
      <p:ext uri="{BB962C8B-B14F-4D97-AF65-F5344CB8AC3E}">
        <p14:creationId xmlns:p14="http://schemas.microsoft.com/office/powerpoint/2010/main" val="2340731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869F891-23A0-4AD3-9790-5B2F4409D517}" type="datetimeFigureOut">
              <a:rPr lang="ar-SA" smtClean="0"/>
              <a:t>16/05/40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8D21A6E-DB72-47F4-940A-59C1C264BFFC}" type="slidenum">
              <a:rPr lang="ar-SA" smtClean="0"/>
              <a:t>‹#›</a:t>
            </a:fld>
            <a:endParaRPr lang="ar-SA"/>
          </a:p>
        </p:txBody>
      </p:sp>
    </p:spTree>
    <p:extLst>
      <p:ext uri="{BB962C8B-B14F-4D97-AF65-F5344CB8AC3E}">
        <p14:creationId xmlns:p14="http://schemas.microsoft.com/office/powerpoint/2010/main" val="3745206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4" y="260648"/>
            <a:ext cx="7772400" cy="1470025"/>
          </a:xfrm>
          <a:solidFill>
            <a:schemeClr val="accent1">
              <a:lumMod val="40000"/>
              <a:lumOff val="60000"/>
            </a:schemeClr>
          </a:solidFill>
        </p:spPr>
        <p:txBody>
          <a:bodyPr>
            <a:normAutofit fontScale="90000"/>
          </a:bodyPr>
          <a:lstStyle/>
          <a:p>
            <a:r>
              <a:rPr lang="ar-SA" dirty="0" smtClean="0">
                <a:solidFill>
                  <a:schemeClr val="tx1"/>
                </a:solidFill>
              </a:rPr>
              <a:t/>
            </a:r>
            <a:br>
              <a:rPr lang="ar-SA" dirty="0" smtClean="0">
                <a:solidFill>
                  <a:schemeClr val="tx1"/>
                </a:solidFill>
              </a:rPr>
            </a:br>
            <a:r>
              <a:rPr lang="ar-SA" dirty="0" smtClean="0">
                <a:solidFill>
                  <a:schemeClr val="tx1"/>
                </a:solidFill>
              </a:rPr>
              <a:t> الحساب الجاري</a:t>
            </a:r>
            <a:r>
              <a:rPr lang="en-US" dirty="0" smtClean="0">
                <a:solidFill>
                  <a:schemeClr val="tx1"/>
                </a:solidFill>
              </a:rPr>
              <a:t/>
            </a:r>
            <a:br>
              <a:rPr lang="en-US" dirty="0" smtClean="0">
                <a:solidFill>
                  <a:schemeClr val="tx1"/>
                </a:solidFill>
              </a:rPr>
            </a:br>
            <a:endParaRPr lang="ar-SA" dirty="0"/>
          </a:p>
        </p:txBody>
      </p:sp>
      <p:sp>
        <p:nvSpPr>
          <p:cNvPr id="3" name="عنوان فرعي 2"/>
          <p:cNvSpPr>
            <a:spLocks noGrp="1"/>
          </p:cNvSpPr>
          <p:nvPr>
            <p:ph type="subTitle" idx="1"/>
          </p:nvPr>
        </p:nvSpPr>
        <p:spPr>
          <a:xfrm>
            <a:off x="827584" y="1844824"/>
            <a:ext cx="7272808" cy="3816424"/>
          </a:xfrm>
          <a:solidFill>
            <a:schemeClr val="accent1">
              <a:lumMod val="20000"/>
              <a:lumOff val="80000"/>
            </a:schemeClr>
          </a:solidFill>
        </p:spPr>
        <p:txBody>
          <a:bodyPr>
            <a:noAutofit/>
          </a:bodyPr>
          <a:lstStyle/>
          <a:p>
            <a:pPr algn="r"/>
            <a:r>
              <a:rPr lang="ar-SA" sz="1600" b="1" dirty="0" smtClean="0">
                <a:solidFill>
                  <a:schemeClr val="tx1"/>
                </a:solidFill>
              </a:rPr>
              <a:t>الحساب </a:t>
            </a:r>
            <a:r>
              <a:rPr lang="ar-SA" sz="1600" b="1" dirty="0">
                <a:solidFill>
                  <a:schemeClr val="tx1"/>
                </a:solidFill>
              </a:rPr>
              <a:t>الجاري هو أحد العمليات المصرفية المعاصرة، وتندرج في عرف المصارف تحت مسمى الوديعة النقدية المصرفية، وسمي الحساب الجاري بهذا الاسم؛ لأن طبيعته تجعله في حركة مستمرة من زيادة بالإيداع أو نقصان بسبب ما يطرأ عليه من قيود بالسحب والإيداع فتغير من حاله بحيث لا يبقى على صفة واحدة.</a:t>
            </a:r>
            <a:endParaRPr lang="en-US" sz="1600" b="1" dirty="0">
              <a:solidFill>
                <a:schemeClr val="tx1"/>
              </a:solidFill>
            </a:endParaRPr>
          </a:p>
          <a:p>
            <a:pPr algn="r"/>
            <a:r>
              <a:rPr lang="ar-SA" sz="1600" b="1" dirty="0">
                <a:solidFill>
                  <a:schemeClr val="tx1"/>
                </a:solidFill>
              </a:rPr>
              <a:t>ويطلق على الحساب الجاري عده مسميات منها الحساب الجاري, الحساب تحت الطلب, الوديعة الجارية, الوديعة المتحركة, الودائع تحت الطلب,  ودائع الحساب الجاري, الودائع الواجبة للدفع عند </a:t>
            </a:r>
            <a:r>
              <a:rPr lang="ar-SA" sz="1600" b="1" dirty="0" err="1">
                <a:solidFill>
                  <a:schemeClr val="tx1"/>
                </a:solidFill>
              </a:rPr>
              <a:t>الطلب,و</a:t>
            </a:r>
            <a:r>
              <a:rPr lang="ar-SA" sz="1600" b="1" dirty="0">
                <a:solidFill>
                  <a:schemeClr val="tx1"/>
                </a:solidFill>
              </a:rPr>
              <a:t> ودائع بدون تفويض بالاستثمار ومن المسميات السابقة يظهر أن بعضها استخدم عبارة الحساب، وبعضها الآخر استخدم عبارة الوديعة، مع تعدد الوصف على كلٍ، فبعضها يصفها بالجارية أو تحت الطلب أو المتحركة.</a:t>
            </a:r>
            <a:br>
              <a:rPr lang="ar-SA" sz="1600" b="1" dirty="0">
                <a:solidFill>
                  <a:schemeClr val="tx1"/>
                </a:solidFill>
              </a:rPr>
            </a:br>
            <a:r>
              <a:rPr lang="ar-SA" sz="1600" b="1" dirty="0">
                <a:solidFill>
                  <a:schemeClr val="tx1"/>
                </a:solidFill>
              </a:rPr>
              <a:t>والاختلاف في التسميات هو من باب التنوع لا التضاد، إلا أن بعضها نظر إلى ذات المبلغ الذي تم التعاقد عليه بين المصرف والعميل فأطلق لفظ الوديعة، والقسم الآخر نظر إلى المعاملة والقائمة التي تقيد بها المعاملات المتبادلة بين الطرفين فاختار لفظ </a:t>
            </a:r>
            <a:r>
              <a:rPr lang="ar-SA" sz="1600" b="1" dirty="0" err="1">
                <a:solidFill>
                  <a:schemeClr val="tx1"/>
                </a:solidFill>
              </a:rPr>
              <a:t>الحساب.والحقيقة</a:t>
            </a:r>
            <a:r>
              <a:rPr lang="ar-SA" sz="1600" b="1" dirty="0">
                <a:solidFill>
                  <a:schemeClr val="tx1"/>
                </a:solidFill>
              </a:rPr>
              <a:t> أن الوديعة المصرفية أو المبالغ أو النقود التي يعهد بها الشخص إلى المصرف هي التي تنشئ الحساب الجاري، وليست هي الحساب الجاري ذاته.</a:t>
            </a:r>
          </a:p>
        </p:txBody>
      </p:sp>
    </p:spTree>
    <p:extLst>
      <p:ext uri="{BB962C8B-B14F-4D97-AF65-F5344CB8AC3E}">
        <p14:creationId xmlns:p14="http://schemas.microsoft.com/office/powerpoint/2010/main" val="1082673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40000"/>
              <a:lumOff val="60000"/>
            </a:schemeClr>
          </a:solidFill>
        </p:spPr>
        <p:txBody>
          <a:bodyPr>
            <a:normAutofit fontScale="90000"/>
          </a:bodyPr>
          <a:lstStyle/>
          <a:p>
            <a:r>
              <a:rPr lang="ar-SA" dirty="0" smtClean="0"/>
              <a:t/>
            </a:r>
            <a:br>
              <a:rPr lang="ar-SA" dirty="0" smtClean="0"/>
            </a:br>
            <a:r>
              <a:rPr lang="ar-SA" dirty="0"/>
              <a:t>     مثـال :</a:t>
            </a:r>
            <a:r>
              <a:rPr lang="en-US" dirty="0"/>
              <a:t/>
            </a:r>
            <a:br>
              <a:rPr lang="en-US" dirty="0"/>
            </a:br>
            <a:endParaRPr lang="ar-SA" dirty="0"/>
          </a:p>
        </p:txBody>
      </p:sp>
      <p:sp>
        <p:nvSpPr>
          <p:cNvPr id="3" name="عنصر نائب للمحتوى 2"/>
          <p:cNvSpPr>
            <a:spLocks noGrp="1"/>
          </p:cNvSpPr>
          <p:nvPr>
            <p:ph idx="1"/>
          </p:nvPr>
        </p:nvSpPr>
        <p:spPr>
          <a:solidFill>
            <a:schemeClr val="tx2">
              <a:lumMod val="20000"/>
              <a:lumOff val="80000"/>
            </a:schemeClr>
          </a:solidFill>
        </p:spPr>
        <p:txBody>
          <a:bodyPr>
            <a:normAutofit lnSpcReduction="10000"/>
          </a:bodyPr>
          <a:lstStyle/>
          <a:p>
            <a:r>
              <a:rPr lang="ar-SA" sz="1600" dirty="0"/>
              <a:t>            فيما يلي بعض العمليات التي تمت في البنك الأهلي بقسم الحسابات الجارية خلال الأسبوع الأول من شعبان 1420هـ :</a:t>
            </a:r>
            <a:endParaRPr lang="en-US" sz="1600" dirty="0"/>
          </a:p>
          <a:p>
            <a:r>
              <a:rPr lang="ar-SA" sz="1600" dirty="0"/>
              <a:t>    1- بلغت المسحوبات النقدية خلال الفترة 250000ريال.</a:t>
            </a:r>
            <a:endParaRPr lang="en-US" sz="1600" dirty="0"/>
          </a:p>
          <a:p>
            <a:r>
              <a:rPr lang="ar-SA" sz="1600" dirty="0"/>
              <a:t>    2- بلغت الإيداعات بشيكات داخلية 120000ريال رفض منها 30000 ريال لعدم كفاية الأرصدة.</a:t>
            </a:r>
            <a:endParaRPr lang="en-US" sz="1600" dirty="0"/>
          </a:p>
          <a:p>
            <a:r>
              <a:rPr lang="ar-SA" sz="1600" dirty="0"/>
              <a:t>    3- بلغت المسحوبات بشيكات داخلية خلال نفس الفترة 90000 ريال.</a:t>
            </a:r>
            <a:endParaRPr lang="en-US" sz="1600" dirty="0"/>
          </a:p>
          <a:p>
            <a:r>
              <a:rPr lang="ar-SA" sz="1600" dirty="0"/>
              <a:t>        المطلوب </a:t>
            </a:r>
            <a:endParaRPr lang="en-US" sz="1600" dirty="0"/>
          </a:p>
          <a:p>
            <a:r>
              <a:rPr lang="ar-SA" sz="1600" dirty="0"/>
              <a:t>                   إجراء القيود اليومية العامة للعمليات السابقة.</a:t>
            </a:r>
            <a:endParaRPr lang="en-US" sz="1600" dirty="0"/>
          </a:p>
          <a:p>
            <a:r>
              <a:rPr lang="ar-SA" sz="1600" dirty="0"/>
              <a:t>          الحـل</a:t>
            </a:r>
            <a:endParaRPr lang="en-US" sz="1600" dirty="0"/>
          </a:p>
          <a:p>
            <a:r>
              <a:rPr lang="ar-SA" sz="1600" dirty="0"/>
              <a:t>                   1-   250000 من حـ/ الحسابات الجارية</a:t>
            </a:r>
            <a:endParaRPr lang="en-US" sz="1600" dirty="0"/>
          </a:p>
          <a:p>
            <a:r>
              <a:rPr lang="ar-SA" sz="1600" dirty="0"/>
              <a:t>                              250000 إلى حـ/ الخزينة</a:t>
            </a:r>
            <a:endParaRPr lang="en-US" sz="1600" dirty="0"/>
          </a:p>
          <a:p>
            <a:r>
              <a:rPr lang="ar-SA" sz="1600" dirty="0"/>
              <a:t>                            ( جملة المسحوبات النقدية خلال الفترة )</a:t>
            </a:r>
            <a:endParaRPr lang="en-US" sz="1600" dirty="0"/>
          </a:p>
          <a:p>
            <a:r>
              <a:rPr lang="ar-SA" sz="1600" dirty="0"/>
              <a:t>                  2-    90000 من حـ/ الحسابات الجارية </a:t>
            </a:r>
            <a:endParaRPr lang="en-US" sz="1600" dirty="0"/>
          </a:p>
          <a:p>
            <a:r>
              <a:rPr lang="ar-SA" sz="1600" dirty="0"/>
              <a:t>                              90000 إلى حـ/ الحسابات الجارية </a:t>
            </a:r>
            <a:endParaRPr lang="en-US" sz="1600" dirty="0"/>
          </a:p>
          <a:p>
            <a:r>
              <a:rPr lang="ar-SA" sz="1600" dirty="0"/>
              <a:t>                             ( جملة الإيداعات بشيكات داخلية )</a:t>
            </a:r>
            <a:endParaRPr lang="en-US" sz="1600" dirty="0"/>
          </a:p>
          <a:p>
            <a:r>
              <a:rPr lang="ar-SA" sz="1600" dirty="0"/>
              <a:t>                  3-     لا يجرى لها قيد لأنها الوجه الآخر لعملية الإيداع بشيك داخلي.</a:t>
            </a:r>
            <a:endParaRPr lang="en-US" sz="1600" dirty="0"/>
          </a:p>
          <a:p>
            <a:r>
              <a:rPr lang="ar-SA" sz="1600" dirty="0"/>
              <a:t> </a:t>
            </a:r>
            <a:endParaRPr lang="en-US" sz="1600" dirty="0"/>
          </a:p>
          <a:p>
            <a:endParaRPr lang="ar-SA" sz="1600" dirty="0"/>
          </a:p>
        </p:txBody>
      </p:sp>
    </p:spTree>
    <p:extLst>
      <p:ext uri="{BB962C8B-B14F-4D97-AF65-F5344CB8AC3E}">
        <p14:creationId xmlns:p14="http://schemas.microsoft.com/office/powerpoint/2010/main" val="1572037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40000"/>
              <a:lumOff val="60000"/>
            </a:schemeClr>
          </a:solidFill>
        </p:spPr>
        <p:txBody>
          <a:bodyPr>
            <a:normAutofit fontScale="90000"/>
          </a:bodyPr>
          <a:lstStyle/>
          <a:p>
            <a:r>
              <a:rPr lang="ar-SA" b="1" dirty="0"/>
              <a:t/>
            </a:r>
            <a:br>
              <a:rPr lang="ar-SA" b="1" dirty="0"/>
            </a:br>
            <a:r>
              <a:rPr lang="ar-SA" b="1" dirty="0" smtClean="0"/>
              <a:t>تعريف الحسابات الجارية:</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accent2">
              <a:lumMod val="20000"/>
              <a:lumOff val="80000"/>
            </a:schemeClr>
          </a:solidFill>
        </p:spPr>
        <p:txBody>
          <a:bodyPr>
            <a:noAutofit/>
          </a:bodyPr>
          <a:lstStyle/>
          <a:p>
            <a:r>
              <a:rPr lang="ar-SA" sz="1600" b="1" dirty="0" smtClean="0"/>
              <a:t>عرفت </a:t>
            </a:r>
            <a:r>
              <a:rPr lang="ar-SA" sz="1600" b="1" dirty="0"/>
              <a:t>ودائع الحساب الجاري: بأنها "المبالغ التي يودعها أصحابها في البنوك بشرط أن يردها عليهم البنك كلما </a:t>
            </a:r>
            <a:r>
              <a:rPr lang="ar-SA" sz="1600" b="1" dirty="0" err="1"/>
              <a:t>أرادوا"أو</a:t>
            </a:r>
            <a:r>
              <a:rPr lang="ar-SA" sz="1600" b="1" dirty="0"/>
              <a:t> "هي النقود التي يعهد بها الأفراد أو الهيئات إلى البنك على أن يتعهد الأخير بردها أو برد مبلغ مساوٍ لها لدى الطلب أو بالشروط المتفق </a:t>
            </a:r>
            <a:r>
              <a:rPr lang="ar-SA" sz="1600" b="1" dirty="0" err="1"/>
              <a:t>عليها"أو</a:t>
            </a:r>
            <a:r>
              <a:rPr lang="ar-SA" sz="1600" b="1" dirty="0"/>
              <a:t> "هي المبالغ التي يودعها أصحابها في البنوك بقصد أن تكون حاضرة التداول، والسحب عليها لحظة الحاجة بحيث ترد بمجرد الطلب، ودون توقف على أي إخطار سابق من أي </a:t>
            </a:r>
            <a:r>
              <a:rPr lang="ar-SA" sz="1600" b="1" dirty="0" err="1"/>
              <a:t>نوع"والتعاريف</a:t>
            </a:r>
            <a:r>
              <a:rPr lang="ar-SA" sz="1600" b="1" dirty="0"/>
              <a:t> السابقة في مجملها متقاربة، وبعضها اهتم بتعريف المعاملة أو المعاقدة التي تكون بين الطرفين (المصرف والعميل)، وبعضها الآخر عرف انطلاقاً من المال الذي يتم عليه العقد بين الطرفين.</a:t>
            </a:r>
            <a:br>
              <a:rPr lang="ar-SA" sz="1600" b="1" dirty="0"/>
            </a:br>
            <a:r>
              <a:rPr lang="ar-SA" sz="1600" b="1" dirty="0"/>
              <a:t>ويمكن القول بأن الوديعة المصرفية أو المال الموضوع لدى المصرف هو الذي ينشئ الحساب الجاري؛</a:t>
            </a:r>
            <a:endParaRPr lang="en-US" sz="1600" b="1" dirty="0"/>
          </a:p>
          <a:p>
            <a:r>
              <a:rPr lang="ar-SA" sz="1600" b="1" dirty="0"/>
              <a:t> فالحساب الجاري هي حسابات العملاء التي تدفع المبالغ المودعة فيها عند الطلب بشيكات واي اوامر دفع أخرى.</a:t>
            </a:r>
            <a:endParaRPr lang="en-US" sz="1600" b="1" dirty="0"/>
          </a:p>
          <a:p>
            <a:r>
              <a:rPr lang="ar-SA" sz="1600" b="1" dirty="0"/>
              <a:t>عرف الحساب الجاري: بأنه القائمة التي تقيَّد بها المعاملات المتبادلة بين العميل والبنك.</a:t>
            </a:r>
            <a:br>
              <a:rPr lang="ar-SA" sz="1600" b="1" dirty="0"/>
            </a:br>
            <a:r>
              <a:rPr lang="ar-SA" sz="1600" b="1" dirty="0"/>
              <a:t>اي انه عبارة عن قائمة تقيد بها المعاملات المصرفية المتبادلة بين العميل والمصرف؛ ويقوم صاحب المال بفتح هذا الحساب في المصرف لوضع ماله فيه، بغرض حفظها وصونها ثم طلبها عند الحاجة إليها، أو لأغراض التعامل اليومي والتجاري، دون الاضطرار إلى حمل النقود.</a:t>
            </a:r>
            <a:br>
              <a:rPr lang="ar-SA" sz="1600" b="1" dirty="0"/>
            </a:br>
            <a:r>
              <a:rPr lang="ar-SA" sz="1600" b="1" dirty="0"/>
              <a:t>وقد يسلم المصرف للعميل دفتر شيكات، يسمح له بموجبه – وبحسب إجراءات معروفة – بالسحب متى شاء من حسابه، بحيث لا تزيد المبالغ عن مقدار المال الذي تم تسليمه للمصرف عالياً، وقد يدفع صاحب المال للمصرف مصاريف يسيرة مقابل الاحتفاظ بالحساب الجاري على هذا النحو.</a:t>
            </a:r>
            <a:endParaRPr lang="en-US" sz="1600" b="1" dirty="0"/>
          </a:p>
          <a:p>
            <a:r>
              <a:rPr lang="ar-SA" sz="1600" b="1" dirty="0"/>
              <a:t>يعرف الصك بانه امر كتابي صادر من شخص هو الساحب صاحب الحساب الجاري الى شخص اخر هو المسحوب عليه نعني به المصرف بدفع مبلغ معين الى شخص ثالث هو المستفيد ومن خلال التعريف اعلاه نجد ان اركان الصك هي الساحب الذي يحرر الصك وهو صاحب الحساب الجاري والمسحوب عليه الذي يوجه </a:t>
            </a:r>
          </a:p>
        </p:txBody>
      </p:sp>
    </p:spTree>
    <p:extLst>
      <p:ext uri="{BB962C8B-B14F-4D97-AF65-F5344CB8AC3E}">
        <p14:creationId xmlns:p14="http://schemas.microsoft.com/office/powerpoint/2010/main" val="4034532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3">
              <a:lumMod val="60000"/>
              <a:lumOff val="40000"/>
            </a:schemeClr>
          </a:solidFill>
        </p:spPr>
        <p:txBody>
          <a:bodyPr>
            <a:normAutofit fontScale="90000"/>
          </a:bodyPr>
          <a:lstStyle/>
          <a:p>
            <a:r>
              <a:rPr lang="ar-SA" b="1" dirty="0" smtClean="0"/>
              <a:t>الطرق المتبعة من قبل المصارف في التعامل مع الحسابات الجارية،</a:t>
            </a:r>
            <a:endParaRPr lang="ar-SA" dirty="0"/>
          </a:p>
        </p:txBody>
      </p:sp>
      <p:sp>
        <p:nvSpPr>
          <p:cNvPr id="3" name="عنصر نائب للمحتوى 2"/>
          <p:cNvSpPr>
            <a:spLocks noGrp="1"/>
          </p:cNvSpPr>
          <p:nvPr>
            <p:ph idx="1"/>
          </p:nvPr>
        </p:nvSpPr>
        <p:spPr>
          <a:solidFill>
            <a:schemeClr val="accent3">
              <a:lumMod val="40000"/>
              <a:lumOff val="60000"/>
            </a:schemeClr>
          </a:solidFill>
        </p:spPr>
        <p:txBody>
          <a:bodyPr>
            <a:normAutofit fontScale="92500" lnSpcReduction="10000"/>
          </a:bodyPr>
          <a:lstStyle/>
          <a:p>
            <a:r>
              <a:rPr lang="ar-SA" sz="1400" b="1" dirty="0" smtClean="0"/>
              <a:t>ويمكن </a:t>
            </a:r>
            <a:r>
              <a:rPr lang="ar-SA" sz="1400" b="1" dirty="0"/>
              <a:t>حصرها في أربعة طرق:</a:t>
            </a:r>
            <a:r>
              <a:rPr lang="ar-SA" sz="1400" dirty="0"/>
              <a:t/>
            </a:r>
            <a:br>
              <a:rPr lang="ar-SA" sz="1400" dirty="0"/>
            </a:br>
            <a:r>
              <a:rPr lang="ar-SA" sz="1400" dirty="0"/>
              <a:t>1- ألا يتقاضى المصرف أية أجور مقابل خدمة فتح الحساب وما يتبعه من خدمات؛ كإصدار الشيكات، وبطاقة السحب الآلي، وغيرها.</a:t>
            </a:r>
            <a:endParaRPr lang="en-US" sz="1400" dirty="0"/>
          </a:p>
          <a:p>
            <a:r>
              <a:rPr lang="ar-SA" sz="1400" dirty="0"/>
              <a:t>2-  أن يتقاضى المصرف أجوراً مقابل خدمة فتح الحساب الجاري، وما يتبعه من خدمات.</a:t>
            </a:r>
            <a:br>
              <a:rPr lang="ar-SA" sz="1400" dirty="0"/>
            </a:br>
            <a:r>
              <a:rPr lang="ar-SA" sz="1400" dirty="0"/>
              <a:t>3- أن يتقاضى المصرف أجوراً مقابل ما سبق إذا نقص رصيد العميل في الحساب عن مبلغ محدد.</a:t>
            </a:r>
            <a:br>
              <a:rPr lang="ar-SA" sz="1400" dirty="0"/>
            </a:br>
            <a:r>
              <a:rPr lang="ar-SA" sz="1400" dirty="0"/>
              <a:t>4- أن يمنح المصرف فوائد للعميل مقابل وجود المبلغ في الحساب، وبعضها يشترط مبلغاً معيناً لأجل منح الفوائد، وهذا هو المعمول به في البنوك الربوية.</a:t>
            </a:r>
            <a:endParaRPr lang="en-US" sz="1400" dirty="0"/>
          </a:p>
          <a:p>
            <a:r>
              <a:rPr lang="ar-SA" sz="1400" b="1" dirty="0"/>
              <a:t>أهمية الحسابات الجارية: </a:t>
            </a:r>
            <a:endParaRPr lang="en-US" sz="1400" dirty="0"/>
          </a:p>
          <a:p>
            <a:r>
              <a:rPr lang="ar-SA" sz="1400" dirty="0"/>
              <a:t>تتضح أهمية الحسابات الجارية في المنافع التي يحصل عليها طرفا العقد، وهما المصرف والعميل من فتح هذه الحسابات والتعامل بها، وفيما يلي ذكر لأهم المنافع والفوائد التي يحصل عليها كل منهما:</a:t>
            </a:r>
            <a:br>
              <a:rPr lang="ar-SA" sz="1400" dirty="0"/>
            </a:br>
            <a:r>
              <a:rPr lang="ar-SA" sz="1400" dirty="0"/>
              <a:t/>
            </a:r>
            <a:br>
              <a:rPr lang="ar-SA" sz="1400" dirty="0"/>
            </a:br>
            <a:r>
              <a:rPr lang="ar-SA" sz="1400" b="1" dirty="0"/>
              <a:t>-  المنافع التي تعود على المصرف</a:t>
            </a:r>
            <a:endParaRPr lang="en-US" sz="1400" dirty="0"/>
          </a:p>
          <a:p>
            <a:pPr lvl="0"/>
            <a:r>
              <a:rPr lang="ar-SA" sz="1400" dirty="0"/>
              <a:t>استثمار الأموال الموجودة في الحسابات الجارية دون أن يشترك عملاؤه – أصحاب هذه الأموال – في الأرباح التي تدرها هذه </a:t>
            </a:r>
            <a:r>
              <a:rPr lang="ar-SA" sz="1400" dirty="0" err="1"/>
              <a:t>الاستثمارات.ويتبين</a:t>
            </a:r>
            <a:r>
              <a:rPr lang="ar-SA" sz="1400" dirty="0"/>
              <a:t> هذا إذا علمنا أن أموال الحسابات الجارية تعد أهم موارد المصرف، وتمثل ما قد يزيد في غالب الأحوال على 90% من مجمل الموارد، ونادراً ما تقل عن 20%، وبهذا يستفيد منها المصرف في توفير السيولة والوفاء باحتياجاته واحتياجات عملائه.</a:t>
            </a:r>
            <a:endParaRPr lang="en-US" sz="1400" dirty="0"/>
          </a:p>
          <a:p>
            <a:pPr lvl="0"/>
            <a:r>
              <a:rPr lang="ar-SA" sz="1400" dirty="0"/>
              <a:t> فتح حساب جارٍ لأحد العملاء يؤدي غالباً إلى أن هذا العميل يحتاج إلى خدمات مصرفية أخرى – يستفيد منها المصرف، و أن يلجأ العميل إلى المصرف الذي به حسابه الجاري.</a:t>
            </a:r>
            <a:endParaRPr lang="en-US" sz="1400" dirty="0"/>
          </a:p>
          <a:p>
            <a:pPr lvl="0"/>
            <a:r>
              <a:rPr lang="ar-SA" sz="1400" dirty="0"/>
              <a:t> فتح الحسابات الجارية يزيد من قدرة المصرف على توسيع الائتمان أو ما يسمى (بخلق الودائع) واستثمارها، حيث يزيد الرصيد النقدي لهذا المصرف، وبالتالي يزيد ربحه من جراء استثمار هذه المبالغ.</a:t>
            </a:r>
            <a:endParaRPr lang="en-US" sz="1400" dirty="0"/>
          </a:p>
          <a:p>
            <a:pPr lvl="0"/>
            <a:r>
              <a:rPr lang="ar-SA" sz="1400" dirty="0"/>
              <a:t>الأجور التي تتقاضاها بعض المصارف مقابل الخدمات التي تقدمها للعملاء؛ كفتح الحساب، وإصدار الشيكات، وبطاقات السحب الآلي وغيرها.</a:t>
            </a:r>
            <a:endParaRPr lang="en-US" sz="1400" dirty="0"/>
          </a:p>
          <a:p>
            <a:r>
              <a:rPr lang="ar-SA" sz="1400" dirty="0"/>
              <a:t> يستفيد المصرف من الحسابات الجارية التي تفتحها لديه المصارف الأخرى التي تعامل معها – وهي تمثل قرابة 10% من مجموع الخصوم – في عمليات المقاصّة في الشيكات المحررة من قبل عملاء</a:t>
            </a:r>
          </a:p>
        </p:txBody>
      </p:sp>
    </p:spTree>
    <p:extLst>
      <p:ext uri="{BB962C8B-B14F-4D97-AF65-F5344CB8AC3E}">
        <p14:creationId xmlns:p14="http://schemas.microsoft.com/office/powerpoint/2010/main" val="2509899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60000"/>
              <a:lumOff val="40000"/>
            </a:schemeClr>
          </a:solidFill>
        </p:spPr>
        <p:txBody>
          <a:bodyPr>
            <a:normAutofit fontScale="90000"/>
          </a:bodyPr>
          <a:lstStyle/>
          <a:p>
            <a:r>
              <a:rPr lang="ar-SA" b="1" dirty="0" smtClean="0"/>
              <a:t/>
            </a:r>
            <a:br>
              <a:rPr lang="ar-SA" b="1" dirty="0" smtClean="0"/>
            </a:br>
            <a:r>
              <a:rPr lang="ar-SA" b="1" dirty="0" smtClean="0"/>
              <a:t>أهمية الحسابات الجارية: </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tx2">
              <a:lumMod val="40000"/>
              <a:lumOff val="60000"/>
            </a:schemeClr>
          </a:solidFill>
        </p:spPr>
        <p:txBody>
          <a:bodyPr>
            <a:normAutofit fontScale="55000" lnSpcReduction="20000"/>
          </a:bodyPr>
          <a:lstStyle/>
          <a:p>
            <a:r>
              <a:rPr lang="ar-SA" dirty="0" smtClean="0"/>
              <a:t>تتضح </a:t>
            </a:r>
            <a:r>
              <a:rPr lang="ar-SA" dirty="0"/>
              <a:t>أهمية الحسابات الجارية في المنافع التي يحصل عليها طرفا العقد، وهما المصرف والعميل من فتح هذه الحسابات والتعامل بها، وفيما يلي ذكر لأهم المنافع والفوائد التي يحصل عليها كل منهما:</a:t>
            </a:r>
            <a:br>
              <a:rPr lang="ar-SA" dirty="0"/>
            </a:br>
            <a:r>
              <a:rPr lang="ar-SA" dirty="0"/>
              <a:t/>
            </a:r>
            <a:br>
              <a:rPr lang="ar-SA" dirty="0"/>
            </a:br>
            <a:r>
              <a:rPr lang="ar-SA" b="1" dirty="0"/>
              <a:t>-  المنافع التي تعود على المصرف</a:t>
            </a:r>
            <a:endParaRPr lang="en-US" dirty="0"/>
          </a:p>
          <a:p>
            <a:pPr lvl="0"/>
            <a:r>
              <a:rPr lang="ar-SA" dirty="0"/>
              <a:t>استثمار الأموال الموجودة في الحسابات الجارية دون أن يشترك عملاؤه – أصحاب هذه الأموال – في الأرباح التي تدرها هذه </a:t>
            </a:r>
            <a:r>
              <a:rPr lang="ar-SA" dirty="0" err="1"/>
              <a:t>الاستثمارات.ويتبين</a:t>
            </a:r>
            <a:r>
              <a:rPr lang="ar-SA" dirty="0"/>
              <a:t> هذا إذا علمنا أن أموال الحسابات الجارية تعد أهم موارد المصرف، وتمثل ما قد يزيد في غالب الأحوال على 90% من مجمل الموارد، ونادراً ما تقل عن 20%، وبهذا يستفيد منها المصرف في توفير السيولة والوفاء باحتياجاته واحتياجات عملائه.</a:t>
            </a:r>
            <a:endParaRPr lang="en-US" dirty="0"/>
          </a:p>
          <a:p>
            <a:pPr lvl="0"/>
            <a:r>
              <a:rPr lang="ar-SA" dirty="0"/>
              <a:t> فتح حساب جارٍ لأحد العملاء يؤدي غالباً إلى أن هذا العميل يحتاج إلى خدمات مصرفية أخرى – يستفيد منها المصرف، و أن يلجأ العميل إلى المصرف الذي به حسابه الجاري.</a:t>
            </a:r>
            <a:endParaRPr lang="en-US" dirty="0"/>
          </a:p>
          <a:p>
            <a:pPr lvl="0"/>
            <a:r>
              <a:rPr lang="ar-SA" dirty="0"/>
              <a:t> فتح الحسابات الجارية يزيد من قدرة المصرف على توسيع الائتمان أو ما يسمى (بخلق الودائع) واستثمارها، حيث يزيد الرصيد النقدي لهذا المصرف، وبالتالي يزيد ربحه من جراء استثمار هذه المبالغ.</a:t>
            </a:r>
            <a:endParaRPr lang="en-US" dirty="0"/>
          </a:p>
          <a:p>
            <a:pPr lvl="0"/>
            <a:r>
              <a:rPr lang="ar-SA" dirty="0"/>
              <a:t>الأجور التي تتقاضاها بعض المصارف مقابل الخدمات التي تقدمها للعملاء؛ كفتح الحساب، وإصدار الشيكات، وبطاقات السحب الآلي وغيرها.</a:t>
            </a:r>
            <a:endParaRPr lang="en-US" dirty="0"/>
          </a:p>
          <a:p>
            <a:r>
              <a:rPr lang="ar-SA" dirty="0"/>
              <a:t> يستفيد المصرف من الحسابات الجارية التي تفتحها لديه المصارف الأخرى التي تعامل معها – وهي تمثل قرابة 10% من مجموع الخصوم – في عمليات المقاصّة في الشيكات المحررة من قبل عملاء</a:t>
            </a:r>
          </a:p>
        </p:txBody>
      </p:sp>
    </p:spTree>
    <p:extLst>
      <p:ext uri="{BB962C8B-B14F-4D97-AF65-F5344CB8AC3E}">
        <p14:creationId xmlns:p14="http://schemas.microsoft.com/office/powerpoint/2010/main" val="2708735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147248" cy="1301006"/>
          </a:xfrm>
          <a:solidFill>
            <a:schemeClr val="tx1">
              <a:lumMod val="50000"/>
              <a:lumOff val="50000"/>
            </a:schemeClr>
          </a:solidFill>
        </p:spPr>
        <p:txBody>
          <a:bodyPr>
            <a:normAutofit fontScale="90000"/>
          </a:bodyPr>
          <a:lstStyle/>
          <a:p>
            <a:pPr lvl="0"/>
            <a:r>
              <a:rPr lang="ar-SA" sz="3100" b="1" dirty="0" smtClean="0"/>
              <a:t/>
            </a:r>
            <a:br>
              <a:rPr lang="ar-SA" sz="3100" b="1" dirty="0" smtClean="0"/>
            </a:br>
            <a:r>
              <a:rPr lang="ar-SA" sz="3100" b="1" dirty="0" smtClean="0"/>
              <a:t>المنافع </a:t>
            </a:r>
            <a:r>
              <a:rPr lang="ar-SA" sz="3100" b="1" dirty="0"/>
              <a:t>التي تعود على العميل (صاحب الحساب الجاري)</a:t>
            </a:r>
            <a:r>
              <a:rPr lang="ar-SA" sz="3100" dirty="0"/>
              <a:t> </a:t>
            </a:r>
            <a:r>
              <a:rPr lang="en-US" dirty="0"/>
              <a:t/>
            </a:r>
            <a:br>
              <a:rPr lang="en-US" dirty="0"/>
            </a:br>
            <a:endParaRPr lang="ar-SA" dirty="0"/>
          </a:p>
        </p:txBody>
      </p:sp>
      <p:sp>
        <p:nvSpPr>
          <p:cNvPr id="3" name="عنصر نائب للمحتوى 2"/>
          <p:cNvSpPr>
            <a:spLocks noGrp="1"/>
          </p:cNvSpPr>
          <p:nvPr>
            <p:ph idx="1"/>
          </p:nvPr>
        </p:nvSpPr>
        <p:spPr>
          <a:solidFill>
            <a:schemeClr val="bg1">
              <a:lumMod val="85000"/>
            </a:schemeClr>
          </a:solidFill>
        </p:spPr>
        <p:txBody>
          <a:bodyPr>
            <a:normAutofit lnSpcReduction="10000"/>
          </a:bodyPr>
          <a:lstStyle/>
          <a:p>
            <a:pPr lvl="0"/>
            <a:r>
              <a:rPr lang="ar-SA" sz="1600" b="1" dirty="0" smtClean="0"/>
              <a:t>حفظ </a:t>
            </a:r>
            <a:r>
              <a:rPr lang="ar-SA" sz="1600" b="1" dirty="0"/>
              <a:t>أمواله من المخاطر المختلفة؛ كالسرقة أو الضياع، وهذا يتبين أكثر كلما كانت الأموال كثيرة؛ بحيث </a:t>
            </a:r>
            <a:r>
              <a:rPr lang="ar-SA" sz="1600" b="1" dirty="0" err="1"/>
              <a:t>لايمكن</a:t>
            </a:r>
            <a:r>
              <a:rPr lang="ar-SA" sz="1600" b="1" dirty="0"/>
              <a:t> حفظها في المنزل أو في المحل التجاري، ولذا يلاحظ في الشركات التجارية الكبرى والمصانع الكبيرة التي تكثر فيها عمليات البيع والتحصيل أن موظف الخزينة لا يوضع لديه أية مبالغ نقدية في الخزينة، بل عليه أن يودعها في المصرف يومياً.</a:t>
            </a:r>
            <a:endParaRPr lang="en-US" sz="1600" b="1" dirty="0"/>
          </a:p>
          <a:p>
            <a:pPr lvl="0"/>
            <a:r>
              <a:rPr lang="ar-SA" sz="1600" b="1" dirty="0"/>
              <a:t> إضافة إلى ميزة حفظ المال فإنه يكون مضموناً على المصرف، ولصاحبه حرية التصرف فيه متى شاء.</a:t>
            </a:r>
            <a:endParaRPr lang="en-US" sz="1600" b="1" dirty="0"/>
          </a:p>
          <a:p>
            <a:pPr lvl="0"/>
            <a:r>
              <a:rPr lang="ar-SA" sz="1600" b="1" dirty="0"/>
              <a:t> الانتفاع من الخدمات التي يقدمها المصرف لصاحب الحساب الجاري غالباً بدون مقابل، ومن ذلك:</a:t>
            </a:r>
            <a:br>
              <a:rPr lang="ar-SA" sz="1600" b="1" dirty="0"/>
            </a:br>
            <a:r>
              <a:rPr lang="ar-SA" sz="1600" b="1" dirty="0"/>
              <a:t>أ- الحصول على دفتر الشيكات مما يسهل على صاحب الحساب الوفاء بالتزاماته واحتياجاته المختلفة دون الحاجة إلى حمل النقود وعدها ومراجعتها مع الأمن من ضياعها وسرقتها وبخاصة في المبالغ الكبيرة.</a:t>
            </a:r>
            <a:endParaRPr lang="en-US" sz="1600" b="1" dirty="0"/>
          </a:p>
          <a:p>
            <a:r>
              <a:rPr lang="ar-SA" sz="1600" b="1" dirty="0"/>
              <a:t>ب- الحصول على بطاقة السحب الآلي، والتي يمكنه بواسطته سحب ما يحتاجه من أموال في أي زمان ومكان.</a:t>
            </a:r>
            <a:endParaRPr lang="en-US" sz="1600" b="1" dirty="0"/>
          </a:p>
          <a:p>
            <a:r>
              <a:rPr lang="ar-SA" sz="1600" b="1" dirty="0"/>
              <a:t>ت- تسديد قيمة مشترياته عن طريق أجهزة نقاط البيع بواسطة الشبكة الإلكترونية.</a:t>
            </a:r>
            <a:br>
              <a:rPr lang="ar-SA" sz="1600" b="1" dirty="0"/>
            </a:br>
            <a:r>
              <a:rPr lang="ar-SA" sz="1600" b="1" dirty="0"/>
              <a:t>ث- تسديد فواتير الخدمات العامة كفواتير الكهرباء والهاتف والماء ونحوها.</a:t>
            </a:r>
            <a:br>
              <a:rPr lang="ar-SA" sz="1600" b="1" dirty="0"/>
            </a:br>
            <a:r>
              <a:rPr lang="ar-SA" sz="1600" b="1" dirty="0"/>
              <a:t>ج- الاستعلام عن رصيده في حسابه الجاري، وطلب كشف لحسابه.</a:t>
            </a:r>
            <a:br>
              <a:rPr lang="ar-SA" sz="1600" b="1" dirty="0"/>
            </a:br>
            <a:r>
              <a:rPr lang="ar-SA" sz="1600" b="1" dirty="0"/>
              <a:t>ح- التحويلات والإيداعات المصرفية.</a:t>
            </a:r>
            <a:endParaRPr lang="en-US" sz="1600" b="1" dirty="0"/>
          </a:p>
          <a:p>
            <a:pPr lvl="0"/>
            <a:r>
              <a:rPr lang="ar-SA" sz="1600" b="1" dirty="0"/>
              <a:t>يعد فتح الحساب الجاري المصرفي أسهل وأيسر طريقة لعمل حسابات نظامية دقيقة عن أي نوع من أنواع النشاط الذي يقوم به العميل كأن يعرف ربحه بالفرق بين رصيد أول السنة ورصيد آخر السنة.</a:t>
            </a:r>
            <a:endParaRPr lang="en-US" sz="1600" b="1" dirty="0"/>
          </a:p>
          <a:p>
            <a:pPr lvl="0"/>
            <a:r>
              <a:rPr lang="ar-SA" sz="1600" b="1" dirty="0"/>
              <a:t> توثيق الحسابات وضبطها، بحيث يحصل العميل في نهاية كل شهر أو أقل أو أكثر – على كشف مفصل يتضمن جميع المدفوعات وتواريخها </a:t>
            </a:r>
            <a:r>
              <a:rPr lang="ar-SA" sz="1600" b="1" dirty="0" err="1"/>
              <a:t>ومبالغها</a:t>
            </a:r>
            <a:r>
              <a:rPr lang="ar-SA" sz="1600" b="1" dirty="0"/>
              <a:t> والمدفوعة إليهم، وكذلك الحال في الأموال التي يتلقاها من الآخرين مثل أثمان السلع التي يبيع أو موارده من الإيجارات والأرباح... إلخ، وهذا يغنيه عن موظف متخصص في المحاسبة.</a:t>
            </a:r>
            <a:endParaRPr lang="en-US" sz="1600" b="1" dirty="0"/>
          </a:p>
          <a:p>
            <a:endParaRPr lang="ar-SA" sz="1600" dirty="0"/>
          </a:p>
        </p:txBody>
      </p:sp>
    </p:spTree>
    <p:extLst>
      <p:ext uri="{BB962C8B-B14F-4D97-AF65-F5344CB8AC3E}">
        <p14:creationId xmlns:p14="http://schemas.microsoft.com/office/powerpoint/2010/main" val="3582746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sz="2000" b="1" dirty="0"/>
              <a:t>انواع الحسابات الجارية :</a:t>
            </a:r>
            <a:r>
              <a:rPr lang="en-US" sz="2000" dirty="0"/>
              <a:t/>
            </a:r>
            <a:br>
              <a:rPr lang="en-US" sz="2000" dirty="0"/>
            </a:br>
            <a:r>
              <a:rPr lang="ar-SA" sz="2000" dirty="0"/>
              <a:t>تنقسم الحسابات الجارية في البنك إلى نوعين:</a:t>
            </a:r>
            <a:r>
              <a:rPr lang="en-US" sz="1400" dirty="0"/>
              <a:t/>
            </a:r>
            <a:br>
              <a:rPr lang="en-US" sz="1400" dirty="0"/>
            </a:br>
            <a:endParaRPr lang="ar-SA" sz="1400" dirty="0"/>
          </a:p>
        </p:txBody>
      </p:sp>
      <p:sp>
        <p:nvSpPr>
          <p:cNvPr id="3" name="عنصر نائب للمحتوى 2"/>
          <p:cNvSpPr>
            <a:spLocks noGrp="1"/>
          </p:cNvSpPr>
          <p:nvPr>
            <p:ph idx="1"/>
          </p:nvPr>
        </p:nvSpPr>
        <p:spPr/>
        <p:txBody>
          <a:bodyPr>
            <a:normAutofit fontScale="92500" lnSpcReduction="20000"/>
          </a:bodyPr>
          <a:lstStyle/>
          <a:p>
            <a:pPr lvl="0"/>
            <a:r>
              <a:rPr lang="ar-SA" sz="1400" b="1" dirty="0" smtClean="0"/>
              <a:t>حسابات </a:t>
            </a:r>
            <a:r>
              <a:rPr lang="ar-SA" sz="1400" b="1" dirty="0"/>
              <a:t>جارية دائنة :</a:t>
            </a:r>
            <a:endParaRPr lang="en-US" sz="1400" dirty="0"/>
          </a:p>
          <a:p>
            <a:r>
              <a:rPr lang="ar-SA" sz="1400" dirty="0"/>
              <a:t>هي الحسابات الجارية الاعتيادية التي يفتحها المصرف ويقوم اصحابها </a:t>
            </a:r>
            <a:r>
              <a:rPr lang="ar-SA" sz="1400" dirty="0" err="1"/>
              <a:t>بالايداع</a:t>
            </a:r>
            <a:r>
              <a:rPr lang="ar-SA" sz="1400" dirty="0"/>
              <a:t> والسحب منها بحدود الرصيد الدائن للحساب في اي وقت </a:t>
            </a:r>
            <a:r>
              <a:rPr lang="ar-SA" sz="1400" dirty="0" err="1"/>
              <a:t>ولايسمح</a:t>
            </a:r>
            <a:r>
              <a:rPr lang="ar-SA" sz="1400" dirty="0"/>
              <a:t> بتجاوزه اي انها تكون </a:t>
            </a:r>
            <a:r>
              <a:rPr lang="ar-SA" sz="1400" dirty="0" err="1"/>
              <a:t>دائنه</a:t>
            </a:r>
            <a:r>
              <a:rPr lang="ar-SA" sz="1400" dirty="0"/>
              <a:t> لصالح اصحابها وتمثل دينا على المصرف لصالح الزبون </a:t>
            </a:r>
            <a:r>
              <a:rPr lang="ar-SA" sz="1400" dirty="0" err="1"/>
              <a:t>ولايدفع</a:t>
            </a:r>
            <a:r>
              <a:rPr lang="ar-SA" sz="1400" dirty="0"/>
              <a:t> المصرف اي فائدة عن هذه الحسابات وتمثل ودائع الأفراد والهيئات لدى البنوك.</a:t>
            </a:r>
            <a:endParaRPr lang="en-US" sz="1400" dirty="0"/>
          </a:p>
          <a:p>
            <a:r>
              <a:rPr lang="ar-SA" sz="1400" dirty="0"/>
              <a:t>ويعني ذلك ان يظهر في كشف الحساب في كل وقت رصيد مدين لاحد الطرفين من دون تغييره استنادا الى الاتفاق او التعامل المصرفي الذي اوجب ان يكون هذا الطرف مدينا طوال مدة تشغيل الحساب وعليه فان صفة المديونية تكون بجانب المصرف دائما وصفة </a:t>
            </a:r>
            <a:r>
              <a:rPr lang="ar-SA" sz="1400" dirty="0" err="1"/>
              <a:t>الدائنية</a:t>
            </a:r>
            <a:r>
              <a:rPr lang="ar-SA" sz="1400" dirty="0"/>
              <a:t> بجانب الزبون </a:t>
            </a:r>
            <a:endParaRPr lang="en-US" sz="1400" dirty="0"/>
          </a:p>
          <a:p>
            <a:r>
              <a:rPr lang="ar-SA" sz="1400" dirty="0"/>
              <a:t> </a:t>
            </a:r>
            <a:endParaRPr lang="en-US" sz="1400" dirty="0"/>
          </a:p>
          <a:p>
            <a:pPr lvl="0"/>
            <a:r>
              <a:rPr lang="ar-SA" sz="1400" b="1" dirty="0"/>
              <a:t>حسابات جارية مدينة :الحسابات </a:t>
            </a:r>
            <a:r>
              <a:rPr lang="ar-SA" sz="1400" b="1" dirty="0" err="1"/>
              <a:t>المكشوفه</a:t>
            </a:r>
            <a:r>
              <a:rPr lang="ar-SA" sz="1400" b="1" dirty="0"/>
              <a:t> (السحب على المكشوف)</a:t>
            </a:r>
            <a:endParaRPr lang="en-US" sz="1400" dirty="0"/>
          </a:p>
          <a:p>
            <a:r>
              <a:rPr lang="ar-SA" sz="1400" dirty="0"/>
              <a:t>الحساب الجاري المدين ( المكشوف) هو الحساب الذي يسمح المصرف بموجبه الزبون ان يسحب مبالغ اكثر من المبالغ المودعة في الحساب بمعنى ان دين المصرف يتمثل </a:t>
            </a:r>
            <a:r>
              <a:rPr lang="ar-SA" sz="1400" dirty="0" err="1"/>
              <a:t>بالزياده</a:t>
            </a:r>
            <a:r>
              <a:rPr lang="ar-SA" sz="1400" dirty="0"/>
              <a:t> الحاصلة في مجموع الجانب المدين من حساب الزبون الجاري عن مجموع المبالغ في الجانب الدائن في اي وقت من الاوقات وتمثل هذه الحسابات نوعا من التسهيلات الائتمانية المقدمة من المصرف لبعض زبائنه الذين يتمتعون بالكفاءة المالية العالية اي بمعني هي الحسابات الجارية التي يمكن </a:t>
            </a:r>
            <a:r>
              <a:rPr lang="ar-SA" sz="1400" dirty="0" err="1"/>
              <a:t>لاصحابها</a:t>
            </a:r>
            <a:r>
              <a:rPr lang="ar-SA" sz="1400" dirty="0"/>
              <a:t> بالسحب منها بمبالغ اكثر من المبالغ المودعة فيها ويقتصر استعمال هذه الحسابات على الاشخاص الذين يقرر المصرف منحهم </a:t>
            </a:r>
            <a:r>
              <a:rPr lang="ar-SA" sz="1400" dirty="0" err="1"/>
              <a:t>التسهيلاتة</a:t>
            </a:r>
            <a:r>
              <a:rPr lang="ar-SA" sz="1400" dirty="0"/>
              <a:t> وتمثل السلف والتسهيلات الائتمانية والقروض التي يمنحها البنك لعملائه.</a:t>
            </a:r>
            <a:endParaRPr lang="en-US" sz="1400" dirty="0"/>
          </a:p>
          <a:p>
            <a:r>
              <a:rPr lang="ar-SA" sz="1400" dirty="0"/>
              <a:t>نخلص مما جاء ان احتمال صفة المديونية فيما يخص طرفيه واحد من دون ان يخص احدهما بهذه الصفة مدة جريان الحساب وبتعبير اخر ان يكون من الجائز بحسب الاتفاق ان ينتهي ميزان الحساب الجاري المدين في اي لحظة الى رصيد دائن او مدين لاحد طرفيه  إذا ذكرت حسابات جارية من دون تمييز فإنه يقصد بها الحسابات الجارية </a:t>
            </a:r>
            <a:r>
              <a:rPr lang="ar-SA" sz="1400" dirty="0" err="1"/>
              <a:t>الدائنة،أما</a:t>
            </a:r>
            <a:r>
              <a:rPr lang="ar-SA" sz="1400" dirty="0"/>
              <a:t> الحسابات الجارية المدينة فلابد من تمييزها صراحة</a:t>
            </a:r>
            <a:endParaRPr lang="en-US" sz="1400" dirty="0"/>
          </a:p>
          <a:p>
            <a:pPr lvl="0"/>
            <a:r>
              <a:rPr lang="ar-SA" sz="1400" b="1" dirty="0"/>
              <a:t>الحسابات المقيمة وغير المقيمة </a:t>
            </a:r>
            <a:endParaRPr lang="en-US" sz="1400" dirty="0"/>
          </a:p>
          <a:p>
            <a:r>
              <a:rPr lang="ar-SA" sz="1400" dirty="0"/>
              <a:t>الحساب المقيم: هو حساب يفتح بالدينار العراقي لدى المصرف وفق الشروط  </a:t>
            </a:r>
            <a:r>
              <a:rPr lang="ar-SA" sz="1400" dirty="0" err="1"/>
              <a:t>التاليه</a:t>
            </a:r>
            <a:r>
              <a:rPr lang="ar-SA" sz="1400" dirty="0"/>
              <a:t> ان يكون طالب الفتح عراقي مقيم في العراق وان يكون عراقي وليس له محل اقامة دائم في العراق ولكن يزور القطر لمده 6 اشهر ان يكون </a:t>
            </a:r>
            <a:r>
              <a:rPr lang="ar-SA" sz="1400" dirty="0" err="1"/>
              <a:t>يكون</a:t>
            </a:r>
            <a:r>
              <a:rPr lang="ar-SA" sz="1400" dirty="0"/>
              <a:t> عراقي ومقيم في الخارج بموافقة الحكومة العرقية ( في المؤسسات الدبلوماسية في الخارج), اذا لم يكون عراقيا ويقيم في العراق لمدة اقل من سنة يعتبر مقيما, اللاجئون الذين ليس لهم محل اقامة في الخارج ولا يحملون اجازة الهجرة من العراق</a:t>
            </a:r>
            <a:endParaRPr lang="en-US" sz="1400" dirty="0"/>
          </a:p>
          <a:p>
            <a:r>
              <a:rPr lang="ar-SA" sz="1400" dirty="0"/>
              <a:t>الحساب غير المقيم: هو الحساب الذي يفتح بالدينار العراقي لدى المصارف للشخص الذي </a:t>
            </a:r>
            <a:r>
              <a:rPr lang="ar-SA" sz="1400" dirty="0" err="1"/>
              <a:t>لاتنطبق</a:t>
            </a:r>
            <a:r>
              <a:rPr lang="ar-SA" sz="1400" dirty="0"/>
              <a:t> عليه صفة الاقامة مثلا الشخص الاجنبي وله محل اقامة مؤقت بالعراق بصفة سياسي او دبلوماسي او في حال الشك باعتبار الشخص مقيم في العراق او غير مقيم بعد الموافقة على فتح الحساب الجاري وبعد ان </a:t>
            </a:r>
            <a:r>
              <a:rPr lang="ar-SA" sz="1400" dirty="0" err="1"/>
              <a:t>يملاء</a:t>
            </a:r>
            <a:r>
              <a:rPr lang="ar-SA" sz="1400" dirty="0"/>
              <a:t> المراجع الاستمارة الخاصة بذلك وبعد ان يزود الفرع بنموذج من توقيعه ويثبته في استمارة طلب الفتح يقوم الفرع بتنظيم دفتر شيكات ويرقمه برقم الفرع وبتسلسل الشيكات ثم يسلمه للمراجع</a:t>
            </a:r>
            <a:endParaRPr lang="ar-SA" sz="1400" dirty="0"/>
          </a:p>
        </p:txBody>
      </p:sp>
    </p:spTree>
    <p:extLst>
      <p:ext uri="{BB962C8B-B14F-4D97-AF65-F5344CB8AC3E}">
        <p14:creationId xmlns:p14="http://schemas.microsoft.com/office/powerpoint/2010/main" val="2700793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
            </a:r>
            <a:br>
              <a:rPr lang="ar-SA" b="1" dirty="0" smtClean="0"/>
            </a:br>
            <a:r>
              <a:rPr lang="ar-SA" b="1" dirty="0" smtClean="0"/>
              <a:t>شروط </a:t>
            </a:r>
            <a:r>
              <a:rPr lang="ar-SA" b="1" dirty="0"/>
              <a:t>فتح الحساب الجاري:</a:t>
            </a:r>
            <a:r>
              <a:rPr lang="en-US" dirty="0"/>
              <a:t/>
            </a:r>
            <a:br>
              <a:rPr lang="en-US" dirty="0"/>
            </a:br>
            <a:endParaRPr lang="ar-SA" dirty="0"/>
          </a:p>
        </p:txBody>
      </p:sp>
      <p:sp>
        <p:nvSpPr>
          <p:cNvPr id="3" name="عنصر نائب للمحتوى 2"/>
          <p:cNvSpPr>
            <a:spLocks noGrp="1"/>
          </p:cNvSpPr>
          <p:nvPr>
            <p:ph idx="1"/>
          </p:nvPr>
        </p:nvSpPr>
        <p:spPr/>
        <p:txBody>
          <a:bodyPr>
            <a:normAutofit/>
          </a:bodyPr>
          <a:lstStyle/>
          <a:p>
            <a:r>
              <a:rPr lang="ar-SA" sz="1600" b="1" dirty="0" smtClean="0"/>
              <a:t>هناك </a:t>
            </a:r>
            <a:r>
              <a:rPr lang="ar-SA" sz="1600" b="1" dirty="0"/>
              <a:t>مجموعة من الشروط التي يجب توافرها عند فتح الحساب الجاري كما ان هناك مجموعة من المستندات التي يجب تقديمها وعلى النحو الاتي:</a:t>
            </a:r>
            <a:endParaRPr lang="en-US" sz="1600" b="1" dirty="0"/>
          </a:p>
          <a:p>
            <a:pPr lvl="0"/>
            <a:r>
              <a:rPr lang="ar-SA" sz="1600" b="1" dirty="0"/>
              <a:t>الشروط الواجب توفرها في الشخص الطبيعي (الحقيقي)</a:t>
            </a:r>
            <a:endParaRPr lang="en-US" sz="1600" b="1" dirty="0"/>
          </a:p>
          <a:p>
            <a:r>
              <a:rPr lang="ar-SA" sz="1600" b="1" dirty="0"/>
              <a:t>هناك مجموعة من الشروط </a:t>
            </a:r>
            <a:r>
              <a:rPr lang="ar-SA" sz="1600" b="1" dirty="0" err="1"/>
              <a:t>الواجي</a:t>
            </a:r>
            <a:r>
              <a:rPr lang="ar-SA" sz="1600" b="1" dirty="0"/>
              <a:t> توافرها في الشخص الطبيعي عند فتح الحساب الجاري وهي:</a:t>
            </a:r>
            <a:endParaRPr lang="en-US" sz="1600" b="1" dirty="0"/>
          </a:p>
          <a:p>
            <a:pPr lvl="0"/>
            <a:r>
              <a:rPr lang="ar-SA" sz="1600" b="1" dirty="0"/>
              <a:t>ان يكون عراقي الجنسية ومقيما في العراق</a:t>
            </a:r>
            <a:endParaRPr lang="en-US" sz="1600" b="1" dirty="0"/>
          </a:p>
          <a:p>
            <a:pPr lvl="0"/>
            <a:r>
              <a:rPr lang="ar-SA" sz="1600" b="1" dirty="0"/>
              <a:t>ان يكون اكمل الثامنة عشر من عمره </a:t>
            </a:r>
            <a:r>
              <a:rPr lang="ar-SA" sz="1600" b="1" dirty="0" err="1"/>
              <a:t>ولايوجد</a:t>
            </a:r>
            <a:r>
              <a:rPr lang="ar-SA" sz="1600" b="1" dirty="0"/>
              <a:t> اي مانع قانوني يحول دون ذلك اي توافر عنصر الاهلية</a:t>
            </a:r>
            <a:endParaRPr lang="en-US" sz="1600" b="1" dirty="0"/>
          </a:p>
          <a:p>
            <a:pPr lvl="0"/>
            <a:r>
              <a:rPr lang="ar-SA" sz="1600" b="1" dirty="0"/>
              <a:t>ان يكون كامل الاهلية ومن ذوي السمعة الحسنة بما يؤهله للتصرف بشؤونه بالشكل الصحيح </a:t>
            </a:r>
            <a:endParaRPr lang="en-US" sz="1600" b="1" dirty="0"/>
          </a:p>
          <a:p>
            <a:pPr lvl="0"/>
            <a:r>
              <a:rPr lang="ar-SA" sz="1600" b="1" dirty="0"/>
              <a:t>ان يكون من المعروفين لدى المصرف مباشرة او بتوسط شخص معروف للمصرف </a:t>
            </a:r>
            <a:endParaRPr lang="en-US" sz="1600" b="1" dirty="0"/>
          </a:p>
          <a:p>
            <a:pPr lvl="0"/>
            <a:r>
              <a:rPr lang="ar-SA" sz="1600" b="1" dirty="0"/>
              <a:t>الشروط الواجب توفرها في الشخص </a:t>
            </a:r>
            <a:r>
              <a:rPr lang="ar-SA" sz="1600" b="1" dirty="0" err="1"/>
              <a:t>العنوي</a:t>
            </a:r>
            <a:r>
              <a:rPr lang="ar-SA" sz="1600" b="1" dirty="0"/>
              <a:t> والمستندات الواجب تقديمها</a:t>
            </a:r>
            <a:endParaRPr lang="en-US" sz="1600" b="1" dirty="0"/>
          </a:p>
          <a:p>
            <a:r>
              <a:rPr lang="ar-SA" sz="1600" b="1" dirty="0"/>
              <a:t>يجوز لمدراء الفروع فتح الحسابات الجارية للشخص المعنوي بعد </a:t>
            </a:r>
            <a:r>
              <a:rPr lang="ar-SA" sz="1600" b="1" dirty="0" err="1"/>
              <a:t>التاكد</a:t>
            </a:r>
            <a:r>
              <a:rPr lang="ar-SA" sz="1600" b="1" dirty="0"/>
              <a:t> من كيانها القانوني وصحة المستندات الثبوتية التي تقدمها </a:t>
            </a:r>
            <a:r>
              <a:rPr lang="ar-SA" sz="1600" b="1" dirty="0" err="1"/>
              <a:t>ومىحظة</a:t>
            </a:r>
            <a:r>
              <a:rPr lang="ar-SA" sz="1600" b="1" dirty="0"/>
              <a:t> استكمالها ويجب </a:t>
            </a:r>
            <a:r>
              <a:rPr lang="ar-SA" sz="1600" b="1" dirty="0" err="1"/>
              <a:t>ايظا</a:t>
            </a:r>
            <a:r>
              <a:rPr lang="ar-SA" sz="1600" b="1" dirty="0"/>
              <a:t> تقديم الاوراق الثبوتية والشهادات الرسمية كعقد </a:t>
            </a:r>
            <a:r>
              <a:rPr lang="ar-SA" sz="1600" b="1" dirty="0" err="1"/>
              <a:t>التاسيس</a:t>
            </a:r>
            <a:r>
              <a:rPr lang="ar-SA" sz="1600" b="1" dirty="0"/>
              <a:t> والنظام الداخلي واقرار مجلس الادارة وقرار تخويل الصلاحيات لتشغيل الحساب ويضم الشخص المعنوي شركات القطاع الخاص والمختلط وتضم الشركات المساهمة المختلطة او الخاصة والشركات </a:t>
            </a:r>
            <a:r>
              <a:rPr lang="ar-SA" sz="1600" b="1" dirty="0" err="1"/>
              <a:t>المحدوده</a:t>
            </a:r>
            <a:r>
              <a:rPr lang="ar-SA" sz="1600" b="1" dirty="0"/>
              <a:t> والشركات التضامنية المشاريع الفرد</a:t>
            </a:r>
            <a:endParaRPr lang="en-US" sz="1600" b="1" dirty="0"/>
          </a:p>
          <a:p>
            <a:r>
              <a:rPr lang="ar-SA" sz="1600" b="1" dirty="0"/>
              <a:t> </a:t>
            </a:r>
            <a:endParaRPr lang="en-US" sz="1600" b="1" dirty="0"/>
          </a:p>
          <a:p>
            <a:r>
              <a:rPr lang="ar-SA" sz="1600" b="1" dirty="0"/>
              <a:t> </a:t>
            </a:r>
            <a:endParaRPr lang="en-US" sz="1600" b="1" dirty="0"/>
          </a:p>
          <a:p>
            <a:endParaRPr lang="ar-SA" sz="1400" dirty="0"/>
          </a:p>
        </p:txBody>
      </p:sp>
    </p:spTree>
    <p:extLst>
      <p:ext uri="{BB962C8B-B14F-4D97-AF65-F5344CB8AC3E}">
        <p14:creationId xmlns:p14="http://schemas.microsoft.com/office/powerpoint/2010/main" val="1145981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60000"/>
              <a:lumOff val="40000"/>
            </a:schemeClr>
          </a:solidFill>
        </p:spPr>
        <p:txBody>
          <a:bodyPr>
            <a:normAutofit fontScale="90000"/>
          </a:bodyPr>
          <a:lstStyle/>
          <a:p>
            <a:r>
              <a:rPr lang="ar-SA" b="1" dirty="0" smtClean="0"/>
              <a:t/>
            </a:r>
            <a:br>
              <a:rPr lang="ar-SA" b="1" dirty="0" smtClean="0"/>
            </a:br>
            <a:r>
              <a:rPr lang="ar-SA" b="1" dirty="0" smtClean="0"/>
              <a:t>المستندات </a:t>
            </a:r>
            <a:r>
              <a:rPr lang="ar-SA" b="1" dirty="0"/>
              <a:t>المطلوبة لفتح الحساب:</a:t>
            </a:r>
            <a:r>
              <a:rPr lang="en-US" dirty="0"/>
              <a:t/>
            </a:r>
            <a:br>
              <a:rPr lang="en-US" dirty="0"/>
            </a:br>
            <a:endParaRPr lang="ar-SA" dirty="0"/>
          </a:p>
        </p:txBody>
      </p:sp>
      <p:sp>
        <p:nvSpPr>
          <p:cNvPr id="3" name="عنصر نائب للمحتوى 2"/>
          <p:cNvSpPr>
            <a:spLocks noGrp="1"/>
          </p:cNvSpPr>
          <p:nvPr>
            <p:ph idx="1"/>
          </p:nvPr>
        </p:nvSpPr>
        <p:spPr>
          <a:solidFill>
            <a:schemeClr val="accent2">
              <a:lumMod val="60000"/>
              <a:lumOff val="40000"/>
            </a:schemeClr>
          </a:solidFill>
        </p:spPr>
        <p:txBody>
          <a:bodyPr>
            <a:normAutofit fontScale="62500" lnSpcReduction="20000"/>
          </a:bodyPr>
          <a:lstStyle/>
          <a:p>
            <a:pPr marL="0" indent="0">
              <a:buNone/>
            </a:pPr>
            <a:r>
              <a:rPr lang="ar-SA" dirty="0"/>
              <a:t> </a:t>
            </a:r>
            <a:endParaRPr lang="en-US" dirty="0"/>
          </a:p>
          <a:p>
            <a:r>
              <a:rPr lang="ar-SA" dirty="0"/>
              <a:t>أ/ حسابات الافراد او الحسابات الشخصية واسماء الاعمال :</a:t>
            </a:r>
            <a:endParaRPr lang="en-US" dirty="0"/>
          </a:p>
          <a:p>
            <a:r>
              <a:rPr lang="ar-SA" dirty="0"/>
              <a:t>المستندات المطلوبة منها:</a:t>
            </a:r>
            <a:endParaRPr lang="en-US" dirty="0"/>
          </a:p>
          <a:p>
            <a:r>
              <a:rPr lang="ar-SA" dirty="0"/>
              <a:t>1- طلب فتح حساب مطبوعاً او مكتوب بخط اليد موقع عليه من صاحب الطلب</a:t>
            </a:r>
            <a:endParaRPr lang="en-US" dirty="0"/>
          </a:p>
          <a:p>
            <a:r>
              <a:rPr lang="ar-SA" dirty="0"/>
              <a:t>2- بطاقة اثبات الهوية (بطاقة شخصية/ جواز سفر/ بطاقة الرقم الوطني/بطاقة القوات النظامية/بطاقة المحامين بجانب شهادة الجنسية.</a:t>
            </a:r>
            <a:endParaRPr lang="en-US" dirty="0"/>
          </a:p>
          <a:p>
            <a:r>
              <a:rPr lang="ar-SA" dirty="0"/>
              <a:t>3-  شهادة سكن صادرة من الجهة المختصة.</a:t>
            </a:r>
            <a:endParaRPr lang="en-US" dirty="0"/>
          </a:p>
          <a:p>
            <a:r>
              <a:rPr lang="ar-SA" dirty="0"/>
              <a:t>4- شهادة النشاط </a:t>
            </a:r>
            <a:r>
              <a:rPr lang="ar-SA" dirty="0" err="1"/>
              <a:t>المهنى</a:t>
            </a:r>
            <a:r>
              <a:rPr lang="ar-SA" dirty="0"/>
              <a:t> او رخصة مزاولة العمل .</a:t>
            </a:r>
            <a:endParaRPr lang="en-US" dirty="0"/>
          </a:p>
          <a:p>
            <a:r>
              <a:rPr lang="ar-SA" dirty="0"/>
              <a:t>5- ملء استمارة بيانات العملاء بفرض الترميز.</a:t>
            </a:r>
            <a:endParaRPr lang="en-US" dirty="0"/>
          </a:p>
          <a:p>
            <a:r>
              <a:rPr lang="ar-SA" dirty="0"/>
              <a:t>6-  شهادة راتب بالنسبة للموظفين بالقطاعين العام والخاص.</a:t>
            </a:r>
            <a:endParaRPr lang="en-US" dirty="0"/>
          </a:p>
          <a:p>
            <a:r>
              <a:rPr lang="ar-SA" dirty="0"/>
              <a:t>7-  شهادة تسجيل اسم العمل من مسجل اسماء الاعمال في حالة فتح الحساب باسم العمل.</a:t>
            </a:r>
            <a:endParaRPr lang="en-US" dirty="0"/>
          </a:p>
          <a:p>
            <a:r>
              <a:rPr lang="ar-SA" dirty="0"/>
              <a:t>8- بالنسبة للمغتربين تقبل اقامة سارية بالدول التي يعملون بها او تأشيرة (خروج وعودة) بقرض العمل او صورة موثقة من عقد العمل .</a:t>
            </a:r>
            <a:endParaRPr lang="en-US" dirty="0"/>
          </a:p>
          <a:p>
            <a:r>
              <a:rPr lang="ar-SA" dirty="0"/>
              <a:t> </a:t>
            </a:r>
            <a:endParaRPr lang="en-US" dirty="0"/>
          </a:p>
          <a:p>
            <a:endParaRPr lang="ar-SA" dirty="0"/>
          </a:p>
        </p:txBody>
      </p:sp>
    </p:spTree>
    <p:extLst>
      <p:ext uri="{BB962C8B-B14F-4D97-AF65-F5344CB8AC3E}">
        <p14:creationId xmlns:p14="http://schemas.microsoft.com/office/powerpoint/2010/main" val="1778982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50000"/>
            </a:schemeClr>
          </a:solidFill>
        </p:spPr>
        <p:txBody>
          <a:bodyPr>
            <a:normAutofit fontScale="90000"/>
          </a:bodyPr>
          <a:lstStyle/>
          <a:p>
            <a:r>
              <a:rPr lang="ar-SA" b="1" dirty="0" smtClean="0"/>
              <a:t/>
            </a:r>
            <a:br>
              <a:rPr lang="ar-SA" b="1" dirty="0" smtClean="0"/>
            </a:br>
            <a:r>
              <a:rPr lang="ar-SA" b="1" dirty="0" smtClean="0"/>
              <a:t>اجراءات </a:t>
            </a:r>
            <a:r>
              <a:rPr lang="ar-SA" b="1" dirty="0"/>
              <a:t>فتح الحساب الجاري</a:t>
            </a:r>
            <a:r>
              <a:rPr lang="en-US" dirty="0"/>
              <a:t/>
            </a:r>
            <a:br>
              <a:rPr lang="en-US" dirty="0"/>
            </a:br>
            <a:endParaRPr lang="ar-SA" dirty="0"/>
          </a:p>
        </p:txBody>
      </p:sp>
      <p:sp>
        <p:nvSpPr>
          <p:cNvPr id="3" name="عنصر نائب للمحتوى 2"/>
          <p:cNvSpPr>
            <a:spLocks noGrp="1"/>
          </p:cNvSpPr>
          <p:nvPr>
            <p:ph idx="1"/>
          </p:nvPr>
        </p:nvSpPr>
        <p:spPr>
          <a:solidFill>
            <a:schemeClr val="bg2">
              <a:lumMod val="50000"/>
            </a:schemeClr>
          </a:solidFill>
        </p:spPr>
        <p:txBody>
          <a:bodyPr>
            <a:normAutofit lnSpcReduction="10000"/>
          </a:bodyPr>
          <a:lstStyle/>
          <a:p>
            <a:r>
              <a:rPr lang="ar-SA" sz="1600" dirty="0" smtClean="0"/>
              <a:t>حددت </a:t>
            </a:r>
            <a:r>
              <a:rPr lang="ar-SA" sz="1600" dirty="0"/>
              <a:t>الاجراءات الخاصة بفتح الحساب الجاري وفقا لما </a:t>
            </a:r>
            <a:r>
              <a:rPr lang="ar-SA" sz="1600" dirty="0" err="1"/>
              <a:t>ياتي</a:t>
            </a:r>
            <a:r>
              <a:rPr lang="ar-SA" sz="1600" dirty="0"/>
              <a:t>:</a:t>
            </a:r>
            <a:endParaRPr lang="en-US" sz="1600" dirty="0"/>
          </a:p>
          <a:p>
            <a:pPr lvl="0"/>
            <a:r>
              <a:rPr lang="ar-SA" sz="1600" dirty="0"/>
              <a:t>تقديم الطلب: تبدا اجراءات فتح الحساب الجاري بتقديم طلب من الزبون الى المصرف يبين فيه رغبته في فتح الحساب الجاري </a:t>
            </a:r>
            <a:endParaRPr lang="en-US" sz="1600" dirty="0"/>
          </a:p>
          <a:p>
            <a:pPr lvl="0"/>
            <a:r>
              <a:rPr lang="ar-SA" sz="1600" dirty="0"/>
              <a:t>التعرف على طالب فتح الحساب : يجب ان يكون طالب فتح الحساب معروفا لدى المصرف بواسطة هويات التعريف المعمولة لدى المصرف وهي هويه الاحوال المدنية وهوية منتسبي الدولة وهوية المتقاعدين وشهادة الجنسية </a:t>
            </a:r>
            <a:r>
              <a:rPr lang="ar-SA" sz="1600" dirty="0" err="1"/>
              <a:t>العراقيةوجواز</a:t>
            </a:r>
            <a:r>
              <a:rPr lang="ar-SA" sz="1600" dirty="0"/>
              <a:t> السفر نافذ المفعول</a:t>
            </a:r>
            <a:endParaRPr lang="en-US" sz="1600" dirty="0"/>
          </a:p>
          <a:p>
            <a:pPr lvl="0"/>
            <a:r>
              <a:rPr lang="ar-SA" sz="1600" dirty="0"/>
              <a:t>ملء الاستمارة الخاصة : </a:t>
            </a:r>
            <a:r>
              <a:rPr lang="ar-SA" sz="1600" dirty="0" err="1"/>
              <a:t>تملاء</a:t>
            </a:r>
            <a:r>
              <a:rPr lang="ar-SA" sz="1600" dirty="0"/>
              <a:t> الاستمارة الخاصة بفتح الحساب الجاري التي تعد عقد فتح الحساب الجاري بين الزبون والمصرف بالمعلومات كافة التي تستحصل من الزبون وهي: الاسم الثلاثي والعنوان التجاري الرسمي والعنوان السكن و المهنة والعمر ورقم الهاتف</a:t>
            </a:r>
            <a:endParaRPr lang="en-US" sz="1600" dirty="0"/>
          </a:p>
          <a:p>
            <a:pPr lvl="0"/>
            <a:r>
              <a:rPr lang="ar-SA" sz="1600" dirty="0"/>
              <a:t>ترسل الاستمارة بعد توقيعها من الزبون بأنموذج توقيعه اضافة الى توقيع الموظف فاتح الحساب الى مدير الفرع للموافقة على فتح الحساب الجاري وبعد موافقة مدير الفرع على فتح الحساب تعاد الاستمارة الى الموظف المختص </a:t>
            </a:r>
            <a:r>
              <a:rPr lang="ar-SA" sz="1600" dirty="0" err="1"/>
              <a:t>لاكمال</a:t>
            </a:r>
            <a:r>
              <a:rPr lang="ar-SA" sz="1600" dirty="0"/>
              <a:t> الاجراءات فتح الحساب </a:t>
            </a:r>
            <a:endParaRPr lang="en-US" sz="1600" dirty="0"/>
          </a:p>
          <a:p>
            <a:pPr lvl="0"/>
            <a:r>
              <a:rPr lang="ar-SA" sz="1600" dirty="0"/>
              <a:t>تسجيل الاسم الكامل ورقم الحساب في فهرست الحسابات الجارية </a:t>
            </a:r>
            <a:endParaRPr lang="en-US" sz="1600" dirty="0"/>
          </a:p>
          <a:p>
            <a:pPr lvl="0"/>
            <a:r>
              <a:rPr lang="ar-SA" sz="1600" dirty="0"/>
              <a:t>تخصيص بطاقة الحساب الجاري التي تثبت فيها مجموعة من المعلومات مثل رقم الحساب والاسم الكامل والعنوان وتاريخ فتح الحساب والى اخرة</a:t>
            </a:r>
            <a:endParaRPr lang="en-US" sz="1600" dirty="0"/>
          </a:p>
          <a:p>
            <a:pPr lvl="0"/>
            <a:r>
              <a:rPr lang="ar-SA" sz="1600" dirty="0"/>
              <a:t>يثبت على البطاقة الاسم الكامل واللقب والعنوان ورقم الحساب وارقام دفتر الصكوك التي يزود بها واي ملاحظات اخرى</a:t>
            </a:r>
            <a:endParaRPr lang="en-US" sz="1600" dirty="0"/>
          </a:p>
          <a:p>
            <a:pPr lvl="0"/>
            <a:r>
              <a:rPr lang="ar-SA" sz="1600" dirty="0"/>
              <a:t>اسماء المخولين بالتوقيع للسحب على الحسابات المفتوح لصالح اشخاص كالشركات والمؤسسات وغيرها</a:t>
            </a:r>
            <a:endParaRPr lang="en-US" sz="1600" dirty="0"/>
          </a:p>
          <a:p>
            <a:r>
              <a:rPr lang="ar-SA" sz="1600" b="1" dirty="0" err="1"/>
              <a:t>سابعا:غلق</a:t>
            </a:r>
            <a:r>
              <a:rPr lang="ar-SA" sz="1600" b="1" dirty="0"/>
              <a:t> الحساب الجاري</a:t>
            </a:r>
            <a:endParaRPr lang="en-US" sz="1600" dirty="0"/>
          </a:p>
          <a:p>
            <a:endParaRPr lang="ar-SA" sz="1600" dirty="0"/>
          </a:p>
        </p:txBody>
      </p:sp>
    </p:spTree>
    <p:extLst>
      <p:ext uri="{BB962C8B-B14F-4D97-AF65-F5344CB8AC3E}">
        <p14:creationId xmlns:p14="http://schemas.microsoft.com/office/powerpoint/2010/main" val="75424748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855</Words>
  <Application>Microsoft Office PowerPoint</Application>
  <PresentationFormat>عرض على الشاشة (3:4)‏</PresentationFormat>
  <Paragraphs>96</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نسق Office</vt:lpstr>
      <vt:lpstr>  الحساب الجاري </vt:lpstr>
      <vt:lpstr> تعريف الحسابات الجارية: </vt:lpstr>
      <vt:lpstr>الطرق المتبعة من قبل المصارف في التعامل مع الحسابات الجارية،</vt:lpstr>
      <vt:lpstr> أهمية الحسابات الجارية:  </vt:lpstr>
      <vt:lpstr> المنافع التي تعود على العميل (صاحب الحساب الجاري)  </vt:lpstr>
      <vt:lpstr>انواع الحسابات الجارية : تنقسم الحسابات الجارية في البنك إلى نوعين: </vt:lpstr>
      <vt:lpstr> شروط فتح الحساب الجاري: </vt:lpstr>
      <vt:lpstr> المستندات المطلوبة لفتح الحساب: </vt:lpstr>
      <vt:lpstr> اجراءات فتح الحساب الجاري </vt:lpstr>
      <vt:lpstr>      مثـال :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 الجاري</dc:title>
  <dc:creator>Maher</dc:creator>
  <cp:lastModifiedBy>Maher</cp:lastModifiedBy>
  <cp:revision>3</cp:revision>
  <dcterms:created xsi:type="dcterms:W3CDTF">2019-01-22T15:14:06Z</dcterms:created>
  <dcterms:modified xsi:type="dcterms:W3CDTF">2019-01-22T18:18:37Z</dcterms:modified>
</cp:coreProperties>
</file>