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380BA95-1DFA-453F-B8A2-3FBD4B2F9203}" type="datetimeFigureOut">
              <a:rPr lang="ar-IQ" smtClean="0"/>
              <a:pPr/>
              <a:t>16/05/1440</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247AF98-5B2E-4367-A097-1A687B397DF9}"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smtClean="0"/>
              <a:t>الاقتصاد الكلي</a:t>
            </a:r>
            <a:endParaRPr lang="ar-IQ" dirty="0"/>
          </a:p>
        </p:txBody>
      </p:sp>
      <p:sp>
        <p:nvSpPr>
          <p:cNvPr id="3" name="Subtitle 2"/>
          <p:cNvSpPr>
            <a:spLocks noGrp="1"/>
          </p:cNvSpPr>
          <p:nvPr>
            <p:ph type="subTitle" idx="1"/>
          </p:nvPr>
        </p:nvSpPr>
        <p:spPr/>
        <p:txBody>
          <a:bodyPr/>
          <a:lstStyle/>
          <a:p>
            <a:r>
              <a:rPr lang="ar-IQ" dirty="0" smtClean="0">
                <a:solidFill>
                  <a:schemeClr val="tx1"/>
                </a:solidFill>
              </a:rPr>
              <a:t>المحاضرة العشرون</a:t>
            </a:r>
          </a:p>
          <a:p>
            <a:r>
              <a:rPr lang="ar-IQ" dirty="0" smtClean="0">
                <a:solidFill>
                  <a:schemeClr val="tx1"/>
                </a:solidFill>
              </a:rPr>
              <a:t>د. </a:t>
            </a:r>
            <a:r>
              <a:rPr lang="ar-IQ" smtClean="0">
                <a:solidFill>
                  <a:schemeClr val="tx1"/>
                </a:solidFill>
              </a:rPr>
              <a:t>صبحي حسون</a:t>
            </a:r>
            <a:endParaRPr lang="ar-IQ" dirty="0" smtClean="0">
              <a:solidFill>
                <a:schemeClr val="tx1"/>
              </a:solidFill>
            </a:endParaRPr>
          </a:p>
          <a:p>
            <a:endParaRPr lang="ar-IQ"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العشرون</a:t>
            </a:r>
            <a:endParaRPr lang="ar-IQ" dirty="0"/>
          </a:p>
        </p:txBody>
      </p:sp>
      <p:sp>
        <p:nvSpPr>
          <p:cNvPr id="5" name="Content Placeholder 4"/>
          <p:cNvSpPr>
            <a:spLocks noGrp="1"/>
          </p:cNvSpPr>
          <p:nvPr>
            <p:ph idx="1"/>
          </p:nvPr>
        </p:nvSpPr>
        <p:spPr/>
        <p:txBody>
          <a:bodyPr>
            <a:normAutofit fontScale="70000" lnSpcReduction="20000"/>
          </a:bodyPr>
          <a:lstStyle/>
          <a:p>
            <a:r>
              <a:rPr lang="ar-IQ" b="1" u="sng" dirty="0" smtClean="0"/>
              <a:t>الطلب الكلي الكينزي </a:t>
            </a:r>
            <a:r>
              <a:rPr lang="en-US" b="1" u="sng" dirty="0" smtClean="0"/>
              <a:t>Keynesian Aggregate Demand</a:t>
            </a:r>
            <a:endParaRPr lang="en-US" dirty="0" smtClean="0"/>
          </a:p>
          <a:p>
            <a:r>
              <a:rPr lang="ar-IQ" dirty="0" smtClean="0"/>
              <a:t>توصل كينز الى ان سبب أزمة 1929 يكمن في جانب الطلب الكلي (قصور الطلب الكلي) وليس في جانب العرض الكلي، لذا كان اهتمامه منصبا على دارسة هذا الجانب بشكل مفصل من خلال دارسة وتحليل مركبات هذا الطلب وان الطلب الكلي على نوعان هما:-</a:t>
            </a:r>
            <a:endParaRPr lang="en-US" dirty="0" smtClean="0"/>
          </a:p>
          <a:p>
            <a:r>
              <a:rPr lang="en-US" dirty="0" smtClean="0"/>
              <a:t> </a:t>
            </a:r>
          </a:p>
          <a:p>
            <a:r>
              <a:rPr lang="ar-IQ" dirty="0" smtClean="0"/>
              <a:t>أولا:- الطلب الكلي المادي اي الطلب على السلع والخدمات النهائية وتتمثل في دارسة طلب قطاع الأفراد وطلب قطاع الحكومة وطلب قطاع الإنتاج وطلب قطاع العالم الخارجي</a:t>
            </a:r>
            <a:r>
              <a:rPr lang="en-US" dirty="0" smtClean="0"/>
              <a:t>·</a:t>
            </a:r>
          </a:p>
          <a:p>
            <a:r>
              <a:rPr lang="en-US" dirty="0" smtClean="0"/>
              <a:t> </a:t>
            </a:r>
          </a:p>
          <a:p>
            <a:r>
              <a:rPr lang="ar-IQ" dirty="0" smtClean="0"/>
              <a:t>ثانياً:- الطلب الكلي النقدي اي الطلب على النقد والذي حلله إلى مكوناته أو دوافعه فالنقد عنده يطلب إما بدافع المعاملات أو بدافع الاحتياط أو بدافع المضاربة، وهذا الدافع الأخير أعطى له كينز أهمية خاصة لان له علاقة بسعر الفائدة، بل ويحددها على عكس المدرسة الكلاسيكية التي كانت ترى بأنها تتحد فقط بحجم المعروض من المدخرات و حجم الطلب على السلع الاستثمارية.</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العشرون</a:t>
            </a:r>
            <a:endParaRPr lang="ar-IQ" dirty="0"/>
          </a:p>
        </p:txBody>
      </p:sp>
      <p:sp>
        <p:nvSpPr>
          <p:cNvPr id="6" name="Content Placeholder 5"/>
          <p:cNvSpPr>
            <a:spLocks noGrp="1"/>
          </p:cNvSpPr>
          <p:nvPr>
            <p:ph idx="1"/>
          </p:nvPr>
        </p:nvSpPr>
        <p:spPr/>
        <p:txBody>
          <a:bodyPr>
            <a:normAutofit/>
          </a:bodyPr>
          <a:lstStyle/>
          <a:p>
            <a:r>
              <a:rPr lang="ar-IQ" dirty="0" smtClean="0"/>
              <a:t>يؤكد كينز على مبدأ الطلب الفعال (</a:t>
            </a:r>
            <a:r>
              <a:rPr lang="en-US" dirty="0" smtClean="0"/>
              <a:t>Demand Effective</a:t>
            </a:r>
            <a:r>
              <a:rPr lang="ar-IQ" dirty="0" smtClean="0"/>
              <a:t>) والذي يشكل أساس النظرية العامة لكينز، حيث يعتقد أنه إذا كانت هناك وفرة من الطاقات الإنتاجية (حالة تشغيل غير تامة)، فإن المشكلة تكمن في البحث عن كيفية استعمال واستغلال هذه الطاقات الإنتاجية غير المشغلة، إذ أن عدم استعمال هذه الطاقات الإنتاجية قد يؤدي إلى انخفاض الطلب الكلي، ومن ثم قصوره وحدوث فجوة بين الطلب الكلي والعرض الكلي.</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العشرون</a:t>
            </a:r>
            <a:endParaRPr lang="ar-IQ" dirty="0"/>
          </a:p>
        </p:txBody>
      </p:sp>
      <p:sp>
        <p:nvSpPr>
          <p:cNvPr id="3" name="Content Placeholder 2"/>
          <p:cNvSpPr>
            <a:spLocks noGrp="1"/>
          </p:cNvSpPr>
          <p:nvPr>
            <p:ph idx="1"/>
          </p:nvPr>
        </p:nvSpPr>
        <p:spPr/>
        <p:txBody>
          <a:bodyPr/>
          <a:lstStyle/>
          <a:p>
            <a:r>
              <a:rPr lang="ar-IQ" b="1" dirty="0" smtClean="0"/>
              <a:t>الطلب الفعال</a:t>
            </a:r>
            <a:r>
              <a:rPr lang="ar-IQ" dirty="0" smtClean="0"/>
              <a:t> هو طلب كافة الوحدات الاقتصادية (الاستهلاكي والاستثماري) المقترن بالقوة الشرائية الذي سيتحول فعليا الى انفاق كلي (الطلب الفعلي)، اذ يتم من خلاله تحديد حجم الاستخدام القادر على تحقيق حجم الناتج الذي سيغطي مقدار الطلب الفعال.</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العشرون</a:t>
            </a:r>
            <a:endParaRPr lang="ar-IQ" dirty="0"/>
          </a:p>
        </p:txBody>
      </p:sp>
      <p:sp>
        <p:nvSpPr>
          <p:cNvPr id="3" name="Content Placeholder 2"/>
          <p:cNvSpPr>
            <a:spLocks noGrp="1"/>
          </p:cNvSpPr>
          <p:nvPr>
            <p:ph idx="1"/>
          </p:nvPr>
        </p:nvSpPr>
        <p:spPr/>
        <p:txBody>
          <a:bodyPr>
            <a:normAutofit fontScale="92500" lnSpcReduction="20000"/>
          </a:bodyPr>
          <a:lstStyle/>
          <a:p>
            <a:r>
              <a:rPr lang="ar-IQ" b="1" u="sng" dirty="0" smtClean="0"/>
              <a:t>أولاً:- الطلـب الكلـــي المـــادي</a:t>
            </a:r>
            <a:endParaRPr lang="en-US" dirty="0" smtClean="0"/>
          </a:p>
          <a:p>
            <a:r>
              <a:rPr lang="ar-IQ" dirty="0" smtClean="0"/>
              <a:t>سيتم تحليل بنود الطلب الكلي المادي بشكل مفصل من حيث الاهمية لكل بند على حده، ومن ثم سيتم اللجوء فيما بعد الى تحليل البنود تباعاً لغايات اقتصادية هامة تعطي مدلولات في رسم السياسات الاقتصادية الكلية.</a:t>
            </a:r>
            <a:endParaRPr lang="en-US" dirty="0" smtClean="0"/>
          </a:p>
          <a:p>
            <a:r>
              <a:rPr lang="ar-IQ" b="1" u="sng" dirty="0" smtClean="0"/>
              <a:t>دالة الاستهلاك </a:t>
            </a:r>
            <a:r>
              <a:rPr lang="en-US" b="1" u="sng" dirty="0" smtClean="0"/>
              <a:t>Consumption Function</a:t>
            </a:r>
            <a:endParaRPr lang="en-US" dirty="0" smtClean="0"/>
          </a:p>
          <a:p>
            <a:r>
              <a:rPr lang="ar-IQ" dirty="0" smtClean="0"/>
              <a:t>يعرف الاستهلاك بانه الانفاق على السلع والخدمات الاستهلاكية المعمرة وغير المعمرة خلال فترة زمنية معينة سنة في الغالب.</a:t>
            </a:r>
            <a:endParaRPr lang="en-US" dirty="0" smtClean="0"/>
          </a:p>
          <a:p>
            <a:r>
              <a:rPr lang="ar-IQ" dirty="0" smtClean="0"/>
              <a:t>اعتقد كينز بان هنالك العديد من العوامل التي تؤثر بالاستهلاك لكن الدخل المتاح يعد العامل الاهم والاكثر تاثيرا في قرار الاستهلاك.</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العشرون</a:t>
            </a:r>
            <a:endParaRPr lang="ar-IQ" dirty="0"/>
          </a:p>
        </p:txBody>
      </p:sp>
      <p:sp>
        <p:nvSpPr>
          <p:cNvPr id="3" name="Content Placeholder 2"/>
          <p:cNvSpPr>
            <a:spLocks noGrp="1"/>
          </p:cNvSpPr>
          <p:nvPr>
            <p:ph idx="1"/>
          </p:nvPr>
        </p:nvSpPr>
        <p:spPr/>
        <p:txBody>
          <a:bodyPr>
            <a:normAutofit fontScale="70000" lnSpcReduction="20000"/>
          </a:bodyPr>
          <a:lstStyle/>
          <a:p>
            <a:r>
              <a:rPr lang="ar-IQ" u="sng" dirty="0" smtClean="0"/>
              <a:t>افتراضات دالة الاستهلاك الكينزية</a:t>
            </a:r>
            <a:endParaRPr lang="en-US" dirty="0" smtClean="0"/>
          </a:p>
          <a:p>
            <a:r>
              <a:rPr lang="ar-IQ" dirty="0" smtClean="0"/>
              <a:t>1- الاستهلاك دالة في الدخل المتاح وهي دالة غير تناسبية اي:</a:t>
            </a:r>
            <a:endParaRPr lang="en-US" dirty="0" smtClean="0"/>
          </a:p>
          <a:p>
            <a:pPr rtl="0"/>
            <a:r>
              <a:rPr lang="en-US" dirty="0" smtClean="0"/>
              <a:t>C = f (Y</a:t>
            </a:r>
            <a:r>
              <a:rPr lang="en-US" baseline="-25000" dirty="0" smtClean="0"/>
              <a:t>d</a:t>
            </a:r>
            <a:r>
              <a:rPr lang="en-US" dirty="0" smtClean="0"/>
              <a:t>) ……………………………….(12)</a:t>
            </a:r>
          </a:p>
          <a:p>
            <a:r>
              <a:rPr lang="ar-IQ" dirty="0" smtClean="0"/>
              <a:t>2- يزداد الاستهلاك بزيادة الدخل المتاح ولكن بمقدار اقل (محدد من قبل الميل الحدي للاستلاك (</a:t>
            </a:r>
            <a:r>
              <a:rPr lang="en-US" dirty="0" smtClean="0"/>
              <a:t>MPC</a:t>
            </a:r>
            <a:r>
              <a:rPr lang="ar-IQ" dirty="0" smtClean="0"/>
              <a:t>) وهو كمية موجبة </a:t>
            </a:r>
            <a:r>
              <a:rPr lang="en-US" dirty="0" smtClean="0"/>
              <a:t>0</a:t>
            </a:r>
            <a:r>
              <a:rPr lang="en-US" dirty="0" smtClean="0">
                <a:sym typeface="Symbol"/>
              </a:rPr>
              <a:t></a:t>
            </a:r>
            <a:r>
              <a:rPr lang="en-US" dirty="0" smtClean="0"/>
              <a:t>MPC</a:t>
            </a:r>
            <a:r>
              <a:rPr lang="en-US" dirty="0" smtClean="0">
                <a:sym typeface="Symbol"/>
              </a:rPr>
              <a:t></a:t>
            </a:r>
            <a:r>
              <a:rPr lang="en-US" dirty="0" smtClean="0"/>
              <a:t>1</a:t>
            </a:r>
            <a:r>
              <a:rPr lang="ar-IQ" dirty="0" smtClean="0"/>
              <a:t>) وفق القانون النفسي لكينز.</a:t>
            </a:r>
            <a:endParaRPr lang="en-US" dirty="0" smtClean="0"/>
          </a:p>
          <a:p>
            <a:r>
              <a:rPr lang="ar-IQ" dirty="0" smtClean="0"/>
              <a:t>3- الميل المتوسط للاستهلاك (</a:t>
            </a:r>
            <a:r>
              <a:rPr lang="en-US" dirty="0" smtClean="0"/>
              <a:t>APC</a:t>
            </a:r>
            <a:r>
              <a:rPr lang="ar-IQ" dirty="0" smtClean="0"/>
              <a:t>) اكبر من الميل الحدي للاستهلاك (</a:t>
            </a:r>
            <a:r>
              <a:rPr lang="en-US" dirty="0" smtClean="0"/>
              <a:t>MPC</a:t>
            </a:r>
            <a:r>
              <a:rPr lang="ar-IQ" dirty="0" smtClean="0"/>
              <a:t>)، اذ يتحدد (</a:t>
            </a:r>
            <a:r>
              <a:rPr lang="en-US" dirty="0" smtClean="0"/>
              <a:t>MPC</a:t>
            </a:r>
            <a:r>
              <a:rPr lang="ar-IQ" dirty="0" smtClean="0"/>
              <a:t>) بعوامل نفسية ويتحدد (</a:t>
            </a:r>
            <a:r>
              <a:rPr lang="en-US" dirty="0" smtClean="0"/>
              <a:t>APC</a:t>
            </a:r>
            <a:r>
              <a:rPr lang="ar-IQ" dirty="0" smtClean="0"/>
              <a:t>) بعوامل اقتصادية.</a:t>
            </a:r>
            <a:endParaRPr lang="en-US" dirty="0" smtClean="0"/>
          </a:p>
          <a:p>
            <a:r>
              <a:rPr lang="ar-IQ" dirty="0" smtClean="0"/>
              <a:t>4- الميل الحدي للاستهلاك (</a:t>
            </a:r>
            <a:r>
              <a:rPr lang="en-US" dirty="0" smtClean="0"/>
              <a:t>MPC</a:t>
            </a:r>
            <a:r>
              <a:rPr lang="ar-IQ" dirty="0" smtClean="0"/>
              <a:t>) ثابت (دالة خطية) وقد يتجه للتناقص مع نمو الدخل، وان الميل المتوسط للاستهلاك (</a:t>
            </a:r>
            <a:r>
              <a:rPr lang="en-US" dirty="0" smtClean="0"/>
              <a:t>APC</a:t>
            </a:r>
            <a:r>
              <a:rPr lang="ar-IQ" dirty="0" smtClean="0"/>
              <a:t>) يتناقص مع زيادة الدخل المتاح.</a:t>
            </a:r>
            <a:endParaRPr lang="en-US" dirty="0" smtClean="0"/>
          </a:p>
          <a:p>
            <a:r>
              <a:rPr lang="ar-IQ" dirty="0" smtClean="0"/>
              <a:t> </a:t>
            </a:r>
            <a:endParaRPr lang="en-US" dirty="0" smtClean="0"/>
          </a:p>
          <a:p>
            <a:r>
              <a:rPr lang="ar-IQ" dirty="0" smtClean="0"/>
              <a:t>تتالف دالة الاستهلاك الكينزية من جزئين هما:-</a:t>
            </a:r>
            <a:endParaRPr lang="en-US" dirty="0" smtClean="0"/>
          </a:p>
          <a:p>
            <a:pPr rtl="0"/>
            <a:r>
              <a:rPr lang="en-US" dirty="0" smtClean="0"/>
              <a:t>C =  Co  +  b Y</a:t>
            </a:r>
            <a:r>
              <a:rPr lang="en-US" baseline="-25000" dirty="0" smtClean="0"/>
              <a:t>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ar-IQ" dirty="0" smtClean="0"/>
              <a:t>حيث ان:</a:t>
            </a:r>
            <a:endParaRPr lang="en-US" dirty="0" smtClean="0"/>
          </a:p>
          <a:p>
            <a:r>
              <a:rPr lang="ar-IQ" dirty="0" smtClean="0"/>
              <a:t>(</a:t>
            </a:r>
            <a:r>
              <a:rPr lang="en-US" dirty="0" smtClean="0"/>
              <a:t>Co</a:t>
            </a:r>
            <a:r>
              <a:rPr lang="ar-IQ" dirty="0" smtClean="0"/>
              <a:t>) الاستهلاك المستقل اي المقطع الثابت غير المعتمد على الدخل المتاح. وانما من      1- الادخارات السابقة 2- الاقتراض 3- بيع الاصول المالية 4- الفوز بجائزة مالية .... الخ.</a:t>
            </a:r>
            <a:endParaRPr lang="en-US" dirty="0" smtClean="0"/>
          </a:p>
          <a:p>
            <a:r>
              <a:rPr lang="ar-IQ" dirty="0" smtClean="0"/>
              <a:t>(</a:t>
            </a:r>
            <a:r>
              <a:rPr lang="en-US" dirty="0" smtClean="0"/>
              <a:t>b</a:t>
            </a:r>
            <a:r>
              <a:rPr lang="ar-IQ" dirty="0" smtClean="0"/>
              <a:t>) الميل الحدي للاستهلاك (</a:t>
            </a:r>
            <a:r>
              <a:rPr lang="en-US" dirty="0" smtClean="0"/>
              <a:t>Marginal propensity to consume</a:t>
            </a:r>
            <a:r>
              <a:rPr lang="ar-IQ" dirty="0" smtClean="0"/>
              <a:t> - </a:t>
            </a:r>
            <a:r>
              <a:rPr lang="en-US" dirty="0" smtClean="0"/>
              <a:t>MPC</a:t>
            </a:r>
            <a:r>
              <a:rPr lang="ar-IQ" dirty="0" smtClean="0"/>
              <a:t>-) والذي يمثل ظل زاوية الانحدار وهو مقدار نسبة الاستهلاك من الدخل المتاح. (</a:t>
            </a:r>
            <a:r>
              <a:rPr lang="en-US" dirty="0" smtClean="0"/>
              <a:t>Y</a:t>
            </a:r>
            <a:r>
              <a:rPr lang="ar-IQ" dirty="0" smtClean="0"/>
              <a:t>) الدخل المتاح.</a:t>
            </a:r>
            <a:endParaRPr lang="en-US" dirty="0" smtClean="0"/>
          </a:p>
          <a:p>
            <a:endParaRPr lang="ar-IQ"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461</Words>
  <Application>Microsoft Office PowerPoint</Application>
  <PresentationFormat>On-screen Show (4:3)</PresentationFormat>
  <Paragraphs>33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Symbol</vt:lpstr>
      <vt:lpstr>Times New Roman</vt:lpstr>
      <vt:lpstr>Office Theme</vt:lpstr>
      <vt:lpstr>الاقتصاد الكلي</vt:lpstr>
      <vt:lpstr>المحاضرة العشرون</vt:lpstr>
      <vt:lpstr>المحاضرة العشرون</vt:lpstr>
      <vt:lpstr>المحاضرة العشرون</vt:lpstr>
      <vt:lpstr>المحاضرة العشرون</vt:lpstr>
      <vt:lpstr>المحاضرة العشرون</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الحسابات القومية</dc:title>
  <dc:creator>win7</dc:creator>
  <cp:lastModifiedBy>subhi hassoon</cp:lastModifiedBy>
  <cp:revision>24</cp:revision>
  <dcterms:created xsi:type="dcterms:W3CDTF">2017-12-16T10:28:53Z</dcterms:created>
  <dcterms:modified xsi:type="dcterms:W3CDTF">2019-01-22T11:56:38Z</dcterms:modified>
</cp:coreProperties>
</file>