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A_Treatise_on_Mone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السابعة عشر</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 عشر</a:t>
            </a:r>
            <a:endParaRPr lang="ar-IQ" dirty="0"/>
          </a:p>
        </p:txBody>
      </p:sp>
      <p:sp>
        <p:nvSpPr>
          <p:cNvPr id="5" name="Content Placeholder 4"/>
          <p:cNvSpPr>
            <a:spLocks noGrp="1"/>
          </p:cNvSpPr>
          <p:nvPr>
            <p:ph idx="1"/>
          </p:nvPr>
        </p:nvSpPr>
        <p:spPr>
          <a:xfrm>
            <a:off x="457200" y="1600200"/>
            <a:ext cx="8229600" cy="4953000"/>
          </a:xfrm>
        </p:spPr>
        <p:txBody>
          <a:bodyPr>
            <a:normAutofit fontScale="55000" lnSpcReduction="20000"/>
          </a:bodyPr>
          <a:lstStyle/>
          <a:p>
            <a:r>
              <a:rPr lang="ar-IQ" dirty="0" smtClean="0"/>
              <a:t>الفصل الثالث</a:t>
            </a:r>
            <a:endParaRPr lang="en-US" dirty="0" smtClean="0"/>
          </a:p>
          <a:p>
            <a:r>
              <a:rPr lang="ar-IQ" dirty="0" smtClean="0"/>
              <a:t>النموذج الكينزي</a:t>
            </a:r>
            <a:endParaRPr lang="en-US" dirty="0" smtClean="0"/>
          </a:p>
          <a:p>
            <a:r>
              <a:rPr lang="ar-IQ" dirty="0" smtClean="0"/>
              <a:t> </a:t>
            </a:r>
            <a:endParaRPr lang="en-US" dirty="0" smtClean="0"/>
          </a:p>
          <a:p>
            <a:r>
              <a:rPr lang="ar-IQ" dirty="0" smtClean="0"/>
              <a:t>يعد جون مينارد كينز</a:t>
            </a:r>
            <a:r>
              <a:rPr lang="ar-IQ" baseline="30000" dirty="0" smtClean="0"/>
              <a:t>(</a:t>
            </a:r>
            <a:r>
              <a:rPr lang="ar-IQ" baseline="30000" dirty="0" smtClean="0">
                <a:sym typeface="Symbol"/>
                <a:hlinkClick r:id="" action="ppaction://hlinkfile"/>
              </a:rPr>
              <a:t></a:t>
            </a:r>
            <a:r>
              <a:rPr lang="ar-IQ" baseline="30000" dirty="0" smtClean="0"/>
              <a:t>)</a:t>
            </a:r>
            <a:r>
              <a:rPr lang="ar-IQ" dirty="0" smtClean="0"/>
              <a:t> احد الاقتصاديين الكلاسيك الجدد (</a:t>
            </a:r>
            <a:r>
              <a:rPr lang="en-US" dirty="0" smtClean="0"/>
              <a:t>Neo Classic</a:t>
            </a:r>
            <a:r>
              <a:rPr lang="ar-IQ" dirty="0" smtClean="0"/>
              <a:t>) الذين حاولوا ترميم النظرية الكلاسيكية لكي تصبح اكثر ملائمة للواقع. لكن جميع تلك المحاولات لم تجدي نفعا لانها لم تستطيع المساس بجوهر الفروض الاساسية للنموذج، اذ تكسرت فروض النموذج الكلاسيكي على عتبة ازمة الكساد العظيم (</a:t>
            </a:r>
            <a:r>
              <a:rPr lang="en-US" dirty="0" smtClean="0"/>
              <a:t>Great Depression</a:t>
            </a:r>
            <a:r>
              <a:rPr lang="ar-IQ" dirty="0" smtClean="0"/>
              <a:t>) في ثلاثينات القرن الماضي، مما دفع كينز للبحث عن اسباب تلك الازمة بعيدا عن اطار النموذج الكلاسيكي، مستفيدا من طرح الكونت فيكسل</a:t>
            </a:r>
            <a:r>
              <a:rPr lang="ar-IQ" baseline="30000" dirty="0" smtClean="0"/>
              <a:t>(</a:t>
            </a:r>
            <a:r>
              <a:rPr lang="ar-IQ" baseline="30000" dirty="0" smtClean="0">
                <a:sym typeface="Symbol"/>
                <a:hlinkClick r:id="" action="ppaction://hlinkfile"/>
              </a:rPr>
              <a:t></a:t>
            </a:r>
            <a:r>
              <a:rPr lang="ar-IQ" baseline="30000" dirty="0" smtClean="0">
                <a:sym typeface="Symbol"/>
              </a:rPr>
              <a:t></a:t>
            </a:r>
            <a:r>
              <a:rPr lang="ar-IQ" baseline="30000" dirty="0" smtClean="0"/>
              <a:t>)</a:t>
            </a:r>
            <a:r>
              <a:rPr lang="ar-IQ" dirty="0" smtClean="0"/>
              <a:t> الذي حاول ازالة الانفصام الكلاسيكي (</a:t>
            </a:r>
            <a:r>
              <a:rPr lang="en-US" dirty="0" smtClean="0"/>
              <a:t>The dichotomy</a:t>
            </a:r>
            <a:r>
              <a:rPr lang="ar-IQ" dirty="0" smtClean="0"/>
              <a:t>)، من خلال استخدام سعر الفائدة النقدي والحقيقي، وبين بان الحالة الطبيعية للاقتصاد هو حالة اللاتوازن وحلل طريقة تراكم المتغيرات الاقتصادية باتجاه تصاعدي وتنازلي، وان من خلال توازن سعرا الفائدة يتم استعادة التوازن في الاقتصاد. بعد ان عانى تحليل الجانب النقدي والحقيقي من الانفصام الكلاسيكي لمدة طويلة من الزمن على اثر حيادية النقود (</a:t>
            </a:r>
            <a:r>
              <a:rPr lang="en-US" dirty="0" smtClean="0"/>
              <a:t>Neutrality of money</a:t>
            </a:r>
            <a:r>
              <a:rPr lang="ar-IQ" dirty="0" smtClean="0"/>
              <a:t>).</a:t>
            </a:r>
            <a:endParaRPr lang="en-US" dirty="0" smtClean="0"/>
          </a:p>
          <a:p>
            <a:r>
              <a:rPr lang="ar-IQ" dirty="0" smtClean="0"/>
              <a:t>قدم كينز عمله المشهور عام 1936 في النظرية العامة للاستخدام والفائدة والنقود (</a:t>
            </a:r>
            <a:r>
              <a:rPr lang="en-US" dirty="0" smtClean="0"/>
              <a:t>General Theory of Employment Interest and Money</a:t>
            </a:r>
            <a:r>
              <a:rPr lang="ar-IQ" dirty="0" smtClean="0"/>
              <a:t>)</a:t>
            </a:r>
            <a:r>
              <a:rPr lang="ar-IQ" baseline="30000" dirty="0" smtClean="0"/>
              <a:t>(</a:t>
            </a:r>
            <a:r>
              <a:rPr lang="ar-IQ" baseline="30000" dirty="0" smtClean="0">
                <a:sym typeface="Symbol"/>
                <a:hlinkClick r:id="" action="ppaction://hlinkfile"/>
              </a:rPr>
              <a:t></a:t>
            </a:r>
            <a:r>
              <a:rPr lang="ar-IQ" baseline="30000" dirty="0" smtClean="0">
                <a:sym typeface="Symbol"/>
              </a:rPr>
              <a:t></a:t>
            </a:r>
            <a:r>
              <a:rPr lang="ar-IQ" baseline="30000" dirty="0" smtClean="0"/>
              <a:t>)</a:t>
            </a:r>
            <a:r>
              <a:rPr lang="ar-IQ" dirty="0" smtClean="0"/>
              <a:t>.</a:t>
            </a:r>
            <a:endParaRPr lang="en-US" dirty="0" smtClean="0"/>
          </a:p>
          <a:p>
            <a:r>
              <a:rPr lang="ar-IQ" dirty="0" smtClean="0"/>
              <a:t>  </a:t>
            </a:r>
            <a:endParaRPr lang="en-US" dirty="0" smtClean="0"/>
          </a:p>
          <a:p>
            <a:r>
              <a:rPr lang="ar-IQ" dirty="0" smtClean="0">
                <a:sym typeface="Symbol"/>
                <a:hlinkClick r:id="" action="ppaction://hlinkfile"/>
              </a:rPr>
              <a:t></a:t>
            </a:r>
            <a:r>
              <a:rPr lang="ar-IQ" dirty="0" smtClean="0"/>
              <a:t> - </a:t>
            </a:r>
            <a:r>
              <a:rPr lang="en-US" dirty="0" smtClean="0"/>
              <a:t>John Maynard Keynes</a:t>
            </a:r>
            <a:r>
              <a:rPr lang="ar-IQ" dirty="0" smtClean="0"/>
              <a:t> (1883- 1946)، وهو اقتصادي انجليزي.</a:t>
            </a:r>
            <a:endParaRPr lang="en-US" dirty="0" smtClean="0"/>
          </a:p>
          <a:p>
            <a:r>
              <a:rPr lang="ar-IQ" dirty="0" smtClean="0">
                <a:sym typeface="Symbol"/>
                <a:hlinkClick r:id="" action="ppaction://hlinkfile"/>
              </a:rPr>
              <a:t></a:t>
            </a:r>
            <a:r>
              <a:rPr lang="ar-IQ" dirty="0" smtClean="0">
                <a:sym typeface="Symbol"/>
              </a:rPr>
              <a:t></a:t>
            </a:r>
            <a:r>
              <a:rPr lang="ar-IQ" dirty="0" smtClean="0"/>
              <a:t> - </a:t>
            </a:r>
            <a:r>
              <a:rPr lang="en-US" dirty="0" smtClean="0"/>
              <a:t>Johan  </a:t>
            </a:r>
            <a:r>
              <a:rPr lang="en-US" dirty="0" err="1" smtClean="0"/>
              <a:t>Gustaf</a:t>
            </a:r>
            <a:r>
              <a:rPr lang="en-US" dirty="0" smtClean="0"/>
              <a:t> Knut </a:t>
            </a:r>
            <a:r>
              <a:rPr lang="en-US" dirty="0" err="1" smtClean="0"/>
              <a:t>Wicksell</a:t>
            </a:r>
            <a:r>
              <a:rPr lang="ar-IQ" dirty="0" smtClean="0"/>
              <a:t> (1851- 1926)، وهو اقتصادي سويدي.</a:t>
            </a:r>
            <a:endParaRPr lang="en-US" dirty="0" smtClean="0"/>
          </a:p>
          <a:p>
            <a:r>
              <a:rPr lang="ar-IQ" dirty="0" smtClean="0">
                <a:sym typeface="Symbol"/>
                <a:hlinkClick r:id="" action="ppaction://hlinkfile"/>
              </a:rPr>
              <a:t></a:t>
            </a:r>
            <a:r>
              <a:rPr lang="ar-IQ" dirty="0" smtClean="0">
                <a:sym typeface="Symbol"/>
              </a:rPr>
              <a:t></a:t>
            </a:r>
            <a:r>
              <a:rPr lang="ar-IQ" dirty="0" smtClean="0"/>
              <a:t> - وهو العمل الثالث له بعد (الطريق الى الاصلاح النقدي </a:t>
            </a:r>
            <a:r>
              <a:rPr lang="en-US" dirty="0" smtClean="0"/>
              <a:t>A Tract on Monetary Reform</a:t>
            </a:r>
            <a:r>
              <a:rPr lang="ar-IQ" dirty="0" smtClean="0"/>
              <a:t> -1923) و (رسالة عن النقود </a:t>
            </a:r>
            <a:r>
              <a:rPr lang="en-US" dirty="0" smtClean="0">
                <a:hlinkClick r:id="rId2" tooltip="A Treatise on Money"/>
              </a:rPr>
              <a:t>A Treatise on Money</a:t>
            </a:r>
            <a:r>
              <a:rPr lang="ar-IQ" dirty="0" smtClean="0"/>
              <a:t> - 1930)، حيث كان طرح تلك الاعمال "كلاسيكياً" باستثناء العمل الثالث.</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 عشر</a:t>
            </a:r>
            <a:endParaRPr lang="ar-IQ" dirty="0"/>
          </a:p>
        </p:txBody>
      </p:sp>
      <p:sp>
        <p:nvSpPr>
          <p:cNvPr id="6" name="Content Placeholder 5"/>
          <p:cNvSpPr>
            <a:spLocks noGrp="1"/>
          </p:cNvSpPr>
          <p:nvPr>
            <p:ph idx="1"/>
          </p:nvPr>
        </p:nvSpPr>
        <p:spPr/>
        <p:txBody>
          <a:bodyPr>
            <a:normAutofit fontScale="77500" lnSpcReduction="20000"/>
          </a:bodyPr>
          <a:lstStyle/>
          <a:p>
            <a:r>
              <a:rPr lang="ar-IQ" b="1" u="sng" dirty="0" smtClean="0"/>
              <a:t>أنتقــــاد كيـــنـــز للنمـــوذج الكــلاسيكـــي</a:t>
            </a:r>
            <a:endParaRPr lang="en-US" dirty="0" smtClean="0"/>
          </a:p>
          <a:p>
            <a:r>
              <a:rPr lang="ar-IQ" dirty="0" smtClean="0"/>
              <a:t>في هذا العمل اخذ كينز يفند صحة الافتراضات الكلاسيكية وكما ياتي:-</a:t>
            </a:r>
            <a:endParaRPr lang="en-US" dirty="0" smtClean="0"/>
          </a:p>
          <a:p>
            <a:r>
              <a:rPr lang="ar-IQ" dirty="0" smtClean="0"/>
              <a:t>1- عدم سريان قانون ساي اذ اكد بان جوهر مشكلة الازمة (الكساد العظيم) هو قصور الطلب الكلي، ومن ثم فان الطلب الكلي هو الذي يخلق العرض الكلي.</a:t>
            </a:r>
            <a:endParaRPr lang="en-US" dirty="0" smtClean="0"/>
          </a:p>
          <a:p>
            <a:r>
              <a:rPr lang="ar-IQ" dirty="0" smtClean="0"/>
              <a:t>2- النقود لها دورا متميز في الاقتصاد في استقرار المتغيرات الاقتصادية الكلية، اذ ان النقود لها قيمة وتطلب لثلاث دوافع مما يجعل قرار توليد الدخل يختلف عن قرارات انفاقه. كما انتقد فكرة الدراية التامة واليقين لدى الافراد.</a:t>
            </a:r>
            <a:endParaRPr lang="en-US" dirty="0" smtClean="0"/>
          </a:p>
          <a:p>
            <a:r>
              <a:rPr lang="ar-IQ" dirty="0" smtClean="0"/>
              <a:t>3- الادخار قد لا يرتبط بشكل مباشر بتحركات سعر الفائدة لكونه محدد بالدخل بشكل مباشر، ومن ثم ليس كل ما يدخر يستثمر (نظرية سعر الفائدة الكلاسيكية).</a:t>
            </a:r>
            <a:endParaRPr lang="en-US" dirty="0" smtClean="0"/>
          </a:p>
          <a:p>
            <a:r>
              <a:rPr lang="ar-IQ" dirty="0" smtClean="0"/>
              <a:t>4- عدم وجود المرونة التامة للاسعار والاجور بسبب وجود نقابات العمال والاحتكارات ودور الدولة وقوة المساومة فيما بينهما.</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ar-IQ" dirty="0" smtClean="0"/>
              <a:t>5- ان منحنى العرض الكلي ليس عديم المرونة بشكل دائم، فالاستخدام الشامل حالة معينة وان الاقتصاد قد يعمل عند او دون او فوق مستوى الاستخدام الشامل (وجود بطالة اجبارية)، اذ رفض كينز فكرة التشغيل الشامل لعناصر الانتاج، فهو يرى بأن الاقتصاد يشتغل في حالة من التوازن ولكن في حالة من التشغيل غير الشامل لعناصر الانتاج ( أي وجود بطالة)، حيث بالنسبة إليه الاقتصاد قد يكون في حالة توازن ولكن وفق ثلاث إمكانيات وهي:</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ar-IQ" dirty="0" smtClean="0"/>
              <a:t>أ- التوازن الناقص: وهو التوازن الذي يتحقق عند مستويات أدنى من مستوى التشغيل الشامل وأن هناك بطالة لجزء من عناصر الإنتاج، وأن هذه البطالة هي بطالة إجبارية وليست اختيارية. أن وضعية التوازن هذه هي الوضعية العادية للاقتصاد.</a:t>
            </a:r>
            <a:endParaRPr lang="en-US" dirty="0" smtClean="0"/>
          </a:p>
          <a:p>
            <a:r>
              <a:rPr lang="ar-IQ" dirty="0" smtClean="0"/>
              <a:t>ب- التوازن المثالي: هو التوازن الذي يتحقق عند يكون الاقتصاد عند مستوى التشغيل الشامل. هذه الوضعية بالنسبة إلى الكلاسيك هي الوضعية الطبيعية. أما بالنسبة إلى كينز فتعد حالة مؤقتة لا تلبث الأوضاع أن ترجع إلى حالتها الطبيعية والمتمثلة في حالة التشغيل غير الشامل (حالة التوازن الناقص).</a:t>
            </a:r>
            <a:endParaRPr lang="en-US" dirty="0" smtClean="0"/>
          </a:p>
          <a:p>
            <a:r>
              <a:rPr lang="ar-IQ" dirty="0" smtClean="0"/>
              <a:t>ج- التوازن الزائد: وهو التوازن الذي يمكن أن يقع في مستويات تتعدى مستوى التشغيل الشامل، حيث في هذه الحالة الإنتاج لا يكفي لسد الطلب الكلي لأن جهاز العرض قد وصل إلى طاقته القصوى، مما سيؤدي حتما إلى ارتفاع المستوى العام للأسعار لامتصاص الطلب الزائد. وتعد هذه الحالة بالنسبة إلى كينز حالة مؤقتة.</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382</Words>
  <Application>Microsoft Office PowerPoint</Application>
  <PresentationFormat>On-screen Show (4:3)</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Office Theme</vt:lpstr>
      <vt:lpstr>الاقتصاد الكلي</vt:lpstr>
      <vt:lpstr>المحاضرة السابعة عشر</vt:lpstr>
      <vt:lpstr>المحاضرة السابعة عشر</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22</cp:revision>
  <dcterms:created xsi:type="dcterms:W3CDTF">2017-12-16T10:28:53Z</dcterms:created>
  <dcterms:modified xsi:type="dcterms:W3CDTF">2019-01-22T11:55:30Z</dcterms:modified>
</cp:coreProperties>
</file>