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380BA95-1DFA-453F-B8A2-3FBD4B2F9203}" type="datetimeFigureOut">
              <a:rPr lang="ar-IQ" smtClean="0"/>
              <a:pPr/>
              <a:t>16/05/1440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247AF98-5B2E-4367-A097-1A687B397DF9}"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pl.wikipedia.org/wiki/1680" TargetMode="External"/><Relationship Id="rId2" Type="http://schemas.openxmlformats.org/officeDocument/2006/relationships/hyperlink" Target="https://en.wikipedia.org/wiki/Equation_of_exchange" TargetMode="External"/><Relationship Id="rId1" Type="http://schemas.openxmlformats.org/officeDocument/2006/relationships/slideLayout" Target="../slideLayouts/slideLayout2.xml"/><Relationship Id="rId4" Type="http://schemas.openxmlformats.org/officeDocument/2006/relationships/hyperlink" Target="https://pl.wikipedia.org/wiki/173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الاقتصاد الكلي</a:t>
            </a:r>
            <a:endParaRPr lang="ar-IQ" dirty="0"/>
          </a:p>
        </p:txBody>
      </p:sp>
      <p:sp>
        <p:nvSpPr>
          <p:cNvPr id="3" name="Subtitle 2"/>
          <p:cNvSpPr>
            <a:spLocks noGrp="1"/>
          </p:cNvSpPr>
          <p:nvPr>
            <p:ph type="subTitle" idx="1"/>
          </p:nvPr>
        </p:nvSpPr>
        <p:spPr/>
        <p:txBody>
          <a:bodyPr/>
          <a:lstStyle/>
          <a:p>
            <a:r>
              <a:rPr lang="ar-IQ" dirty="0" smtClean="0">
                <a:solidFill>
                  <a:schemeClr val="tx1"/>
                </a:solidFill>
              </a:rPr>
              <a:t>المحاضرة الثانية عشر</a:t>
            </a:r>
          </a:p>
          <a:p>
            <a:r>
              <a:rPr lang="ar-IQ" dirty="0" smtClean="0">
                <a:solidFill>
                  <a:schemeClr val="tx1"/>
                </a:solidFill>
              </a:rPr>
              <a:t>د. </a:t>
            </a:r>
            <a:r>
              <a:rPr lang="ar-IQ" smtClean="0">
                <a:solidFill>
                  <a:schemeClr val="tx1"/>
                </a:solidFill>
              </a:rPr>
              <a:t>صبحي حسون</a:t>
            </a:r>
            <a:endParaRPr lang="ar-IQ" dirty="0" smtClean="0">
              <a:solidFill>
                <a:schemeClr val="tx1"/>
              </a:solidFill>
            </a:endParaRPr>
          </a:p>
          <a:p>
            <a:endParaRPr lang="ar-IQ"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الثانية عشر</a:t>
            </a:r>
            <a:endParaRPr lang="ar-IQ" dirty="0"/>
          </a:p>
        </p:txBody>
      </p:sp>
      <p:sp>
        <p:nvSpPr>
          <p:cNvPr id="5" name="Content Placeholder 4"/>
          <p:cNvSpPr>
            <a:spLocks noGrp="1"/>
          </p:cNvSpPr>
          <p:nvPr>
            <p:ph idx="1"/>
          </p:nvPr>
        </p:nvSpPr>
        <p:spPr/>
        <p:txBody>
          <a:bodyPr>
            <a:normAutofit fontScale="85000" lnSpcReduction="20000"/>
          </a:bodyPr>
          <a:lstStyle/>
          <a:p>
            <a:r>
              <a:rPr lang="ar-IQ" b="1" u="sng" dirty="0" smtClean="0"/>
              <a:t>الطلب الكلي الكلاسيكي </a:t>
            </a:r>
            <a:r>
              <a:rPr lang="en-US" b="1" u="sng" dirty="0" smtClean="0"/>
              <a:t>Classic Total Demand</a:t>
            </a:r>
            <a:endParaRPr lang="en-US" dirty="0" smtClean="0"/>
          </a:p>
          <a:p>
            <a:r>
              <a:rPr lang="ar-IQ" dirty="0" smtClean="0"/>
              <a:t>اكد الكلاسيك على ان كمية النقود (عرض النقد) المحدد الاساسي والوحيد للمستوى العام للاسعار، اذ ان تلك الافكار اخذت تتبلور في القرن الرابع عشر بعد انتهاء فترة الاقطاع وبداية بناء الدولة القومية حيث سادت القاعدة النقدية الذهبية والفضية آنذاك. وان الصناعة كانت ناشئة وتتميز بطابعها الحرفي (الصناعة البسيطة)، مما ادى بان تكون تلك الصناعة غير مرنة تجاه تغير الطلب عليها لبساطتها وصعوبة اجراء تغيير في محاورها الاساسية لان ذلك يتطلب رؤوس اموال ضخمة. لذا فان اي اكتشاف او دخول للذهب الى الاقتصاد كان يتسبب بارتفاع احتياطي الذهب ومن ثم زيادة عرض النقود، وبسبب عدم مرونة الجهاز الانتاجي للاسباب آنفة الذكر فضلا عن استقرار الاقتصاد عند مرحلة الاستخدام الشامل، فان زيادة عرض النقود ستنعكس مباشرة في المستوى العام للاسعار طالما لا يستطيع الناتج امتصاصها.</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الثانية عشر</a:t>
            </a:r>
            <a:endParaRPr lang="ar-IQ" dirty="0"/>
          </a:p>
        </p:txBody>
      </p:sp>
      <p:sp>
        <p:nvSpPr>
          <p:cNvPr id="6" name="Content Placeholder 5"/>
          <p:cNvSpPr>
            <a:spLocks noGrp="1"/>
          </p:cNvSpPr>
          <p:nvPr>
            <p:ph idx="1"/>
          </p:nvPr>
        </p:nvSpPr>
        <p:spPr/>
        <p:txBody>
          <a:bodyPr>
            <a:normAutofit fontScale="85000" lnSpcReduction="10000"/>
          </a:bodyPr>
          <a:lstStyle/>
          <a:p>
            <a:r>
              <a:rPr lang="ar-IQ" b="1" u="sng" dirty="0" smtClean="0"/>
              <a:t>سوق النقود </a:t>
            </a:r>
            <a:r>
              <a:rPr lang="en-US" b="1" u="sng" dirty="0" smtClean="0"/>
              <a:t>Money Market</a:t>
            </a:r>
            <a:endParaRPr lang="en-US" dirty="0" smtClean="0"/>
          </a:p>
          <a:p>
            <a:r>
              <a:rPr lang="ar-IQ" b="1" u="sng" dirty="0" smtClean="0"/>
              <a:t>النظرية الكمية للنقود </a:t>
            </a:r>
            <a:r>
              <a:rPr lang="en-US" b="1" u="sng" dirty="0" smtClean="0"/>
              <a:t>Quantity theory of money </a:t>
            </a:r>
            <a:endParaRPr lang="en-US" dirty="0" smtClean="0"/>
          </a:p>
          <a:p>
            <a:r>
              <a:rPr lang="ar-IQ" dirty="0" smtClean="0"/>
              <a:t>يمكن معرفة الطلب الكلي من خلال تتبع اثر النقود في الاقتصاد وذلك من خلال توجه النقود عبر </a:t>
            </a:r>
            <a:r>
              <a:rPr lang="ar-IQ" u="sng" dirty="0" smtClean="0"/>
              <a:t>الطلب النقدي</a:t>
            </a:r>
            <a:r>
              <a:rPr lang="ar-IQ" dirty="0" smtClean="0"/>
              <a:t> نحو الانفاق وتوليد الطلب الكلي فيما بعد، واستنادا الى النموذج الكلاسيكي فانه يعتمد في مجال النقود على النظرية الكمية للنقود، حيث ساد في البدء نظام المقايضة الذي استند الى مبادلة سلعة او خدمة ما باخرى دون وسيط، مما ادى فيما بعد الى عدم قدرة النظام في توافق رغبة المتعاملين فيما بينهم، فضلا عن عيوب اخرى افضت الى صعوبة التعامل به، مما تسبب بمعاناة حقيقية قاسى منها الافراد مما جعلهم يقررون استبدال المقايضة بنظام قادر على حل ازمة المبادلة فقط لا غير.</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85000" lnSpcReduction="20000"/>
          </a:bodyPr>
          <a:lstStyle/>
          <a:p>
            <a:r>
              <a:rPr lang="ar-IQ" dirty="0" smtClean="0"/>
              <a:t>فتم اختراع النقود السلعية والتي كانت اخر اشكالها النقود المعدنية (الذهبية والفضية) كوسيط بين الاطراف المتبادلة، لكي يتسنى للافراد امكانية اقتناء السلع والخدمات والتخلص من عبء النظام السابق، بعد ما كانت عملية المبادلة صعبة جدا لدرجة مستحيلة وبذلك مكنت النقود السلعية الافراد من حيازة المنتجات وزيادة اشباعهم. وعلى هذا الاساس اشار المفكرون الكلاسيك بان دور النقود في ذلك الوقت هو فقط للمبادلة من اجل تحقق الاشباع الذي طالما ارادت المجتماعات آنذاك سيادته على نحو رتيب. ويؤكد قانون ساي (قانون منافذ الاسواق) على ان مرحلة الانتاج بعد اختراع الوسيط (النقود)، اصبحت اهم مفصل في الاقتصاد الكلي لان عجلة الانتاج كانت بدائية وبسيطة اذ ان اغلب الصناعات كانت ورشية، لاحظ ان هذا الكلام ساد مع بداية العصر التجاري (المذهب الماركنتيلي) ونهاية عصر الاقطاع، ونشوء الدولة القومية واذا كان دور النقود فقط للمبادلة فاذن العرض الكلي سوف يخلق الطلب الكلي ويساويه.</a:t>
            </a:r>
            <a:endParaRPr lang="en-US" dirty="0" smtClean="0"/>
          </a:p>
          <a:p>
            <a:r>
              <a:rPr lang="ar-IQ" dirty="0" smtClean="0"/>
              <a:t>بمجرد افتراض ان النقود لها قيمة يتقوض قانون ساي ويفقد تحليل النموذج الكلاسيكي اصالته في تتبع النتائج المترتبة عليه.</a:t>
            </a:r>
            <a:endParaRPr lang="en-US" dirty="0" smtClean="0"/>
          </a:p>
          <a:p>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47500" lnSpcReduction="20000"/>
          </a:bodyPr>
          <a:lstStyle/>
          <a:p>
            <a:r>
              <a:rPr lang="ar-IQ" dirty="0" smtClean="0"/>
              <a:t>كانت الاسهامات النقدية عبارة عن افكار واراء واضافات متعددة من قبل الكثير من الاقتصاديين الكلاسيك</a:t>
            </a:r>
            <a:r>
              <a:rPr lang="ar-IQ" baseline="30000" dirty="0" smtClean="0"/>
              <a:t>(</a:t>
            </a:r>
            <a:r>
              <a:rPr lang="ar-IQ" baseline="30000" dirty="0" smtClean="0">
                <a:sym typeface="Symbol"/>
                <a:hlinkClick r:id="" action="ppaction://hlinkfile"/>
              </a:rPr>
              <a:t></a:t>
            </a:r>
            <a:r>
              <a:rPr lang="ar-IQ" baseline="30000" dirty="0" smtClean="0"/>
              <a:t>)</a:t>
            </a:r>
            <a:r>
              <a:rPr lang="ar-IQ" dirty="0" smtClean="0"/>
              <a:t>، حيث استطاع الاقتصادي الكلاسيكي المعاصر ارفنج فيشر (</a:t>
            </a:r>
            <a:r>
              <a:rPr lang="en-US" dirty="0" err="1" smtClean="0"/>
              <a:t>Iriving</a:t>
            </a:r>
            <a:r>
              <a:rPr lang="en-US" dirty="0" smtClean="0"/>
              <a:t> Fisher</a:t>
            </a:r>
            <a:r>
              <a:rPr lang="ar-IQ" dirty="0" smtClean="0"/>
              <a:t>) من تجميع تلك الافكار وصياغتها على نحو رياضي، ويمكن استعراض الصيغة النهائية والمختصرة والتي تم تسميتها بمعادلة التبادل (</a:t>
            </a:r>
            <a:r>
              <a:rPr lang="en-US" dirty="0" smtClean="0">
                <a:hlinkClick r:id="rId2" tooltip="Equation of exchange"/>
              </a:rPr>
              <a:t>Equation of Exchange</a:t>
            </a:r>
            <a:r>
              <a:rPr lang="ar-IQ" dirty="0" smtClean="0"/>
              <a:t>) على النحو الاتي:-</a:t>
            </a:r>
            <a:endParaRPr lang="en-US" dirty="0" smtClean="0"/>
          </a:p>
          <a:p>
            <a:r>
              <a:rPr lang="ar-IQ" dirty="0" smtClean="0"/>
              <a:t> </a:t>
            </a:r>
            <a:endParaRPr lang="en-US" dirty="0" smtClean="0"/>
          </a:p>
          <a:p>
            <a:pPr rtl="0"/>
            <a:r>
              <a:rPr lang="en-US" i="1" dirty="0" smtClean="0"/>
              <a:t>MV  = PT ………………………. (1)</a:t>
            </a:r>
            <a:endParaRPr lang="en-US" dirty="0" smtClean="0"/>
          </a:p>
          <a:p>
            <a:r>
              <a:rPr lang="ar-IQ" dirty="0" smtClean="0"/>
              <a:t>حيث ان:-</a:t>
            </a:r>
            <a:endParaRPr lang="en-US" dirty="0" smtClean="0"/>
          </a:p>
          <a:p>
            <a:r>
              <a:rPr lang="ar-IQ" dirty="0" smtClean="0"/>
              <a:t>(</a:t>
            </a:r>
            <a:r>
              <a:rPr lang="en-US" dirty="0" smtClean="0"/>
              <a:t>M</a:t>
            </a:r>
            <a:r>
              <a:rPr lang="ar-IQ" dirty="0" smtClean="0"/>
              <a:t>) كمية النقود (عرض النقد)      (</a:t>
            </a:r>
            <a:r>
              <a:rPr lang="en-US" dirty="0" smtClean="0"/>
              <a:t>V</a:t>
            </a:r>
            <a:r>
              <a:rPr lang="ar-IQ" dirty="0" smtClean="0"/>
              <a:t>) سرعة الدوران النقدي      </a:t>
            </a:r>
            <a:endParaRPr lang="en-US" dirty="0" smtClean="0"/>
          </a:p>
          <a:p>
            <a:r>
              <a:rPr lang="ar-IQ" dirty="0" smtClean="0"/>
              <a:t>(</a:t>
            </a:r>
            <a:r>
              <a:rPr lang="en-US" dirty="0" smtClean="0"/>
              <a:t>P</a:t>
            </a:r>
            <a:r>
              <a:rPr lang="ar-IQ" dirty="0" smtClean="0"/>
              <a:t>) المستوى العام للاسعار          (</a:t>
            </a:r>
            <a:r>
              <a:rPr lang="en-US" dirty="0" smtClean="0"/>
              <a:t>T</a:t>
            </a:r>
            <a:r>
              <a:rPr lang="ar-IQ" dirty="0" smtClean="0"/>
              <a:t>) حجم المعاملات</a:t>
            </a:r>
            <a:endParaRPr lang="en-US" dirty="0" smtClean="0"/>
          </a:p>
          <a:p>
            <a:r>
              <a:rPr lang="ar-IQ" dirty="0" smtClean="0"/>
              <a:t> </a:t>
            </a:r>
            <a:endParaRPr lang="en-US" dirty="0" smtClean="0"/>
          </a:p>
          <a:p>
            <a:r>
              <a:rPr lang="ar-IQ" dirty="0" smtClean="0"/>
              <a:t>ان كمية النقود متغير خارجي محدد من قبل السلطة النقدية الممثلة بالبنك المركزي، اما سرعة الدوران النقدي فهو متوسط عدد المرات التي يجري فيها استخدام الوحدة الواحدة من النقود لاتمام صفقة ما.</a:t>
            </a:r>
            <a:endParaRPr lang="en-US" dirty="0" smtClean="0"/>
          </a:p>
          <a:p>
            <a:r>
              <a:rPr lang="ar-IQ" dirty="0" smtClean="0"/>
              <a:t>هنالك نوعين منها هي (سرعة دوران المعاملات النقدية) وصياغتها الرياضية هي:-</a:t>
            </a:r>
            <a:endParaRPr lang="en-US" dirty="0" smtClean="0"/>
          </a:p>
          <a:p>
            <a:r>
              <a:rPr lang="ar-IQ" dirty="0" smtClean="0"/>
              <a:t> </a:t>
            </a:r>
            <a:endParaRPr lang="en-US" dirty="0" smtClean="0"/>
          </a:p>
          <a:p>
            <a:pPr rtl="0"/>
            <a:r>
              <a:rPr lang="en-US" i="1" dirty="0" smtClean="0"/>
              <a:t>V</a:t>
            </a:r>
            <a:r>
              <a:rPr lang="en-US" i="1" baseline="-25000" dirty="0" smtClean="0"/>
              <a:t>T</a:t>
            </a:r>
            <a:r>
              <a:rPr lang="en-US" i="1" dirty="0" smtClean="0"/>
              <a:t> = T / M …………………….. (2)</a:t>
            </a:r>
            <a:endParaRPr lang="en-US" dirty="0" smtClean="0"/>
          </a:p>
          <a:p>
            <a:r>
              <a:rPr lang="ar-IQ" dirty="0" smtClean="0"/>
              <a:t> </a:t>
            </a:r>
            <a:endParaRPr lang="en-US" dirty="0" smtClean="0"/>
          </a:p>
          <a:p>
            <a:r>
              <a:rPr lang="ar-IQ" dirty="0" smtClean="0"/>
              <a:t>والاخرى (سرعة دوران الدخل النقدي) وصياغتها الرياضية هي:-</a:t>
            </a:r>
            <a:endParaRPr lang="en-US" dirty="0" smtClean="0"/>
          </a:p>
          <a:p>
            <a:r>
              <a:rPr lang="ar-IQ" dirty="0" smtClean="0"/>
              <a:t> </a:t>
            </a:r>
            <a:endParaRPr lang="en-US" dirty="0" smtClean="0"/>
          </a:p>
          <a:p>
            <a:pPr rtl="0"/>
            <a:r>
              <a:rPr lang="en-US" i="1" dirty="0" smtClean="0"/>
              <a:t>V</a:t>
            </a:r>
            <a:r>
              <a:rPr lang="en-US" i="1" baseline="-25000" dirty="0" smtClean="0"/>
              <a:t>Y</a:t>
            </a:r>
            <a:r>
              <a:rPr lang="en-US" i="1" dirty="0" smtClean="0"/>
              <a:t> = Y / M …………………….. (3)</a:t>
            </a:r>
            <a:endParaRPr lang="en-US" dirty="0" smtClean="0"/>
          </a:p>
          <a:p>
            <a:r>
              <a:rPr lang="ar-IQ" dirty="0" smtClean="0">
                <a:sym typeface="Symbol"/>
                <a:hlinkClick r:id="" action="ppaction://hlinkfile"/>
              </a:rPr>
              <a:t></a:t>
            </a:r>
            <a:r>
              <a:rPr lang="ar-IQ" dirty="0" smtClean="0"/>
              <a:t> - جان بودان (</a:t>
            </a:r>
            <a:r>
              <a:rPr lang="en-US" dirty="0" smtClean="0"/>
              <a:t>Jean </a:t>
            </a:r>
            <a:r>
              <a:rPr lang="en-US" dirty="0" err="1" smtClean="0"/>
              <a:t>Bodin</a:t>
            </a:r>
            <a:r>
              <a:rPr lang="ar-IQ" dirty="0" smtClean="0"/>
              <a:t> 1530- 1596)، جون لوك (</a:t>
            </a:r>
            <a:r>
              <a:rPr lang="en-US" dirty="0" smtClean="0"/>
              <a:t>John Locke</a:t>
            </a:r>
            <a:r>
              <a:rPr lang="ar-IQ" dirty="0" smtClean="0"/>
              <a:t> 1632– 1704)، ريتشارد كانتليون (</a:t>
            </a:r>
            <a:r>
              <a:rPr lang="en-US" dirty="0" smtClean="0"/>
              <a:t>Richard</a:t>
            </a:r>
            <a:r>
              <a:rPr lang="en-US" b="1" dirty="0" smtClean="0"/>
              <a:t> </a:t>
            </a:r>
            <a:r>
              <a:rPr lang="en-US" dirty="0" err="1" smtClean="0"/>
              <a:t>Cantillon</a:t>
            </a:r>
            <a:r>
              <a:rPr lang="en-US" dirty="0" smtClean="0"/>
              <a:t> </a:t>
            </a:r>
            <a:r>
              <a:rPr lang="ar-IQ" dirty="0" smtClean="0">
                <a:hlinkClick r:id="rId3" tooltip="1680"/>
              </a:rPr>
              <a:t>1680</a:t>
            </a:r>
            <a:r>
              <a:rPr lang="ar-IQ" dirty="0" smtClean="0"/>
              <a:t>- </a:t>
            </a:r>
            <a:r>
              <a:rPr lang="ar-IQ" dirty="0" smtClean="0">
                <a:hlinkClick r:id="rId4" tooltip="1734"/>
              </a:rPr>
              <a:t>1734</a:t>
            </a:r>
            <a:r>
              <a:rPr lang="ar-IQ" dirty="0" smtClean="0"/>
              <a:t>)، ديفيد هيوم (</a:t>
            </a:r>
            <a:r>
              <a:rPr lang="en-US" dirty="0" smtClean="0"/>
              <a:t>David Hume</a:t>
            </a:r>
            <a:r>
              <a:rPr lang="ar-IQ" dirty="0" smtClean="0"/>
              <a:t> 1711- 1776)، ديفيد ريكاردو (</a:t>
            </a:r>
            <a:r>
              <a:rPr lang="en-US" dirty="0" smtClean="0"/>
              <a:t>David </a:t>
            </a:r>
            <a:r>
              <a:rPr lang="en-US" dirty="0" err="1" smtClean="0"/>
              <a:t>ricar</a:t>
            </a:r>
            <a:r>
              <a:rPr lang="ar-IQ" dirty="0" smtClean="0"/>
              <a:t> 1772- 1823)، آدم سميث (</a:t>
            </a:r>
            <a:r>
              <a:rPr lang="en-US" dirty="0" smtClean="0"/>
              <a:t>Adam Smith </a:t>
            </a:r>
            <a:r>
              <a:rPr lang="ar-IQ" dirty="0" smtClean="0"/>
              <a:t> 1723- 1790)، جون ستيورات مل (</a:t>
            </a:r>
            <a:r>
              <a:rPr lang="en-US" dirty="0" smtClean="0"/>
              <a:t>John Stuart Mill</a:t>
            </a:r>
            <a:r>
              <a:rPr lang="ar-IQ" dirty="0" smtClean="0"/>
              <a:t> 1806- 1873).</a:t>
            </a:r>
            <a:endParaRPr lang="en-US" dirty="0" smtClean="0"/>
          </a:p>
          <a:p>
            <a:endParaRPr lang="ar-IQ"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TotalTime>
  <Words>501</Words>
  <Application>Microsoft Office PowerPoint</Application>
  <PresentationFormat>On-screen Show (4:3)</PresentationFormat>
  <Paragraphs>28</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Symbol</vt:lpstr>
      <vt:lpstr>Times New Roman</vt:lpstr>
      <vt:lpstr>Office Theme</vt:lpstr>
      <vt:lpstr>الاقتصاد الكلي</vt:lpstr>
      <vt:lpstr>المحاضرة الثانية عشر</vt:lpstr>
      <vt:lpstr>المحاضرة الثانية عشر</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الحسابات القومية</dc:title>
  <dc:creator>win7</dc:creator>
  <cp:lastModifiedBy>subhi hassoon</cp:lastModifiedBy>
  <cp:revision>16</cp:revision>
  <dcterms:created xsi:type="dcterms:W3CDTF">2017-12-16T10:28:53Z</dcterms:created>
  <dcterms:modified xsi:type="dcterms:W3CDTF">2019-01-22T11:53:54Z</dcterms:modified>
</cp:coreProperties>
</file>