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smtClean="0"/>
              <a:t>الاقتصاد الكلي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المحاضرة الثانية عشر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د. </a:t>
            </a:r>
            <a:r>
              <a:rPr lang="ar-IQ" smtClean="0">
                <a:solidFill>
                  <a:schemeClr val="tx1"/>
                </a:solidFill>
              </a:rPr>
              <a:t>صبحي حسون</a:t>
            </a:r>
            <a:endParaRPr lang="ar-IQ" dirty="0" smtClean="0">
              <a:solidFill>
                <a:schemeClr val="tx1"/>
              </a:solidFill>
            </a:endParaRPr>
          </a:p>
          <a:p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الثانية عشر</a:t>
            </a:r>
            <a:endParaRPr lang="ar-IQ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u="sng" dirty="0" smtClean="0"/>
              <a:t>انتقــــاد نظريــــة سعـــــر الفــائــــــدة</a:t>
            </a:r>
            <a:endParaRPr lang="en-US" dirty="0" smtClean="0"/>
          </a:p>
          <a:p>
            <a:r>
              <a:rPr lang="ar-IQ" dirty="0" smtClean="0"/>
              <a:t> </a:t>
            </a:r>
            <a:endParaRPr lang="en-US" dirty="0" smtClean="0"/>
          </a:p>
          <a:p>
            <a:r>
              <a:rPr lang="ar-IQ" dirty="0" smtClean="0"/>
              <a:t>1- يتحدد الادخار بالدخل وليس سعر الفائدة.</a:t>
            </a:r>
            <a:endParaRPr lang="en-US" dirty="0" smtClean="0"/>
          </a:p>
          <a:p>
            <a:r>
              <a:rPr lang="ar-IQ" dirty="0" smtClean="0"/>
              <a:t>2- لا يتحدد الاستثمار فقط بسعر الفائدة وانما بمستوى الكفاية الحدية للاستثمار وتوقعات الاستثمار..... الخ.</a:t>
            </a:r>
            <a:endParaRPr lang="en-US" dirty="0" smtClean="0"/>
          </a:p>
          <a:p>
            <a:r>
              <a:rPr lang="ar-IQ" dirty="0" smtClean="0"/>
              <a:t>3- يتحدد سعر الفائدة بطلب وعرض النقود وليس الادخار مع الاستثمار.</a:t>
            </a:r>
            <a:endParaRPr lang="en-US" dirty="0" smtClean="0"/>
          </a:p>
          <a:p>
            <a:r>
              <a:rPr lang="ar-IQ" dirty="0" smtClean="0"/>
              <a:t>4- النقود لها قيمة ومن ثم فان الادخار لا يعادل الاستثمار.</a:t>
            </a:r>
            <a:endParaRPr lang="en-US" dirty="0" smtClean="0"/>
          </a:p>
          <a:p>
            <a:r>
              <a:rPr lang="ar-IQ" dirty="0" smtClean="0"/>
              <a:t>5- عدم تساوي قرار الادخار وقرار الاستثمار لان المدخر ليس المستثمر.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الثانية عشر</a:t>
            </a:r>
            <a:endParaRPr lang="ar-IQ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IQ" b="1" u="sng" dirty="0" smtClean="0"/>
              <a:t>سوق التجارة الخارجية </a:t>
            </a:r>
            <a:r>
              <a:rPr lang="en-US" b="1" u="sng" dirty="0" smtClean="0"/>
              <a:t>Foreign Trade Market</a:t>
            </a:r>
            <a:endParaRPr lang="en-US" dirty="0" smtClean="0"/>
          </a:p>
          <a:p>
            <a:r>
              <a:rPr lang="ar-IQ" dirty="0" smtClean="0"/>
              <a:t>ان القاعدة النقدية الذهبية والفضية هي التي كانت سائدة لدى الكلاسيك والتي استندت الى جملة من الفرضيات هي:-</a:t>
            </a:r>
            <a:endParaRPr lang="en-US" dirty="0" smtClean="0"/>
          </a:p>
          <a:p>
            <a:r>
              <a:rPr lang="ar-IQ" dirty="0" smtClean="0"/>
              <a:t>1- حرية تصدير واستييراد الذهب والفضة.</a:t>
            </a:r>
            <a:endParaRPr lang="en-US" dirty="0" smtClean="0"/>
          </a:p>
          <a:p>
            <a:r>
              <a:rPr lang="ar-IQ" dirty="0" smtClean="0"/>
              <a:t>2- حرية صهر العملة وتكوينها من خلال دار الضرب.</a:t>
            </a:r>
            <a:endParaRPr lang="en-US" dirty="0" smtClean="0"/>
          </a:p>
          <a:p>
            <a:r>
              <a:rPr lang="ar-IQ" dirty="0" smtClean="0"/>
              <a:t>3- تعادل القيمة السوقية والاسمية للنقود المعدنية.</a:t>
            </a:r>
            <a:endParaRPr lang="en-US" dirty="0" smtClean="0"/>
          </a:p>
          <a:p>
            <a:r>
              <a:rPr lang="ar-IQ" dirty="0" smtClean="0"/>
              <a:t>4- حرية انتقال رؤوس الاموال.</a:t>
            </a:r>
            <a:endParaRPr lang="en-US" dirty="0" smtClean="0"/>
          </a:p>
          <a:p>
            <a:r>
              <a:rPr lang="ar-IQ" dirty="0" smtClean="0"/>
              <a:t>5- ثبات اسعار الصرف بما يكافئها من معادن ثمينة من اجل الحفاظ على ثبات قيم العملات عالميا.</a:t>
            </a:r>
            <a:endParaRPr lang="en-US" dirty="0" smtClean="0"/>
          </a:p>
          <a:p>
            <a:r>
              <a:rPr lang="ar-IQ" dirty="0" smtClean="0"/>
              <a:t>بناء على ذلك فان الصادرات والاستيرادات دالة في سعر الصرف:-</a:t>
            </a:r>
            <a:endParaRPr lang="en-US" dirty="0" smtClean="0"/>
          </a:p>
          <a:p>
            <a:r>
              <a:rPr lang="ar-IQ" dirty="0" smtClean="0"/>
              <a:t> </a:t>
            </a:r>
            <a:endParaRPr lang="en-US" dirty="0" smtClean="0"/>
          </a:p>
          <a:p>
            <a:pPr rtl="0"/>
            <a:r>
              <a:rPr lang="en-US" dirty="0" smtClean="0"/>
              <a:t>E,M = f (Ex) …………………………………… (9)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Untitle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600" y="914400"/>
            <a:ext cx="7467599" cy="424436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IQ" u="sng" dirty="0" smtClean="0"/>
              <a:t>انتقــــاد ســــــــوق التجـــــارة الخــــارجيــــــــة</a:t>
            </a:r>
            <a:endParaRPr lang="en-US" dirty="0" smtClean="0"/>
          </a:p>
          <a:p>
            <a:r>
              <a:rPr lang="ar-IQ" dirty="0" smtClean="0"/>
              <a:t>1- ان حالة الحرية التجارية هي حالة نسبية وليست مطلقة فوجود الادوات التجارية (التعريفة الجمركية، الحصة ...الخ.) في بعض الاحيان تخفض مقدار الحرية التجارية.</a:t>
            </a:r>
            <a:endParaRPr lang="en-US" dirty="0" smtClean="0"/>
          </a:p>
          <a:p>
            <a:r>
              <a:rPr lang="ar-IQ" dirty="0" smtClean="0"/>
              <a:t>2- الاتفاقيات الدولية والتنسيق العالمي للمبادلات البينية وتطور الصناعة في السلع والخدمات اصبحت المحدد لطاقة الصادرات.</a:t>
            </a:r>
            <a:endParaRPr lang="en-US" dirty="0" smtClean="0"/>
          </a:p>
          <a:p>
            <a:r>
              <a:rPr lang="ar-IQ" dirty="0" smtClean="0"/>
              <a:t>3- تعدد اسعار الصرف وحرية البلدان في تبني احداها.</a:t>
            </a:r>
            <a:endParaRPr lang="en-US" dirty="0" smtClean="0"/>
          </a:p>
          <a:p>
            <a:r>
              <a:rPr lang="ar-IQ" dirty="0" smtClean="0"/>
              <a:t>4- تخلي العالم عن القاعدة الذهبية واستبدالها بالعملة القيادية في المعاملات الدولية.</a:t>
            </a:r>
            <a:endParaRPr lang="en-US" dirty="0" smtClean="0"/>
          </a:p>
          <a:p>
            <a:r>
              <a:rPr lang="ar-IQ" dirty="0" smtClean="0"/>
              <a:t>5- الطاقة الانتاجية اخذت تتوسع بالتطور التكنولوجي الامر الذي يمكن الناتج من امتصاص ارتدادات عرض النقد بمرور الزمن باسلوب الجولات. 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198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الاقتصاد الكلي</vt:lpstr>
      <vt:lpstr>المحاضرة الثانية عشر</vt:lpstr>
      <vt:lpstr>المحاضرة الثانية عشر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الحسابات القومية</dc:title>
  <dc:creator>win7</dc:creator>
  <cp:lastModifiedBy>subhi hassoon</cp:lastModifiedBy>
  <cp:revision>17</cp:revision>
  <dcterms:created xsi:type="dcterms:W3CDTF">2017-12-16T10:28:53Z</dcterms:created>
  <dcterms:modified xsi:type="dcterms:W3CDTF">2019-01-22T11:53:27Z</dcterms:modified>
</cp:coreProperties>
</file>