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16/05/1440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16/05/1440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العاشرة</a:t>
            </a:r>
          </a:p>
          <a:p>
            <a:r>
              <a:rPr lang="ar-IQ" dirty="0" smtClean="0">
                <a:solidFill>
                  <a:schemeClr val="tx1"/>
                </a:solidFill>
              </a:rPr>
              <a:t>د. </a:t>
            </a:r>
            <a:r>
              <a:rPr lang="ar-IQ" smtClean="0">
                <a:solidFill>
                  <a:schemeClr val="tx1"/>
                </a:solidFill>
              </a:rPr>
              <a:t>صبحي حسون</a:t>
            </a:r>
            <a:endParaRPr lang="ar-IQ" dirty="0" smtClean="0">
              <a:solidFill>
                <a:schemeClr val="tx1"/>
              </a:solidFill>
            </a:endParaRP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العاشرة</a:t>
            </a:r>
            <a:endParaRPr lang="ar-IQ" dirty="0"/>
          </a:p>
        </p:txBody>
      </p:sp>
      <p:sp>
        <p:nvSpPr>
          <p:cNvPr id="5" name="Content Placeholder 4"/>
          <p:cNvSpPr>
            <a:spLocks noGrp="1"/>
          </p:cNvSpPr>
          <p:nvPr>
            <p:ph idx="1"/>
          </p:nvPr>
        </p:nvSpPr>
        <p:spPr/>
        <p:txBody>
          <a:bodyPr>
            <a:normAutofit fontScale="92500"/>
          </a:bodyPr>
          <a:lstStyle/>
          <a:p>
            <a:r>
              <a:rPr lang="ar-IQ" b="1" u="sng" dirty="0" smtClean="0"/>
              <a:t>سوق السلع والخدمات </a:t>
            </a:r>
            <a:r>
              <a:rPr lang="en-US" b="1" u="sng" dirty="0" smtClean="0"/>
              <a:t>Goods &amp; Services Market</a:t>
            </a:r>
            <a:endParaRPr lang="en-US" dirty="0" smtClean="0"/>
          </a:p>
          <a:p>
            <a:r>
              <a:rPr lang="ar-IQ" dirty="0" smtClean="0"/>
              <a:t>يستند تحليل سوق السلع والخدمات الكلاسيكي الى قانون ساي وهذا يعني ان كل ما ينتج (الناتج القومي)، يوزع على شكل عوائد عناصر الانتاج للذين اسهموا في العملية الانتاجية (الدخل القومي)، ومن ثم انفاق تلك العوائد (الانفاق القومي) من اجل شراء ما انتج من سلع وخدمات (الناتج القومي) وهكذا.</a:t>
            </a:r>
            <a:endParaRPr lang="en-US" dirty="0" smtClean="0"/>
          </a:p>
          <a:p>
            <a:r>
              <a:rPr lang="ar-IQ" dirty="0" smtClean="0"/>
              <a:t>وهذا يفسر عدم وجود فائض في العرض او قصور في الطلب او موارد معطلة وان الحالة السائدة هي حالة التوازن (تحليل ساكن) بفعل اليد الخفية المتمثلة بمرونة الاسعار والاجور.</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العاشرة</a:t>
            </a:r>
            <a:endParaRPr lang="ar-IQ" dirty="0"/>
          </a:p>
        </p:txBody>
      </p:sp>
      <p:sp>
        <p:nvSpPr>
          <p:cNvPr id="6" name="Content Placeholder 5"/>
          <p:cNvSpPr>
            <a:spLocks noGrp="1"/>
          </p:cNvSpPr>
          <p:nvPr>
            <p:ph idx="1"/>
          </p:nvPr>
        </p:nvSpPr>
        <p:spPr/>
        <p:txBody>
          <a:bodyPr>
            <a:normAutofit fontScale="92500" lnSpcReduction="10000"/>
          </a:bodyPr>
          <a:lstStyle/>
          <a:p>
            <a:r>
              <a:rPr lang="ar-IQ" u="sng" dirty="0" smtClean="0"/>
              <a:t>انتقــــاد قانــــون ســــاي</a:t>
            </a:r>
            <a:endParaRPr lang="en-US" dirty="0" smtClean="0"/>
          </a:p>
          <a:p>
            <a:r>
              <a:rPr lang="ar-IQ" dirty="0" smtClean="0"/>
              <a:t>1- اظهر الكساد العظيم (</a:t>
            </a:r>
            <a:r>
              <a:rPr lang="en-US" dirty="0" smtClean="0"/>
              <a:t>Great Depression</a:t>
            </a:r>
            <a:r>
              <a:rPr lang="ar-IQ" dirty="0" smtClean="0"/>
              <a:t>) وجود فائض في العرض الكلي وقصورا في الطلب الكلي، لذا اهمل القانون عامل الاكتناز (</a:t>
            </a:r>
            <a:r>
              <a:rPr lang="en-US" dirty="0" smtClean="0"/>
              <a:t>hoarding</a:t>
            </a:r>
            <a:r>
              <a:rPr lang="ar-IQ" dirty="0" smtClean="0"/>
              <a:t>)، التوقعات، توزيع الدخل والثروة، دور الدولة، الاحتكارات، دور النقابات.</a:t>
            </a:r>
            <a:endParaRPr lang="en-US" dirty="0" smtClean="0"/>
          </a:p>
          <a:p>
            <a:r>
              <a:rPr lang="ar-IQ" dirty="0" smtClean="0"/>
              <a:t>2- مرونة الاسعار والاجور غير دقيقة بسبب وجود النقابات والدولة وبعض الاحتكارات.</a:t>
            </a:r>
            <a:endParaRPr lang="en-US" dirty="0" smtClean="0"/>
          </a:p>
          <a:p>
            <a:r>
              <a:rPr lang="ar-IQ" dirty="0" smtClean="0"/>
              <a:t>3- ان النقود تلعب دورا مهما في الاقتصاد ولا ينحصر دورها فقط في المعاملات، وانما في بناء الثروات وادارة اسواق المال والائتمان وتمويل الاستثمار.</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titled.png"/>
          <p:cNvPicPr>
            <a:picLocks noGrp="1" noChangeAspect="1"/>
          </p:cNvPicPr>
          <p:nvPr>
            <p:ph idx="1"/>
          </p:nvPr>
        </p:nvPicPr>
        <p:blipFill>
          <a:blip r:embed="rId2"/>
          <a:stretch>
            <a:fillRect/>
          </a:stretch>
        </p:blipFill>
        <p:spPr>
          <a:xfrm>
            <a:off x="1066800" y="914400"/>
            <a:ext cx="7239000" cy="4025257"/>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190</Words>
  <Application>Microsoft Office PowerPoint</Application>
  <PresentationFormat>On-screen Show (4:3)</PresentationFormat>
  <Paragraphs>12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Theme</vt:lpstr>
      <vt:lpstr>الاقتصاد الكلي</vt:lpstr>
      <vt:lpstr>المحاضرة العاشرة</vt:lpstr>
      <vt:lpstr>المحاضرة العاشرة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subhi hassoon</cp:lastModifiedBy>
  <cp:revision>15</cp:revision>
  <dcterms:created xsi:type="dcterms:W3CDTF">2017-12-16T10:28:53Z</dcterms:created>
  <dcterms:modified xsi:type="dcterms:W3CDTF">2019-01-22T11:48:17Z</dcterms:modified>
</cp:coreProperties>
</file>