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80BA95-1DFA-453F-B8A2-3FBD4B2F9203}" type="datetimeFigureOut">
              <a:rPr lang="ar-IQ" smtClean="0"/>
              <a:pPr/>
              <a:t>16/05/1440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4247AF98-5B2E-4367-A097-1A687B397DF9}"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80BA95-1DFA-453F-B8A2-3FBD4B2F9203}" type="datetimeFigureOut">
              <a:rPr lang="ar-IQ" smtClean="0"/>
              <a:pPr/>
              <a:t>16/05/1440</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247AF98-5B2E-4367-A097-1A687B397DF9}"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smtClean="0"/>
              <a:t>الاقتصاد الكلي</a:t>
            </a:r>
            <a:endParaRPr lang="ar-IQ" dirty="0"/>
          </a:p>
        </p:txBody>
      </p:sp>
      <p:sp>
        <p:nvSpPr>
          <p:cNvPr id="3" name="Subtitle 2"/>
          <p:cNvSpPr>
            <a:spLocks noGrp="1"/>
          </p:cNvSpPr>
          <p:nvPr>
            <p:ph type="subTitle" idx="1"/>
          </p:nvPr>
        </p:nvSpPr>
        <p:spPr/>
        <p:txBody>
          <a:bodyPr/>
          <a:lstStyle/>
          <a:p>
            <a:r>
              <a:rPr lang="ar-IQ" dirty="0" smtClean="0">
                <a:solidFill>
                  <a:schemeClr val="tx1"/>
                </a:solidFill>
              </a:rPr>
              <a:t>المحاضرة الثامنة</a:t>
            </a:r>
          </a:p>
          <a:p>
            <a:r>
              <a:rPr lang="ar-IQ" dirty="0" smtClean="0">
                <a:solidFill>
                  <a:schemeClr val="tx1"/>
                </a:solidFill>
              </a:rPr>
              <a:t>د. </a:t>
            </a:r>
            <a:r>
              <a:rPr lang="ar-IQ" smtClean="0">
                <a:solidFill>
                  <a:schemeClr val="tx1"/>
                </a:solidFill>
              </a:rPr>
              <a:t>صبحي حسون</a:t>
            </a:r>
            <a:endParaRPr lang="ar-IQ" dirty="0" smtClean="0">
              <a:solidFill>
                <a:schemeClr val="tx1"/>
              </a:solidFill>
            </a:endParaRPr>
          </a:p>
          <a:p>
            <a:endParaRPr lang="ar-IQ"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5" name="Content Placeholder 4"/>
          <p:cNvSpPr>
            <a:spLocks noGrp="1"/>
          </p:cNvSpPr>
          <p:nvPr>
            <p:ph idx="1"/>
          </p:nvPr>
        </p:nvSpPr>
        <p:spPr/>
        <p:txBody>
          <a:bodyPr/>
          <a:lstStyle/>
          <a:p>
            <a:r>
              <a:rPr lang="ar-IQ" dirty="0" smtClean="0"/>
              <a:t>- </a:t>
            </a:r>
            <a:r>
              <a:rPr lang="ar-IQ" u="sng" dirty="0" smtClean="0"/>
              <a:t>أثر الدخل </a:t>
            </a:r>
            <a:r>
              <a:rPr lang="en-US" u="sng" dirty="0" smtClean="0"/>
              <a:t>Income Effect</a:t>
            </a:r>
            <a:r>
              <a:rPr lang="ar-IQ" dirty="0" smtClean="0"/>
              <a:t>: عندما يكون اجر العامل مرتفع ويحقق له اشباع جيد فان العامل سوف يستفيد من الوقت الفراغ ولا يستبدله بوقت العمل، ومن ثم فان اي اعمال اضافية لا يستجيب لها العامل بزيادة عرض العمل.</a:t>
            </a:r>
            <a:endParaRPr lang="en-US" dirty="0" smtClean="0"/>
          </a:p>
          <a:p>
            <a:r>
              <a:rPr lang="ar-IQ" dirty="0" smtClean="0"/>
              <a:t>نستدل من هذا الطرح ان أثر الاحلال يزيد عرض العمل في حين أثر الدخل يخفض عرض العمل، وعند الكلاسيك أثر الاحلال كان أكبر من أثر الدخل بسبب الاجور النقدية المتدنية السائدة في ذلك الوقت.</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5" name="Content Placeholder 4"/>
          <p:cNvSpPr>
            <a:spLocks noGrp="1"/>
          </p:cNvSpPr>
          <p:nvPr>
            <p:ph idx="1"/>
          </p:nvPr>
        </p:nvSpPr>
        <p:spPr/>
        <p:txBody>
          <a:bodyPr>
            <a:normAutofit fontScale="92500" lnSpcReduction="20000"/>
          </a:bodyPr>
          <a:lstStyle/>
          <a:p>
            <a:r>
              <a:rPr lang="ar-IQ" b="1" u="sng" dirty="0" smtClean="0"/>
              <a:t>4- دالة الاجر النقدي </a:t>
            </a:r>
            <a:r>
              <a:rPr lang="en-US" b="1" u="sng" dirty="0" smtClean="0"/>
              <a:t>Wage Function</a:t>
            </a:r>
            <a:endParaRPr lang="en-US" dirty="0" smtClean="0"/>
          </a:p>
          <a:p>
            <a:r>
              <a:rPr lang="ar-IQ" dirty="0" smtClean="0"/>
              <a:t>يؤمن الكلاسيك بان اجر العامل يتحدد بالاجر الحقيقي (</a:t>
            </a:r>
            <a:r>
              <a:rPr lang="en-US" dirty="0" smtClean="0"/>
              <a:t>W/P</a:t>
            </a:r>
            <a:r>
              <a:rPr lang="ar-IQ" dirty="0" smtClean="0"/>
              <a:t>) بعيدا عن الخداع او الوهم النقدي (</a:t>
            </a:r>
            <a:r>
              <a:rPr lang="en-US" dirty="0" smtClean="0"/>
              <a:t>Money illusion</a:t>
            </a:r>
            <a:r>
              <a:rPr lang="ar-IQ" dirty="0" smtClean="0"/>
              <a:t>)، اي ان السلع والخدمات تتحدد وفق نظرية الاجر الحقيقي بمقدار ما يقتنيه الاجر النقدي من سلع وخدمات، ومن ثم فان دالة الاجر النقدي تتمتع بمرونة عالية وفقا لتغير المستوى العام للاسعار باتجاه عكسي لكون الاجر النقدي هو مقلوب المستوى العام للاسعار (</a:t>
            </a:r>
            <a:r>
              <a:rPr lang="en-US" dirty="0" smtClean="0"/>
              <a:t>W=1/P</a:t>
            </a:r>
            <a:r>
              <a:rPr lang="ar-IQ" dirty="0" smtClean="0"/>
              <a:t>). وعليه فان دالة الاجر تستجيب الى تغير الاسعار وفق الصيغة الاتية:-</a:t>
            </a:r>
            <a:endParaRPr lang="en-US" dirty="0" smtClean="0"/>
          </a:p>
          <a:p>
            <a:r>
              <a:rPr lang="ar-IQ" dirty="0" smtClean="0"/>
              <a:t> </a:t>
            </a:r>
            <a:endParaRPr lang="en-US" dirty="0" smtClean="0"/>
          </a:p>
          <a:p>
            <a:pPr rtl="0"/>
            <a:r>
              <a:rPr lang="en-US" dirty="0" smtClean="0"/>
              <a:t>W/P = f (P) …………………………………… (4)</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sp>
        <p:nvSpPr>
          <p:cNvPr id="3" name="Content Placeholder 2"/>
          <p:cNvSpPr>
            <a:spLocks noGrp="1"/>
          </p:cNvSpPr>
          <p:nvPr>
            <p:ph idx="1"/>
          </p:nvPr>
        </p:nvSpPr>
        <p:spPr/>
        <p:txBody>
          <a:bodyPr>
            <a:normAutofit/>
          </a:bodyPr>
          <a:lstStyle/>
          <a:p>
            <a:r>
              <a:rPr lang="ar-IQ" b="1" u="sng" dirty="0" smtClean="0"/>
              <a:t>ســوق العمـــل </a:t>
            </a:r>
            <a:r>
              <a:rPr lang="en-US" b="1" u="sng" dirty="0" smtClean="0"/>
              <a:t>Labor Market</a:t>
            </a:r>
            <a:endParaRPr lang="en-US" dirty="0" smtClean="0"/>
          </a:p>
          <a:p>
            <a:r>
              <a:rPr lang="ar-IQ" dirty="0" smtClean="0"/>
              <a:t>يتحدد سوق العمل بدالة طلب العمل (</a:t>
            </a:r>
            <a:r>
              <a:rPr lang="en-US" dirty="0" smtClean="0"/>
              <a:t>D</a:t>
            </a:r>
            <a:r>
              <a:rPr lang="en-US" baseline="-25000" dirty="0" smtClean="0"/>
              <a:t>L</a:t>
            </a:r>
            <a:r>
              <a:rPr lang="ar-IQ" dirty="0" smtClean="0"/>
              <a:t>) وعرض العمل (</a:t>
            </a:r>
            <a:r>
              <a:rPr lang="en-US" dirty="0" smtClean="0"/>
              <a:t>S</a:t>
            </a:r>
            <a:r>
              <a:rPr lang="en-US" baseline="-25000" dirty="0" smtClean="0"/>
              <a:t>L</a:t>
            </a:r>
            <a:r>
              <a:rPr lang="ar-IQ" dirty="0" smtClean="0"/>
              <a:t>) وفق الالية الاتية:-</a:t>
            </a:r>
          </a:p>
          <a:p>
            <a:r>
              <a:rPr lang="ar-IQ" dirty="0" smtClean="0"/>
              <a:t>اذا ارتفع الاجر الحقيقي الى (</a:t>
            </a:r>
            <a:r>
              <a:rPr lang="en-US" dirty="0" smtClean="0"/>
              <a:t>W/P</a:t>
            </a:r>
            <a:r>
              <a:rPr lang="en-US" baseline="-25000" dirty="0" smtClean="0"/>
              <a:t>1</a:t>
            </a:r>
            <a:r>
              <a:rPr lang="ar-IQ" dirty="0" smtClean="0"/>
              <a:t>) فسيحدث فائض عرض العمل مما يخفض مقدار الاجر الحقيقي تدريجيا وصولا الى نقطة التوازن (بسبب اقبال العمال على العمل باي اجر اعلى مــــن مستـــــــواه التوازني). وعنـد انخفـــــاض الاجـــــر </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المحاضرة الثامنة</a:t>
            </a:r>
            <a:endParaRPr lang="ar-IQ" dirty="0"/>
          </a:p>
        </p:txBody>
      </p:sp>
      <p:pic>
        <p:nvPicPr>
          <p:cNvPr id="4" name="Content Placeholder 3" descr="Untitled.png"/>
          <p:cNvPicPr>
            <a:picLocks noGrp="1" noChangeAspect="1"/>
          </p:cNvPicPr>
          <p:nvPr>
            <p:ph idx="1"/>
          </p:nvPr>
        </p:nvPicPr>
        <p:blipFill>
          <a:blip r:embed="rId2"/>
          <a:stretch>
            <a:fillRect/>
          </a:stretch>
        </p:blipFill>
        <p:spPr>
          <a:xfrm>
            <a:off x="2514600" y="2133600"/>
            <a:ext cx="4614937" cy="2987014"/>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237</Words>
  <Application>Microsoft Office PowerPoint</Application>
  <PresentationFormat>On-screen Show (4:3)</PresentationFormat>
  <Paragraphs>16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الاقتصاد الكلي</vt:lpstr>
      <vt:lpstr>المحاضرة الثامنة</vt:lpstr>
      <vt:lpstr>المحاضرة الثامنة</vt:lpstr>
      <vt:lpstr>المحاضرة الثامنة</vt:lpstr>
      <vt:lpstr>المحاضرة الثامنة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الحسابات القومية</dc:title>
  <dc:creator>win7</dc:creator>
  <cp:lastModifiedBy>subhi hassoon</cp:lastModifiedBy>
  <cp:revision>12</cp:revision>
  <dcterms:created xsi:type="dcterms:W3CDTF">2017-12-16T10:28:53Z</dcterms:created>
  <dcterms:modified xsi:type="dcterms:W3CDTF">2019-01-22T11:47:28Z</dcterms:modified>
</cp:coreProperties>
</file>