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الثالثة</a:t>
            </a:r>
          </a:p>
          <a:p>
            <a:r>
              <a:rPr lang="ar-IQ" dirty="0" smtClean="0">
                <a:solidFill>
                  <a:schemeClr val="tx1"/>
                </a:solidFill>
              </a:rPr>
              <a:t>د. </a:t>
            </a:r>
            <a:r>
              <a:rPr lang="ar-IQ"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الثالثة</a:t>
            </a:r>
            <a:endParaRPr lang="ar-IQ" dirty="0"/>
          </a:p>
        </p:txBody>
      </p:sp>
      <p:sp>
        <p:nvSpPr>
          <p:cNvPr id="3" name="Content Placeholder 2"/>
          <p:cNvSpPr>
            <a:spLocks noGrp="1"/>
          </p:cNvSpPr>
          <p:nvPr>
            <p:ph idx="1"/>
          </p:nvPr>
        </p:nvSpPr>
        <p:spPr/>
        <p:txBody>
          <a:bodyPr>
            <a:normAutofit fontScale="92500" lnSpcReduction="10000"/>
          </a:bodyPr>
          <a:lstStyle/>
          <a:p>
            <a:r>
              <a:rPr lang="ar-IQ" b="1" u="sng" dirty="0" smtClean="0"/>
              <a:t>أهداف الاقتصاد الكلي </a:t>
            </a:r>
            <a:r>
              <a:rPr lang="en-US" b="1" u="sng" dirty="0" smtClean="0"/>
              <a:t>Macroeconomic Goals</a:t>
            </a:r>
            <a:endParaRPr lang="en-US" dirty="0" smtClean="0"/>
          </a:p>
          <a:p>
            <a:r>
              <a:rPr lang="ar-IQ" dirty="0" smtClean="0"/>
              <a:t>يهدف الاقتصاد الكلي الى تحقيق جملة من الاهداف القومية التي تحفظ انتظام واستقرار الاقتصاد أهمها:-</a:t>
            </a:r>
            <a:endParaRPr lang="en-US" dirty="0" smtClean="0"/>
          </a:p>
          <a:p>
            <a:r>
              <a:rPr lang="ar-IQ" dirty="0" smtClean="0"/>
              <a:t>1- تحقيق النمو الاقتصادي ومعالجة المشكلات التي تواجهها عملية التنمية الاقتصادية.</a:t>
            </a:r>
            <a:endParaRPr lang="en-US" dirty="0" smtClean="0"/>
          </a:p>
          <a:p>
            <a:r>
              <a:rPr lang="ar-IQ" dirty="0" smtClean="0"/>
              <a:t>2- استقرار الاسعار من خلال خفض معدلات التضخم غير المرغوب فيها.</a:t>
            </a:r>
            <a:endParaRPr lang="en-US" dirty="0" smtClean="0"/>
          </a:p>
          <a:p>
            <a:r>
              <a:rPr lang="ar-IQ" dirty="0" smtClean="0"/>
              <a:t>3- رفع مستوى الاستخدام من خلال القضاء على معدلات البطالة العالية.</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المحاضرة الثالثة</a:t>
            </a:r>
            <a:br>
              <a:rPr lang="ar-IQ" dirty="0" smtClean="0"/>
            </a:br>
            <a:r>
              <a:rPr lang="ar-IQ" dirty="0" smtClean="0"/>
              <a:t>الاقتصاد الكلي</a:t>
            </a:r>
            <a:endParaRPr lang="ar-IQ" dirty="0"/>
          </a:p>
        </p:txBody>
      </p:sp>
      <p:sp>
        <p:nvSpPr>
          <p:cNvPr id="3" name="Content Placeholder 2"/>
          <p:cNvSpPr>
            <a:spLocks noGrp="1"/>
          </p:cNvSpPr>
          <p:nvPr>
            <p:ph idx="1"/>
          </p:nvPr>
        </p:nvSpPr>
        <p:spPr/>
        <p:txBody>
          <a:bodyPr>
            <a:normAutofit fontScale="92500" lnSpcReduction="10000"/>
          </a:bodyPr>
          <a:lstStyle/>
          <a:p>
            <a:r>
              <a:rPr lang="ar-IQ" b="1" dirty="0" smtClean="0"/>
              <a:t>1- يهتم بدراسة الاقتصاد ككل مثل الناتج القومي.</a:t>
            </a:r>
            <a:endParaRPr lang="en-US" dirty="0" smtClean="0"/>
          </a:p>
          <a:p>
            <a:r>
              <a:rPr lang="ar-IQ" b="1" dirty="0" smtClean="0"/>
              <a:t>2- لا دور للاسعار في اعادة التوازن وانما الدخل هو الذي يعيد التوازن.</a:t>
            </a:r>
            <a:endParaRPr lang="en-US" dirty="0" smtClean="0"/>
          </a:p>
          <a:p>
            <a:r>
              <a:rPr lang="ar-IQ" b="1" dirty="0" smtClean="0"/>
              <a:t>3- البائع والمشتري شخص واحد فمن جهة يبيع عناصر الانتاج ويقوم بانفاق العوائد من جهة اخرى.</a:t>
            </a:r>
            <a:endParaRPr lang="en-US" dirty="0" smtClean="0"/>
          </a:p>
          <a:p>
            <a:r>
              <a:rPr lang="ar-IQ" b="1" dirty="0" smtClean="0"/>
              <a:t>4- تستخدم النقود للتعبير عن المتغيرات الاقتصادية الكلية بصيغة نقدية.</a:t>
            </a:r>
            <a:endParaRPr lang="en-US" dirty="0" smtClean="0"/>
          </a:p>
          <a:p>
            <a:r>
              <a:rPr lang="ar-IQ" b="1" dirty="0" smtClean="0"/>
              <a:t>5- يحصل التوازن الكلي بغض النظر عن التوازن الجزئي.</a:t>
            </a:r>
            <a:endParaRPr lang="en-US" dirty="0" smtClean="0"/>
          </a:p>
          <a:p>
            <a:r>
              <a:rPr lang="en-US" b="1"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المحاضرة الثالثة</a:t>
            </a:r>
            <a:br>
              <a:rPr lang="ar-IQ" dirty="0" smtClean="0"/>
            </a:br>
            <a:r>
              <a:rPr lang="ar-IQ" dirty="0" smtClean="0"/>
              <a:t>الاقتصاد الجزئي</a:t>
            </a:r>
            <a:endParaRPr lang="ar-IQ" dirty="0"/>
          </a:p>
        </p:txBody>
      </p:sp>
      <p:sp>
        <p:nvSpPr>
          <p:cNvPr id="3" name="Content Placeholder 2"/>
          <p:cNvSpPr>
            <a:spLocks noGrp="1"/>
          </p:cNvSpPr>
          <p:nvPr>
            <p:ph idx="1"/>
          </p:nvPr>
        </p:nvSpPr>
        <p:spPr/>
        <p:txBody>
          <a:bodyPr>
            <a:normAutofit/>
          </a:bodyPr>
          <a:lstStyle/>
          <a:p>
            <a:r>
              <a:rPr lang="ar-IQ" b="1" dirty="0" smtClean="0"/>
              <a:t>1- يهتم بدراسة الوحدة الاقتصادية الواحدة كالمؤسسة او الفرد.</a:t>
            </a:r>
            <a:endParaRPr lang="en-US" dirty="0" smtClean="0"/>
          </a:p>
          <a:p>
            <a:r>
              <a:rPr lang="ar-IQ" b="1" dirty="0" smtClean="0"/>
              <a:t>2- الاسعار تعيد التوازن بين العرض والطلب.</a:t>
            </a:r>
            <a:endParaRPr lang="en-US" dirty="0" smtClean="0"/>
          </a:p>
          <a:p>
            <a:r>
              <a:rPr lang="ar-IQ" b="1" dirty="0" smtClean="0"/>
              <a:t>3- البائع والمشتري شخصان مختلفان يلتقيان في السوق.</a:t>
            </a:r>
            <a:endParaRPr lang="en-US" dirty="0" smtClean="0"/>
          </a:p>
          <a:p>
            <a:r>
              <a:rPr lang="ar-IQ" b="1" dirty="0" smtClean="0"/>
              <a:t>4- ينبغي تحقيق التوازن في الوحدة الاقتصادية من اجل بلوغ مبدأ التعظيم.</a:t>
            </a:r>
            <a:endParaRPr lang="en-US" dirty="0" smtClean="0"/>
          </a:p>
          <a:p>
            <a:r>
              <a:rPr lang="ar-IQ" b="1" dirty="0" smtClean="0"/>
              <a:t>5- ليس للنقود دورا مهما في تحديد المتغيرات الجزئية اذ يمكن التعبير عنها بصيغة عينية.</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الثالثة</a:t>
            </a:r>
            <a:endParaRPr lang="ar-IQ" dirty="0"/>
          </a:p>
        </p:txBody>
      </p:sp>
      <p:sp>
        <p:nvSpPr>
          <p:cNvPr id="3" name="Content Placeholder 2"/>
          <p:cNvSpPr>
            <a:spLocks noGrp="1"/>
          </p:cNvSpPr>
          <p:nvPr>
            <p:ph idx="1"/>
          </p:nvPr>
        </p:nvSpPr>
        <p:spPr/>
        <p:txBody>
          <a:bodyPr>
            <a:normAutofit/>
          </a:bodyPr>
          <a:lstStyle/>
          <a:p>
            <a:r>
              <a:rPr lang="ar-IQ" dirty="0" smtClean="0"/>
              <a:t>ان  السبب في اختلاف وجهات النظر بين المدارس الاقتصادية لكون علم الاقتصاد علم انساني والانسان يتصف بسلوك غير منتظم، ومن ثم يتولد لدى بعض الاقتصاديين قصور في الرؤية لحل مشكلة اقتصادية ما عبر بناء نموذج قادر على المعالجة. ومن ثم اختلاف النظرة الى الواقع هذا من جهة، واختلاف اعتناقات الافراد لبعض الافكار من جهة اخرى كتدخل الدولة من عدمه.</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253</Words>
  <Application>Microsoft Office PowerPoint</Application>
  <PresentationFormat>On-screen Show (4:3)</PresentationFormat>
  <Paragraphs>24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الاقتصاد الكلي</vt:lpstr>
      <vt:lpstr>المحاضرة الثالثة</vt:lpstr>
      <vt:lpstr>المحاضرة الثالثة الاقتصاد الكلي</vt:lpstr>
      <vt:lpstr>المحاضرة الثالثة الاقتصاد الجزئي</vt:lpstr>
      <vt:lpstr>المحاضرة الثالثة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7</cp:revision>
  <dcterms:created xsi:type="dcterms:W3CDTF">2017-12-16T10:28:53Z</dcterms:created>
  <dcterms:modified xsi:type="dcterms:W3CDTF">2019-01-22T11:44:22Z</dcterms:modified>
</cp:coreProperties>
</file>