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الثانية</a:t>
            </a:r>
          </a:p>
          <a:p>
            <a:r>
              <a:rPr lang="ar-IQ" dirty="0" smtClean="0">
                <a:solidFill>
                  <a:schemeClr val="tx1"/>
                </a:solidFill>
              </a:rPr>
              <a:t>د. </a:t>
            </a:r>
            <a:r>
              <a:rPr lang="ar-IQ" smtClean="0">
                <a:solidFill>
                  <a:schemeClr val="tx1"/>
                </a:solidFill>
              </a:rPr>
              <a:t>صبحي حسون</a:t>
            </a:r>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fontScale="85000" lnSpcReduction="10000"/>
          </a:bodyPr>
          <a:lstStyle/>
          <a:p>
            <a:r>
              <a:rPr lang="ar-IQ" b="1" u="sng" dirty="0" smtClean="0"/>
              <a:t>النمـوذج الاقتصـادي </a:t>
            </a:r>
            <a:r>
              <a:rPr lang="en-US" b="1" u="sng" dirty="0" smtClean="0"/>
              <a:t>Economic Model</a:t>
            </a:r>
            <a:endParaRPr lang="en-US" dirty="0" smtClean="0"/>
          </a:p>
          <a:p>
            <a:r>
              <a:rPr lang="ar-IQ" dirty="0" smtClean="0"/>
              <a:t>وهو مجموعة من العلاقات الاقتصادية تصاغ رياضيا على شكل معادلة (او مجموعة معادلات)، تشرح سلوكية او ميكانيكية هذه العلاقات التي تبين عمل الاقتصاد او قطاع معين، ويطلق عليها المعادلات الهيكلية (</a:t>
            </a:r>
            <a:r>
              <a:rPr lang="en-US" dirty="0" smtClean="0"/>
              <a:t>Structural Equations</a:t>
            </a:r>
            <a:r>
              <a:rPr lang="ar-IQ" dirty="0" smtClean="0"/>
              <a:t>). وعليه فان النموذج الاقتصادي هو صورة مبسطة تمثل النشاط الاقتصادي للبلد او القطاع خلال فترة زمنية معينة في شكل رموز وقيم عددية. ان كل معادلة من معادلات النموذج نفسر متغيرا واحدا بدلالة المتغيرات الاخرى وما يتصل بها من مؤشرات (معاملات وثوابت). </a:t>
            </a:r>
            <a:endParaRPr lang="en-US" dirty="0" smtClean="0"/>
          </a:p>
          <a:p>
            <a:r>
              <a:rPr lang="ar-IQ" dirty="0" smtClean="0"/>
              <a:t>المتغير (</a:t>
            </a:r>
            <a:r>
              <a:rPr lang="en-US" dirty="0" smtClean="0"/>
              <a:t>Y</a:t>
            </a:r>
            <a:r>
              <a:rPr lang="ar-IQ" dirty="0" smtClean="0"/>
              <a:t>) دالة في المتغيرات (</a:t>
            </a:r>
            <a:r>
              <a:rPr lang="en-US" dirty="0" smtClean="0"/>
              <a:t>X,Z,N</a:t>
            </a:r>
            <a:r>
              <a:rPr lang="ar-IQ" dirty="0" smtClean="0"/>
              <a:t>)                                       </a:t>
            </a:r>
            <a:r>
              <a:rPr lang="en-US" dirty="0" smtClean="0"/>
              <a:t>Y=f(X, Z, 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a:bodyPr>
          <a:lstStyle/>
          <a:p>
            <a:r>
              <a:rPr lang="en-US" b="1" u="sng" dirty="0" smtClean="0"/>
              <a:t> </a:t>
            </a:r>
            <a:r>
              <a:rPr lang="ar-IQ" b="1" u="sng" dirty="0" smtClean="0"/>
              <a:t>المتغيرات الخارجية </a:t>
            </a:r>
            <a:r>
              <a:rPr lang="en-US" b="1" u="sng" dirty="0" smtClean="0"/>
              <a:t>Exogenous Variables</a:t>
            </a:r>
            <a:endParaRPr lang="en-US" dirty="0" smtClean="0"/>
          </a:p>
          <a:p>
            <a:r>
              <a:rPr lang="ar-IQ" dirty="0" smtClean="0"/>
              <a:t>وهي المتغيرات التي لا تتحدد اقيامها عن طريق النموذج وانما تتحدد بعوامل خارج النموذج، وفي بعض الاحيان تتحدد اقيامها عن طريق نموذج اخر مختلف عن النموذج الاصلي. وتسمى كذلك بالمتغيرات التفسيرية او المستقلة.</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a:bodyPr>
          <a:lstStyle/>
          <a:p>
            <a:r>
              <a:rPr lang="en-US" b="1" u="sng" dirty="0" smtClean="0"/>
              <a:t> </a:t>
            </a:r>
            <a:r>
              <a:rPr lang="ar-IQ" b="1" u="sng" dirty="0" smtClean="0"/>
              <a:t>المتغيرات الخارجية </a:t>
            </a:r>
            <a:r>
              <a:rPr lang="en-US" b="1" u="sng" dirty="0" smtClean="0"/>
              <a:t>Exogenous Variables</a:t>
            </a:r>
            <a:endParaRPr lang="en-US" dirty="0" smtClean="0"/>
          </a:p>
          <a:p>
            <a:r>
              <a:rPr lang="ar-IQ" dirty="0" smtClean="0"/>
              <a:t>وهي المتغيرات التي لا تتحدد اقيامها عن طريق النموذج وانما تتحدد بعوامل خارج النموذج، وفي بعض الاحيان تتحدد اقيامها عن طريق نموذج اخر مختلف عن النموذج الاصلي. وتسمى كذلك بالمتغيرات التفسيرية او المستقلة.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normAutofit fontScale="92500" lnSpcReduction="20000"/>
          </a:bodyPr>
          <a:lstStyle/>
          <a:p>
            <a:r>
              <a:rPr lang="ar-IQ" b="1" u="sng" dirty="0" smtClean="0"/>
              <a:t>المتغيرات الداخلية </a:t>
            </a:r>
            <a:r>
              <a:rPr lang="en-US" b="1" u="sng" dirty="0" smtClean="0"/>
              <a:t>Endogenous Variables</a:t>
            </a:r>
            <a:endParaRPr lang="en-US" dirty="0" smtClean="0"/>
          </a:p>
          <a:p>
            <a:r>
              <a:rPr lang="ar-IQ" dirty="0" smtClean="0"/>
              <a:t>وهي المتغيرات التي تتحدد اقيامها عن طريق النموذج اي بواسطة حل معادلات النموذج، اي معرفة قيم المعاملات (</a:t>
            </a:r>
            <a:r>
              <a:rPr lang="en-US" dirty="0" smtClean="0"/>
              <a:t>Coefficients</a:t>
            </a:r>
            <a:r>
              <a:rPr lang="ar-IQ" dirty="0" smtClean="0"/>
              <a:t>) وقيم المتغيرات الخارجية. وتسمى كذلك المتغيرات التابعة او غير المفسرة.</a:t>
            </a:r>
            <a:endParaRPr lang="en-US" dirty="0" smtClean="0"/>
          </a:p>
          <a:p>
            <a:r>
              <a:rPr lang="ar-IQ" dirty="0" smtClean="0"/>
              <a:t> </a:t>
            </a:r>
            <a:endParaRPr lang="en-US" dirty="0" smtClean="0"/>
          </a:p>
          <a:p>
            <a:r>
              <a:rPr lang="ar-IQ" b="1" u="sng" dirty="0" smtClean="0"/>
              <a:t>النماذج الساكنة </a:t>
            </a:r>
            <a:r>
              <a:rPr lang="en-US" b="1" u="sng" dirty="0" smtClean="0"/>
              <a:t>Static Models</a:t>
            </a:r>
            <a:endParaRPr lang="en-US" dirty="0" smtClean="0"/>
          </a:p>
          <a:p>
            <a:r>
              <a:rPr lang="ar-IQ" dirty="0" smtClean="0"/>
              <a:t>وهي النماذج التي تكون جميع المتغيرات الداخلة في تركيب معادلاتها بقيمها الجارية اي عدم اخذ عنصر الزمن بنظر الاعتبار وهي نظرية غير واقعية مثل:-</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الثانية</a:t>
            </a:r>
            <a:endParaRPr lang="ar-IQ" dirty="0"/>
          </a:p>
        </p:txBody>
      </p:sp>
      <p:sp>
        <p:nvSpPr>
          <p:cNvPr id="3" name="Content Placeholder 2"/>
          <p:cNvSpPr>
            <a:spLocks noGrp="1"/>
          </p:cNvSpPr>
          <p:nvPr>
            <p:ph idx="1"/>
          </p:nvPr>
        </p:nvSpPr>
        <p:spPr/>
        <p:txBody>
          <a:bodyPr/>
          <a:lstStyle/>
          <a:p>
            <a:r>
              <a:rPr lang="ar-IQ" b="1" u="sng" dirty="0" smtClean="0"/>
              <a:t>النماذج الحركية </a:t>
            </a:r>
            <a:r>
              <a:rPr lang="en-US" b="1" u="sng" dirty="0" smtClean="0"/>
              <a:t>Dynamic Models</a:t>
            </a:r>
            <a:endParaRPr lang="en-US" dirty="0" smtClean="0"/>
          </a:p>
          <a:p>
            <a:r>
              <a:rPr lang="ar-IQ" dirty="0" smtClean="0"/>
              <a:t>وهي النماذج التي تاخذ بنظر الاعتبار متغير الزمن (</a:t>
            </a:r>
            <a:r>
              <a:rPr lang="en-US" dirty="0" smtClean="0"/>
              <a:t>Time</a:t>
            </a:r>
            <a:r>
              <a:rPr lang="ar-IQ" dirty="0" smtClean="0"/>
              <a:t>) في تركيب معادلاتها وبقيمها في وقت معين او خلال فترة زمنية معينة، وهي النماذج الاكثر واقعية اذ تحاكي الواقع بشكل مستمر للتعرف على المشكلات التي تتعرض لها المتغيرات مثل:-</a:t>
            </a:r>
            <a:endParaRPr lang="en-US" smtClean="0"/>
          </a:p>
          <a:p>
            <a:endParaRPr lang="ar-IQ"/>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284</Words>
  <Application>Microsoft Office PowerPoint</Application>
  <PresentationFormat>On-screen Show (4:3)</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الاقتصاد الكلي</vt:lpstr>
      <vt:lpstr>المحاضرة الثانية</vt:lpstr>
      <vt:lpstr>المحاضرة الثانية</vt:lpstr>
      <vt:lpstr>المحاضرة الثانية</vt:lpstr>
      <vt:lpstr>المحاضرة الثانية</vt:lpstr>
      <vt:lpstr>المحاضرة الثانية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6</cp:revision>
  <dcterms:created xsi:type="dcterms:W3CDTF">2017-12-16T10:28:53Z</dcterms:created>
  <dcterms:modified xsi:type="dcterms:W3CDTF">2019-01-22T11:43:34Z</dcterms:modified>
</cp:coreProperties>
</file>