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الاولى</a:t>
            </a:r>
          </a:p>
          <a:p>
            <a:r>
              <a:rPr lang="ar-IQ" dirty="0" smtClean="0">
                <a:solidFill>
                  <a:schemeClr val="tx1"/>
                </a:solidFill>
              </a:rPr>
              <a:t>د. </a:t>
            </a:r>
            <a:r>
              <a:rPr lang="ar-IQ" dirty="0"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الاولى</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الفصل الاول</a:t>
            </a:r>
            <a:endParaRPr lang="en-US" dirty="0" smtClean="0"/>
          </a:p>
          <a:p>
            <a:r>
              <a:rPr lang="ar-IQ" dirty="0" smtClean="0"/>
              <a:t>مـدخـل مفـاهيـمـي</a:t>
            </a:r>
            <a:endParaRPr lang="en-US" dirty="0" smtClean="0"/>
          </a:p>
          <a:p>
            <a:r>
              <a:rPr lang="ar-IQ" dirty="0" smtClean="0"/>
              <a:t> </a:t>
            </a:r>
            <a:endParaRPr lang="en-US" dirty="0" smtClean="0"/>
          </a:p>
          <a:p>
            <a:r>
              <a:rPr lang="ar-IQ" b="1" u="sng" dirty="0" smtClean="0"/>
              <a:t>الاقتصاد الكلي </a:t>
            </a:r>
            <a:r>
              <a:rPr lang="en-US" b="1" u="sng" dirty="0" smtClean="0"/>
              <a:t>Macroeconomic</a:t>
            </a:r>
            <a:endParaRPr lang="en-US" dirty="0" smtClean="0"/>
          </a:p>
          <a:p>
            <a:r>
              <a:rPr lang="ar-IQ" dirty="0" smtClean="0"/>
              <a:t>هو دراسة السلوك الاقتصادي العام والبحث في اتجاه ونوع العلاقة مابين المتغيرات الاقتصادية الكلية، ومعرفة اسباب اختلافها والتقلبات التي تتعرض لها، من اجل الحصول على صورة وافية عن عمل النشاط الاقتصادي ورصد المشاكل والمعوقات ووضع المعالجات المناسبة لها.</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الاولى</a:t>
            </a:r>
            <a:endParaRPr lang="ar-IQ" dirty="0"/>
          </a:p>
        </p:txBody>
      </p:sp>
      <p:sp>
        <p:nvSpPr>
          <p:cNvPr id="3" name="Content Placeholder 2"/>
          <p:cNvSpPr>
            <a:spLocks noGrp="1"/>
          </p:cNvSpPr>
          <p:nvPr>
            <p:ph idx="1"/>
          </p:nvPr>
        </p:nvSpPr>
        <p:spPr/>
        <p:txBody>
          <a:bodyPr>
            <a:normAutofit/>
          </a:bodyPr>
          <a:lstStyle/>
          <a:p>
            <a:r>
              <a:rPr lang="ar-IQ" b="1" u="sng" dirty="0" smtClean="0"/>
              <a:t>الطلب الكلي </a:t>
            </a:r>
            <a:r>
              <a:rPr lang="en-US" b="1" u="sng" dirty="0" smtClean="0"/>
              <a:t>Aggregate of Demand</a:t>
            </a:r>
            <a:endParaRPr lang="en-US" dirty="0" smtClean="0"/>
          </a:p>
          <a:p>
            <a:r>
              <a:rPr lang="ar-IQ" dirty="0" smtClean="0"/>
              <a:t>يعرف الطلب على انه الرغبة في اقتناء السلع والخدمات المصحوبة </a:t>
            </a:r>
            <a:r>
              <a:rPr lang="ar-IQ" u="sng" dirty="0" smtClean="0"/>
              <a:t>بالقوة الشرائية</a:t>
            </a:r>
            <a:r>
              <a:rPr lang="ar-IQ" dirty="0" smtClean="0"/>
              <a:t> عند مستويات مختلفة من الدخل، اما الطلب الكلي فهو مجموع مقدار طلب الوحدات الاقتصادية في الاقتصاد ككل </a:t>
            </a:r>
            <a:r>
              <a:rPr lang="ar-IQ" b="1" dirty="0" smtClean="0"/>
              <a:t>خلال فترة زمنية معينة</a:t>
            </a:r>
            <a:r>
              <a:rPr lang="ar-IQ" dirty="0" smtClean="0"/>
              <a:t> سنة في الغالب.</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الاولى</a:t>
            </a:r>
            <a:endParaRPr lang="ar-IQ" dirty="0"/>
          </a:p>
        </p:txBody>
      </p:sp>
      <p:sp>
        <p:nvSpPr>
          <p:cNvPr id="3" name="Content Placeholder 2"/>
          <p:cNvSpPr>
            <a:spLocks noGrp="1"/>
          </p:cNvSpPr>
          <p:nvPr>
            <p:ph idx="1"/>
          </p:nvPr>
        </p:nvSpPr>
        <p:spPr/>
        <p:txBody>
          <a:bodyPr>
            <a:normAutofit/>
          </a:bodyPr>
          <a:lstStyle/>
          <a:p>
            <a:r>
              <a:rPr lang="ar-IQ" b="1" u="sng" dirty="0" smtClean="0"/>
              <a:t>العرض الكلي </a:t>
            </a:r>
            <a:r>
              <a:rPr lang="en-US" b="1" u="sng" dirty="0" smtClean="0"/>
              <a:t>Aggregate of Supply</a:t>
            </a:r>
            <a:endParaRPr lang="en-US" dirty="0" smtClean="0"/>
          </a:p>
          <a:p>
            <a:r>
              <a:rPr lang="ar-IQ" dirty="0" smtClean="0"/>
              <a:t>يعرف العرض بانه كميات من السلع والخدمات يرغب البائع او المنتج في بيعها في السوق عند مستويات مختلفة من الاسعار، اما العرض الكلي فهو مجموع مقدار عرض البائعون والمنتجون في الاقتصاد </a:t>
            </a:r>
            <a:r>
              <a:rPr lang="ar-IQ" b="1" dirty="0" smtClean="0"/>
              <a:t>خلال فترة زمنية معينة</a:t>
            </a:r>
            <a:r>
              <a:rPr lang="ar-IQ" dirty="0" smtClean="0"/>
              <a:t> سنة في الغالب.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الاولى</a:t>
            </a:r>
            <a:endParaRPr lang="ar-IQ" dirty="0"/>
          </a:p>
        </p:txBody>
      </p:sp>
      <p:sp>
        <p:nvSpPr>
          <p:cNvPr id="3" name="Content Placeholder 2"/>
          <p:cNvSpPr>
            <a:spLocks noGrp="1"/>
          </p:cNvSpPr>
          <p:nvPr>
            <p:ph idx="1"/>
          </p:nvPr>
        </p:nvSpPr>
        <p:spPr/>
        <p:txBody>
          <a:bodyPr>
            <a:normAutofit fontScale="92500" lnSpcReduction="10000"/>
          </a:bodyPr>
          <a:lstStyle/>
          <a:p>
            <a:r>
              <a:rPr lang="ar-IQ" b="1" u="sng" dirty="0" smtClean="0"/>
              <a:t>الـرصيـد والتيـار</a:t>
            </a:r>
            <a:endParaRPr lang="en-US" dirty="0" smtClean="0"/>
          </a:p>
          <a:p>
            <a:r>
              <a:rPr lang="ar-IQ" dirty="0" smtClean="0"/>
              <a:t>1- الرصيد (</a:t>
            </a:r>
            <a:r>
              <a:rPr lang="en-US" dirty="0" smtClean="0"/>
              <a:t>Stock</a:t>
            </a:r>
            <a:r>
              <a:rPr lang="ar-IQ" dirty="0" smtClean="0"/>
              <a:t>): هو عبارة عن كمية تقاس </a:t>
            </a:r>
            <a:r>
              <a:rPr lang="ar-IQ" b="1" u="sng" dirty="0" smtClean="0"/>
              <a:t>في لحظة زمنية معينة</a:t>
            </a:r>
            <a:r>
              <a:rPr lang="ar-IQ" dirty="0" smtClean="0"/>
              <a:t>، اي ليس لها بعد زمني على الاطلاق وهو قابل للنفاذ، مثل (ادخار الفرد، سعر الفائدة السوقي، مستوى التوظف، راس المال، عرض النقود .... الخ).</a:t>
            </a:r>
            <a:endParaRPr lang="en-US" dirty="0" smtClean="0"/>
          </a:p>
          <a:p>
            <a:r>
              <a:rPr lang="ar-IQ" dirty="0" smtClean="0"/>
              <a:t>2- التيار (</a:t>
            </a:r>
            <a:r>
              <a:rPr lang="en-US" dirty="0" smtClean="0"/>
              <a:t>Flow</a:t>
            </a:r>
            <a:r>
              <a:rPr lang="ar-IQ" dirty="0" smtClean="0"/>
              <a:t>): هو عبارة عن كمية تقاس </a:t>
            </a:r>
            <a:r>
              <a:rPr lang="ar-IQ" b="1" u="sng" dirty="0" smtClean="0"/>
              <a:t>خلال فترة زمنية معينة</a:t>
            </a:r>
            <a:r>
              <a:rPr lang="ar-IQ" dirty="0" smtClean="0"/>
              <a:t>، لها بعد زمني غير قابل للنفاذ، مثل (الناتج القومي، الدخل القومي، الادخار القومي، المستوى العام للاسعار، الانفاق الحكومي، الاجور، سعر الفائدة الممنوح من قبل الحكومة .... الخ).</a:t>
            </a:r>
            <a:endParaRPr lang="en-US" dirty="0" smtClean="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207</Words>
  <Application>Microsoft Office PowerPoint</Application>
  <PresentationFormat>On-screen Show (4:3)</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الاقتصاد الكلي</vt:lpstr>
      <vt:lpstr>المحاضرة الاولى</vt:lpstr>
      <vt:lpstr>المحاضرة الاولى</vt:lpstr>
      <vt:lpstr>المحاضرة الاولى</vt:lpstr>
      <vt:lpstr>المحاضرة الاولى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5</cp:revision>
  <dcterms:created xsi:type="dcterms:W3CDTF">2017-12-16T10:28:53Z</dcterms:created>
  <dcterms:modified xsi:type="dcterms:W3CDTF">2019-01-22T11:42:38Z</dcterms:modified>
</cp:coreProperties>
</file>