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8" d="100"/>
          <a:sy n="48" d="100"/>
        </p:scale>
        <p:origin x="-1315" y="-14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16A070B5-A4F0-4AC6-93A8-5038172C9C92}" type="datetimeFigureOut">
              <a:rPr lang="ar-SA" smtClean="0"/>
              <a:t>16/05/40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4088925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16A070B5-A4F0-4AC6-93A8-5038172C9C92}" type="datetimeFigureOut">
              <a:rPr lang="ar-SA" smtClean="0"/>
              <a:t>16/05/40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120749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16A070B5-A4F0-4AC6-93A8-5038172C9C92}" type="datetimeFigureOut">
              <a:rPr lang="ar-SA" smtClean="0"/>
              <a:t>16/05/40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211192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16A070B5-A4F0-4AC6-93A8-5038172C9C92}" type="datetimeFigureOut">
              <a:rPr lang="ar-SA" smtClean="0"/>
              <a:t>16/05/40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3792110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A070B5-A4F0-4AC6-93A8-5038172C9C92}" type="datetimeFigureOut">
              <a:rPr lang="ar-SA" smtClean="0"/>
              <a:t>16/05/40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1861701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16A070B5-A4F0-4AC6-93A8-5038172C9C92}" type="datetimeFigureOut">
              <a:rPr lang="ar-SA" smtClean="0"/>
              <a:t>16/05/40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367971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16A070B5-A4F0-4AC6-93A8-5038172C9C92}" type="datetimeFigureOut">
              <a:rPr lang="ar-SA" smtClean="0"/>
              <a:t>16/05/40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89611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16A070B5-A4F0-4AC6-93A8-5038172C9C92}" type="datetimeFigureOut">
              <a:rPr lang="ar-SA" smtClean="0"/>
              <a:t>16/05/40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82518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070B5-A4F0-4AC6-93A8-5038172C9C92}" type="datetimeFigureOut">
              <a:rPr lang="ar-SA" smtClean="0"/>
              <a:t>16/05/40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355700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A070B5-A4F0-4AC6-93A8-5038172C9C92}" type="datetimeFigureOut">
              <a:rPr lang="ar-SA" smtClean="0"/>
              <a:t>16/05/40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4080498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A070B5-A4F0-4AC6-93A8-5038172C9C92}" type="datetimeFigureOut">
              <a:rPr lang="ar-SA" smtClean="0"/>
              <a:t>16/05/40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82C850B-B74E-4916-89EE-9FFFED0CB54E}" type="slidenum">
              <a:rPr lang="ar-SA" smtClean="0"/>
              <a:t>‹#›</a:t>
            </a:fld>
            <a:endParaRPr lang="ar-SA"/>
          </a:p>
        </p:txBody>
      </p:sp>
    </p:spTree>
    <p:extLst>
      <p:ext uri="{BB962C8B-B14F-4D97-AF65-F5344CB8AC3E}">
        <p14:creationId xmlns:p14="http://schemas.microsoft.com/office/powerpoint/2010/main" val="3534681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6A070B5-A4F0-4AC6-93A8-5038172C9C92}" type="datetimeFigureOut">
              <a:rPr lang="ar-SA" smtClean="0"/>
              <a:t>16/05/40</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82C850B-B74E-4916-89EE-9FFFED0CB54E}" type="slidenum">
              <a:rPr lang="ar-SA" smtClean="0"/>
              <a:t>‹#›</a:t>
            </a:fld>
            <a:endParaRPr lang="ar-SA"/>
          </a:p>
        </p:txBody>
      </p:sp>
    </p:spTree>
    <p:extLst>
      <p:ext uri="{BB962C8B-B14F-4D97-AF65-F5344CB8AC3E}">
        <p14:creationId xmlns:p14="http://schemas.microsoft.com/office/powerpoint/2010/main" val="31134954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836712"/>
            <a:ext cx="7772400" cy="1470025"/>
          </a:xfrm>
        </p:spPr>
        <p:txBody>
          <a:bodyPr>
            <a:normAutofit fontScale="90000"/>
          </a:bodyPr>
          <a:lstStyle/>
          <a:p>
            <a:pPr algn="r"/>
            <a:r>
              <a:rPr lang="ar-SA" b="1" dirty="0">
                <a:effectLst>
                  <a:outerShdw blurRad="38100" dist="38100" dir="2700000" algn="tl">
                    <a:srgbClr val="000000">
                      <a:alpha val="43137"/>
                    </a:srgbClr>
                  </a:outerShdw>
                </a:effectLst>
              </a:rPr>
              <a:t>ماذا لو أردت التحقق إن كان</a:t>
            </a:r>
            <a:r>
              <a:rPr lang="en-US" b="1" dirty="0">
                <a:effectLst>
                  <a:outerShdw blurRad="38100" dist="38100" dir="2700000" algn="tl">
                    <a:srgbClr val="000000">
                      <a:alpha val="43137"/>
                    </a:srgbClr>
                  </a:outerShdw>
                </a:effectLst>
              </a:rPr>
              <a:t> i </a:t>
            </a:r>
            <a:r>
              <a:rPr lang="ar-SA" b="1" dirty="0">
                <a:effectLst>
                  <a:outerShdw blurRad="38100" dist="38100" dir="2700000" algn="tl">
                    <a:srgbClr val="000000">
                      <a:alpha val="43137"/>
                    </a:srgbClr>
                  </a:outerShdw>
                </a:effectLst>
              </a:rPr>
              <a:t>أكبر أو أصغر من عدد ما ؟ الحل هنا : هو باستخدام كلمة</a:t>
            </a:r>
            <a:r>
              <a:rPr lang="en-US" b="1" dirty="0">
                <a:effectLst>
                  <a:outerShdw blurRad="38100" dist="38100" dir="2700000" algn="tl">
                    <a:srgbClr val="000000">
                      <a:alpha val="43137"/>
                    </a:srgbClr>
                  </a:outerShdw>
                </a:effectLst>
              </a:rPr>
              <a:t> IS , </a:t>
            </a:r>
            <a:r>
              <a:rPr lang="ar-SA" b="1" dirty="0">
                <a:effectLst>
                  <a:outerShdw blurRad="38100" dist="38100" dir="2700000" algn="tl">
                    <a:srgbClr val="000000">
                      <a:alpha val="43137"/>
                    </a:srgbClr>
                  </a:outerShdw>
                </a:effectLst>
              </a:rPr>
              <a:t>فيصبح الكود كالتالي</a:t>
            </a:r>
            <a:r>
              <a:rPr lang="en-US" b="1" dirty="0">
                <a:effectLst>
                  <a:outerShdw blurRad="38100" dist="38100" dir="2700000" algn="tl">
                    <a:srgbClr val="000000">
                      <a:alpha val="43137"/>
                    </a:srgbClr>
                  </a:outerShdw>
                </a:effectLst>
              </a:rPr>
              <a:t> :</a:t>
            </a:r>
            <a:r>
              <a:rPr lang="en-US" dirty="0"/>
              <a:t/>
            </a:r>
            <a:br>
              <a:rPr lang="en-US" dirty="0"/>
            </a:br>
            <a:endParaRPr lang="ar-SA"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539552" y="2348880"/>
            <a:ext cx="7848872" cy="3960440"/>
          </a:xfrm>
          <a:prstGeom prst="rect">
            <a:avLst/>
          </a:prstGeom>
        </p:spPr>
      </p:pic>
    </p:spTree>
    <p:extLst>
      <p:ext uri="{BB962C8B-B14F-4D97-AF65-F5344CB8AC3E}">
        <p14:creationId xmlns:p14="http://schemas.microsoft.com/office/powerpoint/2010/main" val="136323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6250706"/>
          </a:xfrm>
        </p:spPr>
        <p:txBody>
          <a:bodyPr>
            <a:noAutofit/>
          </a:bodyPr>
          <a:lstStyle/>
          <a:p>
            <a:pPr lvl="0" algn="just"/>
            <a:r>
              <a:rPr lang="ar-SA" sz="4800" dirty="0">
                <a:effectLst>
                  <a:outerShdw blurRad="38100" dist="38100" dir="2700000" algn="tl">
                    <a:srgbClr val="000000">
                      <a:alpha val="43137"/>
                    </a:srgbClr>
                  </a:outerShdw>
                </a:effectLst>
              </a:rPr>
              <a:t>جمل الدوران </a:t>
            </a:r>
            <a:r>
              <a:rPr lang="en-US" sz="4800" dirty="0">
                <a:effectLst>
                  <a:outerShdw blurRad="38100" dist="38100" dir="2700000" algn="tl">
                    <a:srgbClr val="000000">
                      <a:alpha val="43137"/>
                    </a:srgbClr>
                  </a:outerShdw>
                </a:effectLst>
              </a:rPr>
              <a:t>Loop Statement</a:t>
            </a:r>
            <a:r>
              <a:rPr lang="ar-SA" sz="4800" dirty="0">
                <a:effectLst>
                  <a:outerShdw blurRad="38100" dist="38100" dir="2700000" algn="tl">
                    <a:srgbClr val="000000">
                      <a:alpha val="43137"/>
                    </a:srgbClr>
                  </a:outerShdw>
                </a:effectLst>
              </a:rPr>
              <a:t>:</a:t>
            </a:r>
            <a:r>
              <a:rPr lang="en-US" sz="4800" dirty="0">
                <a:effectLst>
                  <a:outerShdw blurRad="38100" dist="38100" dir="2700000" algn="tl">
                    <a:srgbClr val="000000">
                      <a:alpha val="43137"/>
                    </a:srgbClr>
                  </a:outerShdw>
                </a:effectLst>
              </a:rPr>
              <a:t/>
            </a:r>
            <a:br>
              <a:rPr lang="en-US" sz="4800" dirty="0">
                <a:effectLst>
                  <a:outerShdw blurRad="38100" dist="38100" dir="2700000" algn="tl">
                    <a:srgbClr val="000000">
                      <a:alpha val="43137"/>
                    </a:srgbClr>
                  </a:outerShdw>
                </a:effectLst>
              </a:rPr>
            </a:br>
            <a:r>
              <a:rPr lang="ar-SA" sz="4800" dirty="0">
                <a:effectLst>
                  <a:outerShdw blurRad="38100" dist="38100" dir="2700000" algn="tl">
                    <a:srgbClr val="000000">
                      <a:alpha val="43137"/>
                    </a:srgbClr>
                  </a:outerShdw>
                </a:effectLst>
              </a:rPr>
              <a:t>ان الهدف من هذه الجمل هو تكرار تنفيذ عدد من الجمل عدة مرات وعندما نريد ان نكرر تنفيذ بعض الجمل عدة مرات فانه يجب ان يتم تحديد هذه الجمل التي نريد تنفيذها من خلال وضع بداية ونهاية لها وهذا يسمى بالدوران، مثال على جمل الدوران:</a:t>
            </a:r>
            <a:r>
              <a:rPr lang="en-US" sz="4800" dirty="0">
                <a:effectLst>
                  <a:outerShdw blurRad="38100" dist="38100" dir="2700000" algn="tl">
                    <a:srgbClr val="000000">
                      <a:alpha val="43137"/>
                    </a:srgbClr>
                  </a:outerShdw>
                </a:effectLst>
              </a:rPr>
              <a:t/>
            </a:r>
            <a:br>
              <a:rPr lang="en-US" sz="4800" dirty="0">
                <a:effectLst>
                  <a:outerShdw blurRad="38100" dist="38100" dir="2700000" algn="tl">
                    <a:srgbClr val="000000">
                      <a:alpha val="43137"/>
                    </a:srgbClr>
                  </a:outerShdw>
                </a:effectLst>
              </a:rPr>
            </a:br>
            <a:endParaRPr lang="ar-SA"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5583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ar-SA" sz="6000" b="1" dirty="0" smtClean="0">
                <a:effectLst>
                  <a:outerShdw blurRad="38100" dist="38100" dir="2700000" algn="tl">
                    <a:srgbClr val="000000">
                      <a:alpha val="43137"/>
                    </a:srgbClr>
                  </a:outerShdw>
                </a:effectLst>
              </a:rPr>
              <a:t>جملة </a:t>
            </a:r>
            <a:r>
              <a:rPr lang="en-US" sz="6000" b="1" dirty="0" smtClean="0">
                <a:effectLst>
                  <a:outerShdw blurRad="38100" dist="38100" dir="2700000" algn="tl">
                    <a:srgbClr val="000000">
                      <a:alpha val="43137"/>
                    </a:srgbClr>
                  </a:outerShdw>
                </a:effectLst>
              </a:rPr>
              <a:t>For… Next</a:t>
            </a:r>
            <a:r>
              <a:rPr lang="ar-SA" sz="6000" b="1" dirty="0" smtClean="0">
                <a:effectLst>
                  <a:outerShdw blurRad="38100" dist="38100" dir="2700000" algn="tl">
                    <a:srgbClr val="000000">
                      <a:alpha val="43137"/>
                    </a:srgbClr>
                  </a:outerShdw>
                </a:effectLst>
              </a:rPr>
              <a:t>:</a:t>
            </a:r>
            <a:r>
              <a:rPr lang="en-US" sz="6000" b="1" dirty="0" smtClean="0">
                <a:effectLst>
                  <a:outerShdw blurRad="38100" dist="38100" dir="2700000" algn="tl">
                    <a:srgbClr val="000000">
                      <a:alpha val="43137"/>
                    </a:srgbClr>
                  </a:outerShdw>
                </a:effectLst>
              </a:rPr>
              <a:t/>
            </a:r>
            <a:br>
              <a:rPr lang="en-US" sz="6000" b="1" dirty="0" smtClean="0">
                <a:effectLst>
                  <a:outerShdw blurRad="38100" dist="38100" dir="2700000" algn="tl">
                    <a:srgbClr val="000000">
                      <a:alpha val="43137"/>
                    </a:srgbClr>
                  </a:outerShdw>
                </a:effectLst>
              </a:rPr>
            </a:br>
            <a:endParaRPr lang="ar-SA" sz="6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endParaRPr lang="ar-SA" sz="3600" dirty="0" smtClean="0"/>
          </a:p>
          <a:p>
            <a:pPr algn="just"/>
            <a:r>
              <a:rPr lang="ar-SA" sz="3600" dirty="0" smtClean="0"/>
              <a:t>تقوم </a:t>
            </a:r>
            <a:r>
              <a:rPr lang="ar-SA" sz="3600" dirty="0"/>
              <a:t>هذه الجملة بتكرار تنفيذ مجموعة من الجمل بشكل محدد اي ان عدد التكرار محدد، في بعض الاحيان يطلق عليها اسم العداد الاتوماتيكي وذلك لان الزيادة لعدد الدوران تتم مباشرة، ويتم تحديد بداية ونهاية الدوران، الصيغة العامة لهذه الجملة هو:</a:t>
            </a:r>
            <a:endParaRPr lang="en-US" sz="3600" dirty="0"/>
          </a:p>
          <a:p>
            <a:endParaRPr lang="ar-SA" dirty="0"/>
          </a:p>
        </p:txBody>
      </p:sp>
    </p:spTree>
    <p:extLst>
      <p:ext uri="{BB962C8B-B14F-4D97-AF65-F5344CB8AC3E}">
        <p14:creationId xmlns:p14="http://schemas.microsoft.com/office/powerpoint/2010/main" val="415210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6600" b="1" u="sng" dirty="0" smtClean="0">
                <a:effectLst>
                  <a:outerShdw blurRad="38100" dist="38100" dir="2700000" algn="tl">
                    <a:srgbClr val="000000">
                      <a:alpha val="43137"/>
                    </a:srgbClr>
                  </a:outerShdw>
                </a:effectLst>
              </a:rPr>
              <a:t>مثال</a:t>
            </a:r>
            <a:endParaRPr lang="ar-SA" sz="6600" b="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lgn="l"/>
            <a:r>
              <a:rPr lang="en-US" sz="5400" b="1" i="1" dirty="0">
                <a:effectLst>
                  <a:outerShdw blurRad="38100" dist="38100" dir="2700000" algn="tl">
                    <a:srgbClr val="000000">
                      <a:alpha val="43137"/>
                    </a:srgbClr>
                  </a:outerShdw>
                </a:effectLst>
              </a:rPr>
              <a:t>For </a:t>
            </a:r>
            <a:r>
              <a:rPr lang="en-US" sz="5400" b="1" i="1" dirty="0" err="1">
                <a:effectLst>
                  <a:outerShdw blurRad="38100" dist="38100" dir="2700000" algn="tl">
                    <a:srgbClr val="000000">
                      <a:alpha val="43137"/>
                    </a:srgbClr>
                  </a:outerShdw>
                </a:effectLst>
              </a:rPr>
              <a:t>CounterVar</a:t>
            </a:r>
            <a:r>
              <a:rPr lang="en-US" sz="5400" b="1" i="1" dirty="0">
                <a:effectLst>
                  <a:outerShdw blurRad="38100" dist="38100" dir="2700000" algn="tl">
                    <a:srgbClr val="000000">
                      <a:alpha val="43137"/>
                    </a:srgbClr>
                  </a:outerShdw>
                </a:effectLst>
              </a:rPr>
              <a:t> =</a:t>
            </a:r>
            <a:r>
              <a:rPr lang="en-US" sz="5400" b="1" i="1" dirty="0" err="1">
                <a:effectLst>
                  <a:outerShdw blurRad="38100" dist="38100" dir="2700000" algn="tl">
                    <a:srgbClr val="000000">
                      <a:alpha val="43137"/>
                    </a:srgbClr>
                  </a:outerShdw>
                </a:effectLst>
              </a:rPr>
              <a:t>StartNum</a:t>
            </a:r>
            <a:r>
              <a:rPr lang="en-US" sz="5400" b="1" i="1" dirty="0">
                <a:effectLst>
                  <a:outerShdw blurRad="38100" dist="38100" dir="2700000" algn="tl">
                    <a:srgbClr val="000000">
                      <a:alpha val="43137"/>
                    </a:srgbClr>
                  </a:outerShdw>
                </a:effectLst>
              </a:rPr>
              <a:t> to </a:t>
            </a:r>
            <a:r>
              <a:rPr lang="en-US" sz="5400" b="1" i="1" dirty="0" err="1">
                <a:effectLst>
                  <a:outerShdw blurRad="38100" dist="38100" dir="2700000" algn="tl">
                    <a:srgbClr val="000000">
                      <a:alpha val="43137"/>
                    </a:srgbClr>
                  </a:outerShdw>
                </a:effectLst>
              </a:rPr>
              <a:t>EndNum</a:t>
            </a:r>
            <a:r>
              <a:rPr lang="en-US" sz="5400" b="1" i="1" dirty="0">
                <a:effectLst>
                  <a:outerShdw blurRad="38100" dist="38100" dir="2700000" algn="tl">
                    <a:srgbClr val="000000">
                      <a:alpha val="43137"/>
                    </a:srgbClr>
                  </a:outerShdw>
                </a:effectLst>
              </a:rPr>
              <a:t> [</a:t>
            </a:r>
            <a:r>
              <a:rPr lang="en-US" sz="5400" b="1" i="1" dirty="0" err="1">
                <a:effectLst>
                  <a:outerShdw blurRad="38100" dist="38100" dir="2700000" algn="tl">
                    <a:srgbClr val="000000">
                      <a:alpha val="43137"/>
                    </a:srgbClr>
                  </a:outerShdw>
                </a:effectLst>
              </a:rPr>
              <a:t>StepNum</a:t>
            </a:r>
            <a:r>
              <a:rPr lang="en-US" sz="5400" b="1" i="1" dirty="0">
                <a:effectLst>
                  <a:outerShdw blurRad="38100" dist="38100" dir="2700000" algn="tl">
                    <a:srgbClr val="000000">
                      <a:alpha val="43137"/>
                    </a:srgbClr>
                  </a:outerShdw>
                </a:effectLst>
              </a:rPr>
              <a:t>]</a:t>
            </a:r>
            <a:endParaRPr lang="en-US" sz="5400" b="1" dirty="0">
              <a:effectLst>
                <a:outerShdw blurRad="38100" dist="38100" dir="2700000" algn="tl">
                  <a:srgbClr val="000000">
                    <a:alpha val="43137"/>
                  </a:srgbClr>
                </a:outerShdw>
              </a:effectLst>
            </a:endParaRPr>
          </a:p>
          <a:p>
            <a:pPr algn="l"/>
            <a:r>
              <a:rPr lang="en-US" sz="5400" b="1" i="1" dirty="0">
                <a:effectLst>
                  <a:outerShdw blurRad="38100" dist="38100" dir="2700000" algn="tl">
                    <a:srgbClr val="000000">
                      <a:alpha val="43137"/>
                    </a:srgbClr>
                  </a:outerShdw>
                </a:effectLst>
              </a:rPr>
              <a:t>Statements</a:t>
            </a:r>
            <a:endParaRPr lang="en-US" sz="5400" b="1" dirty="0">
              <a:effectLst>
                <a:outerShdw blurRad="38100" dist="38100" dir="2700000" algn="tl">
                  <a:srgbClr val="000000">
                    <a:alpha val="43137"/>
                  </a:srgbClr>
                </a:outerShdw>
              </a:effectLst>
            </a:endParaRPr>
          </a:p>
          <a:p>
            <a:pPr algn="l"/>
            <a:r>
              <a:rPr lang="en-US" sz="5400" b="1" i="1" dirty="0">
                <a:effectLst>
                  <a:outerShdw blurRad="38100" dist="38100" dir="2700000" algn="tl">
                    <a:srgbClr val="000000">
                      <a:alpha val="43137"/>
                    </a:srgbClr>
                  </a:outerShdw>
                </a:effectLst>
              </a:rPr>
              <a:t>Next [</a:t>
            </a:r>
            <a:r>
              <a:rPr lang="en-US" sz="5400" b="1" i="1" dirty="0" err="1">
                <a:effectLst>
                  <a:outerShdw blurRad="38100" dist="38100" dir="2700000" algn="tl">
                    <a:srgbClr val="000000">
                      <a:alpha val="43137"/>
                    </a:srgbClr>
                  </a:outerShdw>
                </a:effectLst>
              </a:rPr>
              <a:t>CounterVar</a:t>
            </a:r>
            <a:r>
              <a:rPr lang="en-US" sz="5400" b="1" dirty="0">
                <a:effectLst>
                  <a:outerShdw blurRad="38100" dist="38100" dir="2700000" algn="tl">
                    <a:srgbClr val="000000">
                      <a:alpha val="43137"/>
                    </a:srgbClr>
                  </a:outerShdw>
                </a:effectLst>
              </a:rPr>
              <a:t>]</a:t>
            </a:r>
          </a:p>
          <a:p>
            <a:endParaRPr lang="ar-SA"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00023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228998"/>
          </a:xfrm>
        </p:spPr>
        <p:txBody>
          <a:bodyPr>
            <a:normAutofit fontScale="90000"/>
          </a:bodyPr>
          <a:lstStyle/>
          <a:p>
            <a:pPr algn="r"/>
            <a:r>
              <a:rPr lang="ar-SA" smtClean="0"/>
              <a:t/>
            </a:r>
            <a:br>
              <a:rPr lang="ar-SA" smtClean="0"/>
            </a:br>
            <a:r>
              <a:rPr lang="ar-SA" smtClean="0"/>
              <a:t/>
            </a:r>
            <a:br>
              <a:rPr lang="ar-SA" smtClean="0"/>
            </a:br>
            <a:r>
              <a:rPr lang="ar-SA" sz="6700" b="1" smtClean="0">
                <a:solidFill>
                  <a:schemeClr val="accent2">
                    <a:lumMod val="50000"/>
                  </a:schemeClr>
                </a:solidFill>
                <a:effectLst>
                  <a:outerShdw blurRad="38100" dist="38100" dir="2700000" algn="tl">
                    <a:srgbClr val="000000">
                      <a:alpha val="43137"/>
                    </a:srgbClr>
                  </a:outerShdw>
                </a:effectLst>
              </a:rPr>
              <a:t>مثال</a:t>
            </a:r>
            <a:r>
              <a:rPr lang="ar-SA" sz="6700" b="1" dirty="0">
                <a:solidFill>
                  <a:schemeClr val="accent2">
                    <a:lumMod val="50000"/>
                  </a:schemeClr>
                </a:solidFill>
                <a:effectLst>
                  <a:outerShdw blurRad="38100" dist="38100" dir="2700000" algn="tl">
                    <a:srgbClr val="000000">
                      <a:alpha val="43137"/>
                    </a:srgbClr>
                  </a:outerShdw>
                </a:effectLst>
              </a:rPr>
              <a:t>: </a:t>
            </a:r>
            <a:r>
              <a:rPr lang="ar-SA" dirty="0" smtClean="0"/>
              <a:t/>
            </a:r>
            <a:br>
              <a:rPr lang="ar-SA" dirty="0" smtClean="0"/>
            </a:br>
            <a:r>
              <a:rPr lang="ar-SA" dirty="0" smtClean="0"/>
              <a:t>اكتب </a:t>
            </a:r>
            <a:r>
              <a:rPr lang="ar-SA" dirty="0"/>
              <a:t>برنامج لجمع الاعداد من العدد صفر لغاية العدد عشرة</a:t>
            </a:r>
            <a:r>
              <a:rPr lang="en-US" dirty="0"/>
              <a:t/>
            </a:r>
            <a:br>
              <a:rPr lang="en-US" dirty="0"/>
            </a:br>
            <a:endParaRPr lang="ar-SA" dirty="0"/>
          </a:p>
        </p:txBody>
      </p:sp>
      <p:sp>
        <p:nvSpPr>
          <p:cNvPr id="3" name="Content Placeholder 2"/>
          <p:cNvSpPr>
            <a:spLocks noGrp="1"/>
          </p:cNvSpPr>
          <p:nvPr>
            <p:ph idx="1"/>
          </p:nvPr>
        </p:nvSpPr>
        <p:spPr/>
        <p:txBody>
          <a:bodyPr/>
          <a:lstStyle/>
          <a:p>
            <a:endParaRPr lang="ar-SA" dirty="0" smtClean="0"/>
          </a:p>
          <a:p>
            <a:endParaRPr lang="ar-SA"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611561" y="2060848"/>
            <a:ext cx="7776864" cy="3456384"/>
          </a:xfrm>
          <a:prstGeom prst="rect">
            <a:avLst/>
          </a:prstGeom>
        </p:spPr>
      </p:pic>
    </p:spTree>
    <p:extLst>
      <p:ext uri="{BB962C8B-B14F-4D97-AF65-F5344CB8AC3E}">
        <p14:creationId xmlns:p14="http://schemas.microsoft.com/office/powerpoint/2010/main" val="1404929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95</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ماذا لو أردت التحقق إن كان i أكبر أو أصغر من عدد ما ؟ الحل هنا : هو باستخدام كلمة IS , فيصبح الكود كالتالي : </vt:lpstr>
      <vt:lpstr>جمل الدوران Loop Statement: ان الهدف من هذه الجمل هو تكرار تنفيذ عدد من الجمل عدة مرات وعندما نريد ان نكرر تنفيذ بعض الجمل عدة مرات فانه يجب ان يتم تحديد هذه الجمل التي نريد تنفيذها من خلال وضع بداية ونهاية لها وهذا يسمى بالدوران، مثال على جمل الدوران: </vt:lpstr>
      <vt:lpstr>جملة For… Next: </vt:lpstr>
      <vt:lpstr>مثال</vt:lpstr>
      <vt:lpstr>  مثال:  اكتب برنامج لجمع الاعداد من العدد صفر لغاية العدد عشرة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ماذا لو أردت التحقق إن كان i أكبر أو أصغر من عدد ما ؟ الحل هنا : هو باستخدام كلمة IS , فيصبح الكود كالتالي : </dc:title>
  <dc:creator>Maher</dc:creator>
  <cp:lastModifiedBy>Maher</cp:lastModifiedBy>
  <cp:revision>3</cp:revision>
  <dcterms:created xsi:type="dcterms:W3CDTF">2019-01-21T21:54:50Z</dcterms:created>
  <dcterms:modified xsi:type="dcterms:W3CDTF">2019-01-21T22:02:12Z</dcterms:modified>
</cp:coreProperties>
</file>