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56" r:id="rId2"/>
    <p:sldId id="257" r:id="rId3"/>
    <p:sldId id="259" r:id="rId4"/>
    <p:sldId id="258"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62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8" d="100"/>
          <a:sy n="48" d="100"/>
        </p:scale>
        <p:origin x="-1315"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FA7A77C-C9A3-4B5C-B892-95851F8CAB4C}" type="datetimeFigureOut">
              <a:rPr lang="ar-SA" smtClean="0"/>
              <a:t>15/05/40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62FF9AD-C9B7-4F14-B80E-0A97A26520DF}"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A7A77C-C9A3-4B5C-B892-95851F8CAB4C}" type="datetimeFigureOut">
              <a:rPr lang="ar-SA" smtClean="0"/>
              <a:t>15/05/40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62FF9AD-C9B7-4F14-B80E-0A97A26520D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FA7A77C-C9A3-4B5C-B892-95851F8CAB4C}" type="datetimeFigureOut">
              <a:rPr lang="ar-SA" smtClean="0"/>
              <a:t>15/05/40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62FF9AD-C9B7-4F14-B80E-0A97A26520DF}" type="slidenum">
              <a:rPr lang="ar-SA" smtClean="0"/>
              <a:t>‹#›</a:t>
            </a:fld>
            <a:endParaRPr lang="ar-SA"/>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A7A77C-C9A3-4B5C-B892-95851F8CAB4C}" type="datetimeFigureOut">
              <a:rPr lang="ar-SA" smtClean="0"/>
              <a:t>15/05/40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62FF9AD-C9B7-4F14-B80E-0A97A26520DF}" type="slidenum">
              <a:rPr lang="ar-SA" smtClean="0"/>
              <a:t>‹#›</a:t>
            </a:fld>
            <a:endParaRPr lang="ar-SA"/>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7A77C-C9A3-4B5C-B892-95851F8CAB4C}" type="datetimeFigureOut">
              <a:rPr lang="ar-SA" smtClean="0"/>
              <a:t>15/05/40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62FF9AD-C9B7-4F14-B80E-0A97A26520DF}"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FA7A77C-C9A3-4B5C-B892-95851F8CAB4C}" type="datetimeFigureOut">
              <a:rPr lang="ar-SA" smtClean="0"/>
              <a:t>15/05/40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62FF9AD-C9B7-4F14-B80E-0A97A26520DF}" type="slidenum">
              <a:rPr lang="ar-SA" smtClean="0"/>
              <a:t>‹#›</a:t>
            </a:fld>
            <a:endParaRPr lang="ar-SA"/>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A7A77C-C9A3-4B5C-B892-95851F8CAB4C}" type="datetimeFigureOut">
              <a:rPr lang="ar-SA" smtClean="0"/>
              <a:t>15/05/40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62FF9AD-C9B7-4F14-B80E-0A97A26520D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A7A77C-C9A3-4B5C-B892-95851F8CAB4C}" type="datetimeFigureOut">
              <a:rPr lang="ar-SA" smtClean="0"/>
              <a:t>15/05/40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62FF9AD-C9B7-4F14-B80E-0A97A26520D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EFA7A77C-C9A3-4B5C-B892-95851F8CAB4C}" type="datetimeFigureOut">
              <a:rPr lang="ar-SA" smtClean="0"/>
              <a:t>15/05/40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62FF9AD-C9B7-4F14-B80E-0A97A26520D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FA7A77C-C9A3-4B5C-B892-95851F8CAB4C}" type="datetimeFigureOut">
              <a:rPr lang="ar-SA" smtClean="0"/>
              <a:t>15/05/40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62FF9AD-C9B7-4F14-B80E-0A97A26520DF}" type="slidenum">
              <a:rPr lang="ar-SA" smtClean="0"/>
              <a:t>‹#›</a:t>
            </a:fld>
            <a:endParaRPr lang="ar-SA"/>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7A77C-C9A3-4B5C-B892-95851F8CAB4C}" type="datetimeFigureOut">
              <a:rPr lang="ar-SA" smtClean="0"/>
              <a:t>15/05/40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62FF9AD-C9B7-4F14-B80E-0A97A26520DF}" type="slidenum">
              <a:rPr lang="ar-SA" smtClean="0"/>
              <a:t>‹#›</a:t>
            </a:fld>
            <a:endParaRPr lang="ar-SA"/>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FA7A77C-C9A3-4B5C-B892-95851F8CAB4C}" type="datetimeFigureOut">
              <a:rPr lang="ar-SA" smtClean="0"/>
              <a:t>15/05/40</a:t>
            </a:fld>
            <a:endParaRPr lang="ar-SA"/>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SA"/>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62FF9AD-C9B7-4F14-B80E-0A97A26520DF}" type="slidenum">
              <a:rPr lang="ar-SA" smtClean="0"/>
              <a:t>‹#›</a:t>
            </a:fld>
            <a:endParaRPr lang="ar-SA"/>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60648"/>
            <a:ext cx="9036496" cy="1985665"/>
          </a:xfrm>
        </p:spPr>
        <p:txBody>
          <a:bodyPr>
            <a:noAutofit/>
          </a:bodyPr>
          <a:lstStyle/>
          <a:p>
            <a:r>
              <a:rPr lang="ar-SA" sz="3600" b="1" u="sng" dirty="0">
                <a:solidFill>
                  <a:schemeClr val="accent1">
                    <a:tint val="88000"/>
                    <a:satMod val="150000"/>
                  </a:schemeClr>
                </a:solidFill>
                <a:effectLst>
                  <a:outerShdw blurRad="53975" dist="22860" dir="5400000" algn="tl" rotWithShape="0">
                    <a:srgbClr val="000000">
                      <a:alpha val="55000"/>
                    </a:srgbClr>
                  </a:outerShdw>
                </a:effectLst>
              </a:rPr>
              <a:t>فهم الاجزاء الرئيسية لبيئة التطوير المتكاملة:</a:t>
            </a:r>
            <a:r>
              <a:rPr lang="en-US" sz="3600" b="1" u="sng" dirty="0">
                <a:solidFill>
                  <a:schemeClr val="accent1">
                    <a:tint val="88000"/>
                    <a:satMod val="150000"/>
                  </a:schemeClr>
                </a:solidFill>
                <a:effectLst>
                  <a:outerShdw blurRad="53975" dist="22860" dir="5400000" algn="tl" rotWithShape="0">
                    <a:srgbClr val="000000">
                      <a:alpha val="55000"/>
                    </a:srgbClr>
                  </a:outerShdw>
                </a:effectLst>
              </a:rPr>
              <a:t/>
            </a:r>
            <a:br>
              <a:rPr lang="en-US" sz="3600" b="1" u="sng" dirty="0">
                <a:solidFill>
                  <a:schemeClr val="accent1">
                    <a:tint val="88000"/>
                    <a:satMod val="150000"/>
                  </a:schemeClr>
                </a:solidFill>
                <a:effectLst>
                  <a:outerShdw blurRad="53975" dist="22860" dir="5400000" algn="tl" rotWithShape="0">
                    <a:srgbClr val="000000">
                      <a:alpha val="55000"/>
                    </a:srgbClr>
                  </a:outerShdw>
                </a:effectLst>
              </a:rPr>
            </a:br>
            <a:endParaRPr lang="ar-SA" sz="3600" b="1" u="sng" dirty="0">
              <a:solidFill>
                <a:schemeClr val="accent1">
                  <a:tint val="88000"/>
                  <a:satMod val="150000"/>
                </a:schemeClr>
              </a:solidFill>
              <a:effectLst>
                <a:outerShdw blurRad="53975" dist="22860" dir="5400000" algn="tl" rotWithShape="0">
                  <a:srgbClr val="000000">
                    <a:alpha val="55000"/>
                  </a:srgbClr>
                </a:outerShdw>
              </a:effectLst>
            </a:endParaRPr>
          </a:p>
        </p:txBody>
      </p:sp>
      <p:sp>
        <p:nvSpPr>
          <p:cNvPr id="3" name="Subtitle 2"/>
          <p:cNvSpPr>
            <a:spLocks noGrp="1"/>
          </p:cNvSpPr>
          <p:nvPr>
            <p:ph type="subTitle" idx="1"/>
          </p:nvPr>
        </p:nvSpPr>
        <p:spPr>
          <a:xfrm>
            <a:off x="540544" y="1772816"/>
            <a:ext cx="8423944" cy="5085184"/>
          </a:xfrm>
        </p:spPr>
        <p:txBody>
          <a:bodyPr>
            <a:normAutofit fontScale="92500" lnSpcReduction="10000"/>
          </a:bodyPr>
          <a:lstStyle/>
          <a:p>
            <a:r>
              <a:rPr lang="ar-SA" sz="3200" b="1" dirty="0">
                <a:solidFill>
                  <a:schemeClr val="tx1"/>
                </a:solidFill>
                <a:latin typeface="Simplified Arabic" pitchFamily="18" charset="-78"/>
                <a:cs typeface="Simplified Arabic" pitchFamily="18" charset="-78"/>
              </a:rPr>
              <a:t>بعد الدخول لبرنامج الفيجوال بيسك من خلال الضغط على:</a:t>
            </a:r>
            <a:r>
              <a:rPr lang="en-US" sz="3200" b="1" dirty="0">
                <a:solidFill>
                  <a:schemeClr val="tx1"/>
                </a:solidFill>
                <a:latin typeface="Simplified Arabic" pitchFamily="18" charset="-78"/>
                <a:cs typeface="Simplified Arabic" pitchFamily="18" charset="-78"/>
              </a:rPr>
              <a:t/>
            </a:r>
            <a:br>
              <a:rPr lang="en-US" sz="3200" b="1" dirty="0">
                <a:solidFill>
                  <a:schemeClr val="tx1"/>
                </a:solidFill>
                <a:latin typeface="Simplified Arabic" pitchFamily="18" charset="-78"/>
                <a:cs typeface="Simplified Arabic" pitchFamily="18" charset="-78"/>
              </a:rPr>
            </a:br>
            <a:r>
              <a:rPr lang="en-US" sz="3200" b="1" dirty="0">
                <a:solidFill>
                  <a:schemeClr val="tx1"/>
                </a:solidFill>
                <a:latin typeface="Simplified Arabic" pitchFamily="18" charset="-78"/>
                <a:cs typeface="Simplified Arabic" pitchFamily="18" charset="-78"/>
              </a:rPr>
              <a:t>Start</a:t>
            </a:r>
            <a:r>
              <a:rPr lang="ar-SA" sz="3200" b="1" dirty="0">
                <a:solidFill>
                  <a:schemeClr val="tx1"/>
                </a:solidFill>
                <a:latin typeface="Simplified Arabic" pitchFamily="18" charset="-78"/>
                <a:cs typeface="Simplified Arabic" pitchFamily="18" charset="-78"/>
              </a:rPr>
              <a:t>   </a:t>
            </a:r>
            <a:r>
              <a:rPr lang="en-US" sz="3200" b="1" dirty="0">
                <a:solidFill>
                  <a:schemeClr val="tx1"/>
                </a:solidFill>
                <a:latin typeface="Simplified Arabic" pitchFamily="18" charset="-78"/>
                <a:cs typeface="Simplified Arabic" pitchFamily="18" charset="-78"/>
              </a:rPr>
              <a:t>       Program  </a:t>
            </a:r>
            <a:r>
              <a:rPr lang="ar-SA" sz="3200" b="1" dirty="0">
                <a:solidFill>
                  <a:schemeClr val="tx1"/>
                </a:solidFill>
                <a:latin typeface="Simplified Arabic" pitchFamily="18" charset="-78"/>
                <a:cs typeface="Simplified Arabic" pitchFamily="18" charset="-78"/>
              </a:rPr>
              <a:t>  </a:t>
            </a:r>
            <a:r>
              <a:rPr lang="en-US" sz="3200" b="1" dirty="0">
                <a:solidFill>
                  <a:schemeClr val="tx1"/>
                </a:solidFill>
                <a:latin typeface="Simplified Arabic" pitchFamily="18" charset="-78"/>
                <a:cs typeface="Simplified Arabic" pitchFamily="18" charset="-78"/>
              </a:rPr>
              <a:t>   </a:t>
            </a:r>
            <a:r>
              <a:rPr lang="ar-SA" sz="3200" b="1" dirty="0">
                <a:solidFill>
                  <a:schemeClr val="tx1"/>
                </a:solidFill>
                <a:latin typeface="Simplified Arabic" pitchFamily="18" charset="-78"/>
                <a:cs typeface="Simplified Arabic" pitchFamily="18" charset="-78"/>
              </a:rPr>
              <a:t>  </a:t>
            </a:r>
            <a:r>
              <a:rPr lang="en-US" sz="3200" b="1" dirty="0">
                <a:solidFill>
                  <a:schemeClr val="tx1"/>
                </a:solidFill>
                <a:latin typeface="Simplified Arabic" pitchFamily="18" charset="-78"/>
                <a:cs typeface="Simplified Arabic" pitchFamily="18" charset="-78"/>
              </a:rPr>
              <a:t> Microsoft Visual Basic6.0</a:t>
            </a:r>
            <a:r>
              <a:rPr lang="en-US" b="1" dirty="0">
                <a:solidFill>
                  <a:schemeClr val="tx1"/>
                </a:solidFill>
                <a:latin typeface="Simplified Arabic" pitchFamily="18" charset="-78"/>
                <a:cs typeface="Simplified Arabic" pitchFamily="18" charset="-78"/>
              </a:rPr>
              <a:t/>
            </a:r>
            <a:br>
              <a:rPr lang="en-US" b="1" dirty="0">
                <a:solidFill>
                  <a:schemeClr val="tx1"/>
                </a:solidFill>
                <a:latin typeface="Simplified Arabic" pitchFamily="18" charset="-78"/>
                <a:cs typeface="Simplified Arabic" pitchFamily="18" charset="-78"/>
              </a:rPr>
            </a:br>
            <a:r>
              <a:rPr lang="ar-SA" sz="3200" b="1" dirty="0">
                <a:solidFill>
                  <a:schemeClr val="tx1"/>
                </a:solidFill>
                <a:latin typeface="Simplified Arabic" pitchFamily="18" charset="-78"/>
                <a:cs typeface="Simplified Arabic" pitchFamily="18" charset="-78"/>
              </a:rPr>
              <a:t>تظهر لنا نافذة مشروع جديد</a:t>
            </a:r>
            <a:r>
              <a:rPr lang="en-US" sz="2800" b="1" dirty="0">
                <a:solidFill>
                  <a:schemeClr val="tx1"/>
                </a:solidFill>
                <a:latin typeface="Simplified Arabic" pitchFamily="18" charset="-78"/>
                <a:cs typeface="Simplified Arabic" pitchFamily="18" charset="-78"/>
              </a:rPr>
              <a:t>New Project </a:t>
            </a:r>
            <a:r>
              <a:rPr lang="ar-SA" sz="2800" b="1" dirty="0">
                <a:solidFill>
                  <a:schemeClr val="tx1"/>
                </a:solidFill>
                <a:latin typeface="Simplified Arabic" pitchFamily="18" charset="-78"/>
                <a:cs typeface="Simplified Arabic" pitchFamily="18" charset="-78"/>
              </a:rPr>
              <a:t> </a:t>
            </a:r>
            <a:r>
              <a:rPr lang="ar-SA" sz="3200" b="1" dirty="0">
                <a:solidFill>
                  <a:schemeClr val="tx1"/>
                </a:solidFill>
                <a:latin typeface="Simplified Arabic" pitchFamily="18" charset="-78"/>
                <a:cs typeface="Simplified Arabic" pitchFamily="18" charset="-78"/>
              </a:rPr>
              <a:t>وستظهر لنا ثلاثة خيارات كما في الشكل(1)</a:t>
            </a:r>
            <a:r>
              <a:rPr lang="en-US" sz="3200" b="1" dirty="0">
                <a:solidFill>
                  <a:schemeClr val="tx1"/>
                </a:solidFill>
                <a:latin typeface="Simplified Arabic" pitchFamily="18" charset="-78"/>
                <a:cs typeface="Simplified Arabic" pitchFamily="18" charset="-78"/>
              </a:rPr>
              <a:t/>
            </a:r>
            <a:br>
              <a:rPr lang="en-US" sz="3200" b="1" dirty="0">
                <a:solidFill>
                  <a:schemeClr val="tx1"/>
                </a:solidFill>
                <a:latin typeface="Simplified Arabic" pitchFamily="18" charset="-78"/>
                <a:cs typeface="Simplified Arabic" pitchFamily="18" charset="-78"/>
              </a:rPr>
            </a:br>
            <a:r>
              <a:rPr lang="en-US" sz="3200" b="1" dirty="0">
                <a:solidFill>
                  <a:schemeClr val="tx1"/>
                </a:solidFill>
                <a:latin typeface="Simplified Arabic" pitchFamily="18" charset="-78"/>
                <a:cs typeface="Simplified Arabic" pitchFamily="18" charset="-78"/>
              </a:rPr>
              <a:t>New Project </a:t>
            </a:r>
            <a:r>
              <a:rPr lang="ar-SA" sz="3200" b="1" dirty="0">
                <a:solidFill>
                  <a:schemeClr val="tx1"/>
                </a:solidFill>
                <a:latin typeface="Simplified Arabic" pitchFamily="18" charset="-78"/>
                <a:cs typeface="Simplified Arabic" pitchFamily="18" charset="-78"/>
              </a:rPr>
              <a:t>: وتعني مشروعاً جديداً ل </a:t>
            </a:r>
            <a:r>
              <a:rPr lang="en-US" sz="3200" b="1" dirty="0">
                <a:solidFill>
                  <a:schemeClr val="tx1"/>
                </a:solidFill>
                <a:latin typeface="Simplified Arabic" pitchFamily="18" charset="-78"/>
                <a:cs typeface="Simplified Arabic" pitchFamily="18" charset="-78"/>
              </a:rPr>
              <a:t>New Project  </a:t>
            </a:r>
            <a:r>
              <a:rPr lang="ar-SA" sz="3200" b="1" dirty="0">
                <a:solidFill>
                  <a:schemeClr val="tx1"/>
                </a:solidFill>
                <a:latin typeface="Simplified Arabic" pitchFamily="18" charset="-78"/>
                <a:cs typeface="Simplified Arabic" pitchFamily="18" charset="-78"/>
              </a:rPr>
              <a:t>م يسبق العمل به.</a:t>
            </a:r>
            <a:r>
              <a:rPr lang="en-US" sz="3200" b="1" dirty="0">
                <a:solidFill>
                  <a:schemeClr val="tx1"/>
                </a:solidFill>
                <a:latin typeface="Simplified Arabic" pitchFamily="18" charset="-78"/>
                <a:cs typeface="Simplified Arabic" pitchFamily="18" charset="-78"/>
              </a:rPr>
              <a:t/>
            </a:r>
            <a:br>
              <a:rPr lang="en-US" sz="3200" b="1" dirty="0">
                <a:solidFill>
                  <a:schemeClr val="tx1"/>
                </a:solidFill>
                <a:latin typeface="Simplified Arabic" pitchFamily="18" charset="-78"/>
                <a:cs typeface="Simplified Arabic" pitchFamily="18" charset="-78"/>
              </a:rPr>
            </a:br>
            <a:r>
              <a:rPr lang="en-US" sz="3200" b="1" dirty="0">
                <a:solidFill>
                  <a:schemeClr val="tx1"/>
                </a:solidFill>
                <a:latin typeface="Simplified Arabic" pitchFamily="18" charset="-78"/>
                <a:cs typeface="Simplified Arabic" pitchFamily="18" charset="-78"/>
              </a:rPr>
              <a:t>:Existing Project</a:t>
            </a:r>
            <a:r>
              <a:rPr lang="ar-SA" sz="3200" b="1" dirty="0">
                <a:solidFill>
                  <a:schemeClr val="tx1"/>
                </a:solidFill>
                <a:latin typeface="Simplified Arabic" pitchFamily="18" charset="-78"/>
                <a:cs typeface="Simplified Arabic" pitchFamily="18" charset="-78"/>
              </a:rPr>
              <a:t>مشروع موجود وتم تخزينه سواء على الجهاز او على اي وسيلة خزن اخرى.</a:t>
            </a:r>
            <a:r>
              <a:rPr lang="en-US" sz="3200" b="1" dirty="0">
                <a:solidFill>
                  <a:schemeClr val="tx1"/>
                </a:solidFill>
                <a:latin typeface="Simplified Arabic" pitchFamily="18" charset="-78"/>
                <a:cs typeface="Simplified Arabic" pitchFamily="18" charset="-78"/>
              </a:rPr>
              <a:t/>
            </a:r>
            <a:br>
              <a:rPr lang="en-US" sz="3200" b="1" dirty="0">
                <a:solidFill>
                  <a:schemeClr val="tx1"/>
                </a:solidFill>
                <a:latin typeface="Simplified Arabic" pitchFamily="18" charset="-78"/>
                <a:cs typeface="Simplified Arabic" pitchFamily="18" charset="-78"/>
              </a:rPr>
            </a:br>
            <a:r>
              <a:rPr lang="en-US" sz="3200" b="1" dirty="0">
                <a:solidFill>
                  <a:schemeClr val="tx1"/>
                </a:solidFill>
                <a:latin typeface="Simplified Arabic" pitchFamily="18" charset="-78"/>
                <a:cs typeface="Simplified Arabic" pitchFamily="18" charset="-78"/>
              </a:rPr>
              <a:t>:Recent Project</a:t>
            </a:r>
            <a:r>
              <a:rPr lang="ar-SA" sz="3200" b="1" dirty="0">
                <a:solidFill>
                  <a:schemeClr val="tx1"/>
                </a:solidFill>
                <a:latin typeface="Simplified Arabic" pitchFamily="18" charset="-78"/>
                <a:cs typeface="Simplified Arabic" pitchFamily="18" charset="-78"/>
              </a:rPr>
              <a:t>تعطينا فكرة عن المشاريع التي تم العمل بها واين تم تخزينها</a:t>
            </a:r>
            <a:r>
              <a:rPr lang="en-US" sz="3200" b="1" dirty="0">
                <a:solidFill>
                  <a:schemeClr val="tx1"/>
                </a:solidFill>
                <a:latin typeface="Simplified Arabic" pitchFamily="18" charset="-78"/>
                <a:cs typeface="Simplified Arabic" pitchFamily="18" charset="-78"/>
              </a:rPr>
              <a:t/>
            </a:r>
            <a:br>
              <a:rPr lang="en-US" sz="3200" b="1" dirty="0">
                <a:solidFill>
                  <a:schemeClr val="tx1"/>
                </a:solidFill>
                <a:latin typeface="Simplified Arabic" pitchFamily="18" charset="-78"/>
                <a:cs typeface="Simplified Arabic" pitchFamily="18" charset="-78"/>
              </a:rPr>
            </a:br>
            <a:endParaRPr lang="ar-SA" b="1"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785028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dirty="0"/>
          </a:p>
        </p:txBody>
      </p:sp>
      <p:sp>
        <p:nvSpPr>
          <p:cNvPr id="3" name="Text Placeholder 2"/>
          <p:cNvSpPr>
            <a:spLocks noGrp="1"/>
          </p:cNvSpPr>
          <p:nvPr>
            <p:ph type="body" idx="1"/>
          </p:nvPr>
        </p:nvSpPr>
        <p:spPr/>
        <p:txBody>
          <a:bodyPr/>
          <a:lstStyle/>
          <a:p>
            <a:endParaRPr lang="ar-SA"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51520" y="548680"/>
            <a:ext cx="7776864" cy="5976664"/>
          </a:xfrm>
          <a:prstGeom prst="rect">
            <a:avLst/>
          </a:prstGeom>
        </p:spPr>
      </p:pic>
    </p:spTree>
    <p:extLst>
      <p:ext uri="{BB962C8B-B14F-4D97-AF65-F5344CB8AC3E}">
        <p14:creationId xmlns:p14="http://schemas.microsoft.com/office/powerpoint/2010/main" val="102747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5536" y="1844824"/>
            <a:ext cx="8583488" cy="4608512"/>
          </a:xfrm>
        </p:spPr>
        <p:txBody>
          <a:bodyPr>
            <a:noAutofit/>
          </a:bodyPr>
          <a:lstStyle/>
          <a:p>
            <a:pPr algn="just"/>
            <a:r>
              <a:rPr lang="ar-SA" sz="3600" dirty="0">
                <a:latin typeface="Simplified Arabic" pitchFamily="18" charset="-78"/>
                <a:cs typeface="Simplified Arabic" pitchFamily="18" charset="-78"/>
              </a:rPr>
              <a:t>لبناء تطبيقك الاول تختار</a:t>
            </a:r>
            <a:r>
              <a:rPr lang="en-US" sz="3600" dirty="0">
                <a:latin typeface="Simplified Arabic" pitchFamily="18" charset="-78"/>
                <a:cs typeface="Simplified Arabic" pitchFamily="18" charset="-78"/>
              </a:rPr>
              <a:t>(New Project)</a:t>
            </a:r>
            <a:r>
              <a:rPr lang="ar-SA" sz="3600" dirty="0">
                <a:latin typeface="Simplified Arabic" pitchFamily="18" charset="-78"/>
                <a:cs typeface="Simplified Arabic" pitchFamily="18" charset="-78"/>
              </a:rPr>
              <a:t> ثم تختار</a:t>
            </a:r>
            <a:r>
              <a:rPr lang="en-US" sz="3600" dirty="0">
                <a:latin typeface="Simplified Arabic" pitchFamily="18" charset="-78"/>
                <a:cs typeface="Simplified Arabic" pitchFamily="18" charset="-78"/>
              </a:rPr>
              <a:t>(standard exe)</a:t>
            </a:r>
            <a:r>
              <a:rPr lang="ar-SA" sz="3600" dirty="0">
                <a:latin typeface="Simplified Arabic" pitchFamily="18" charset="-78"/>
                <a:cs typeface="Simplified Arabic" pitchFamily="18" charset="-78"/>
              </a:rPr>
              <a:t> وهو الاختيار الافتراضي والقياسي التنفيذي لاغلب المشاريـــع التي يتم تصميمها. بعدهـا انقر فوق زر</a:t>
            </a:r>
            <a:r>
              <a:rPr lang="en-US" sz="3600" dirty="0">
                <a:latin typeface="Simplified Arabic" pitchFamily="18" charset="-78"/>
                <a:cs typeface="Simplified Arabic" pitchFamily="18" charset="-78"/>
              </a:rPr>
              <a:t>(Open)</a:t>
            </a:r>
            <a:r>
              <a:rPr lang="ar-SA" sz="3600" dirty="0">
                <a:latin typeface="Simplified Arabic" pitchFamily="18" charset="-78"/>
                <a:cs typeface="Simplified Arabic" pitchFamily="18" charset="-78"/>
              </a:rPr>
              <a:t> عندها ستظــــهر ـلك النافذة الرئيســـية لبرنامــج </a:t>
            </a:r>
            <a:r>
              <a:rPr lang="en-US" sz="3600" dirty="0">
                <a:latin typeface="Simplified Arabic" pitchFamily="18" charset="-78"/>
                <a:cs typeface="Simplified Arabic" pitchFamily="18" charset="-78"/>
              </a:rPr>
              <a:t>Visual Basic6 </a:t>
            </a:r>
            <a:r>
              <a:rPr lang="ar-SA" sz="3600" dirty="0">
                <a:latin typeface="Simplified Arabic" pitchFamily="18" charset="-78"/>
                <a:cs typeface="Simplified Arabic" pitchFamily="18" charset="-78"/>
              </a:rPr>
              <a:t>والتي تسمى بيـئة التطوـير المتكامـلة  </a:t>
            </a:r>
            <a:r>
              <a:rPr lang="en-US" sz="3600" dirty="0">
                <a:latin typeface="Simplified Arabic" pitchFamily="18" charset="-78"/>
                <a:cs typeface="Simplified Arabic" pitchFamily="18" charset="-78"/>
              </a:rPr>
              <a:t>(Integrated Development Environment) </a:t>
            </a:r>
            <a:r>
              <a:rPr lang="ar-SA" sz="3600" dirty="0">
                <a:latin typeface="Simplified Arabic" pitchFamily="18" charset="-78"/>
                <a:cs typeface="Simplified Arabic" pitchFamily="18" charset="-78"/>
              </a:rPr>
              <a:t>كما في شكل (2)</a:t>
            </a:r>
            <a:r>
              <a:rPr lang="en-US" sz="3600" dirty="0">
                <a:latin typeface="Simplified Arabic" pitchFamily="18" charset="-78"/>
                <a:cs typeface="Simplified Arabic" pitchFamily="18" charset="-78"/>
              </a:rPr>
              <a:t/>
            </a:r>
            <a:br>
              <a:rPr lang="en-US" sz="3600" dirty="0">
                <a:latin typeface="Simplified Arabic" pitchFamily="18" charset="-78"/>
                <a:cs typeface="Simplified Arabic" pitchFamily="18" charset="-78"/>
              </a:rPr>
            </a:br>
            <a:endParaRPr lang="ar-SA" sz="3600" dirty="0">
              <a:latin typeface="Simplified Arabic" pitchFamily="18" charset="-78"/>
              <a:cs typeface="Simplified Arabic" pitchFamily="18" charset="-78"/>
            </a:endParaRPr>
          </a:p>
        </p:txBody>
      </p:sp>
    </p:spTree>
    <p:extLst>
      <p:ext uri="{BB962C8B-B14F-4D97-AF65-F5344CB8AC3E}">
        <p14:creationId xmlns:p14="http://schemas.microsoft.com/office/powerpoint/2010/main" val="4266898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Text Placeholder 2"/>
          <p:cNvSpPr>
            <a:spLocks noGrp="1"/>
          </p:cNvSpPr>
          <p:nvPr>
            <p:ph type="body" idx="1"/>
          </p:nvPr>
        </p:nvSpPr>
        <p:spPr/>
        <p:txBody>
          <a:bodyPr/>
          <a:lstStyle/>
          <a:p>
            <a:endParaRPr lang="ar-SA" dirty="0"/>
          </a:p>
        </p:txBody>
      </p:sp>
      <p:pic>
        <p:nvPicPr>
          <p:cNvPr id="4" name="Content Placeholder 4"/>
          <p:cNvPicPr>
            <a:picLocks noGrp="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0" y="530225"/>
            <a:ext cx="7993063" cy="5851525"/>
          </a:xfrm>
          <a:prstGeom prst="rect">
            <a:avLst/>
          </a:prstGeom>
        </p:spPr>
      </p:pic>
    </p:spTree>
    <p:extLst>
      <p:ext uri="{BB962C8B-B14F-4D97-AF65-F5344CB8AC3E}">
        <p14:creationId xmlns:p14="http://schemas.microsoft.com/office/powerpoint/2010/main" val="771564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260648"/>
            <a:ext cx="8655496" cy="3960440"/>
          </a:xfrm>
        </p:spPr>
        <p:txBody>
          <a:bodyPr>
            <a:normAutofit/>
          </a:bodyPr>
          <a:lstStyle/>
          <a:p>
            <a:pPr algn="r"/>
            <a:r>
              <a:rPr lang="ar-SA" b="1" dirty="0"/>
              <a:t>هذه البيئة تتكون من مجموعة من العناصر هي:</a:t>
            </a:r>
            <a:r>
              <a:rPr lang="en-US" b="1" dirty="0"/>
              <a:t/>
            </a:r>
            <a:br>
              <a:rPr lang="en-US" b="1" dirty="0"/>
            </a:br>
            <a:r>
              <a:rPr lang="ar-SA" b="1" dirty="0"/>
              <a:t>1- شريط العنوان</a:t>
            </a:r>
            <a:r>
              <a:rPr lang="en-US" b="1" dirty="0"/>
              <a:t>(Title Bar)</a:t>
            </a:r>
            <a:r>
              <a:rPr lang="ar-SA" b="1" dirty="0"/>
              <a:t>: حيث يظهر داخل هذا الشريط عنوان المشروع.</a:t>
            </a:r>
            <a:r>
              <a:rPr lang="en-US" b="1" dirty="0"/>
              <a:t/>
            </a:r>
            <a:br>
              <a:rPr lang="en-US" b="1" dirty="0"/>
            </a:br>
            <a:r>
              <a:rPr lang="ar-SA" b="1" dirty="0"/>
              <a:t>2- شريط القوائم</a:t>
            </a:r>
            <a:r>
              <a:rPr lang="en-US" b="1" dirty="0"/>
              <a:t>(Menu Bars)</a:t>
            </a:r>
            <a:r>
              <a:rPr lang="ar-SA" b="1" dirty="0"/>
              <a:t>: يحتوي على مجموعة من القوائم، كل قائمة تحتوي على مجموعة </a:t>
            </a:r>
            <a:r>
              <a:rPr lang="ar-SA" b="1" dirty="0" smtClean="0"/>
              <a:t>من</a:t>
            </a:r>
          </a:p>
          <a:p>
            <a:pPr algn="r"/>
            <a:r>
              <a:rPr lang="ar-SA" b="1" dirty="0"/>
              <a:t>الوظائف</a:t>
            </a:r>
            <a:r>
              <a:rPr lang="en-US" b="1" dirty="0"/>
              <a:t>(Functions)</a:t>
            </a:r>
            <a:r>
              <a:rPr lang="ar-SA" b="1" dirty="0"/>
              <a:t> تساعدنا في بناء التطبيق.</a:t>
            </a:r>
            <a:r>
              <a:rPr lang="en-US" b="1" dirty="0"/>
              <a:t/>
            </a:r>
            <a:br>
              <a:rPr lang="en-US" b="1" dirty="0"/>
            </a:br>
            <a:r>
              <a:rPr lang="ar-SA" b="1" dirty="0"/>
              <a:t>3- شريط الادوات</a:t>
            </a:r>
            <a:r>
              <a:rPr lang="en-US" b="1" dirty="0"/>
              <a:t>(Tools Bar)</a:t>
            </a:r>
            <a:r>
              <a:rPr lang="ar-SA" b="1" dirty="0"/>
              <a:t>: يحتوي على مجموعة من الوظائف الموجودة داخل شريط القوائم.</a:t>
            </a:r>
            <a:r>
              <a:rPr lang="en-US" b="1" dirty="0"/>
              <a:t/>
            </a:r>
            <a:br>
              <a:rPr lang="en-US" b="1" dirty="0"/>
            </a:br>
            <a:r>
              <a:rPr lang="ar-SA" b="1" dirty="0"/>
              <a:t>4- نافذة محتويات المشروع </a:t>
            </a:r>
            <a:r>
              <a:rPr lang="en-US" b="1" dirty="0"/>
              <a:t>(Project)</a:t>
            </a:r>
            <a:r>
              <a:rPr lang="ar-SA" b="1" dirty="0"/>
              <a:t>: تحتوي على جميع النماذج</a:t>
            </a:r>
            <a:r>
              <a:rPr lang="en-US" b="1" dirty="0"/>
              <a:t>(Forms)  </a:t>
            </a:r>
            <a:r>
              <a:rPr lang="ar-SA" b="1" dirty="0"/>
              <a:t>والاصناف</a:t>
            </a:r>
            <a:r>
              <a:rPr lang="en-US" b="1" dirty="0"/>
              <a:t>(Classes) </a:t>
            </a:r>
            <a:r>
              <a:rPr lang="ar-SA" b="1" dirty="0"/>
              <a:t> الموجودة في المشروع (شكل 3)، وتسهل عملية التنقل بينها لغرض تعديلها او تنفيذها او اضافة نماذج وصنوف اخرى اليها، وتشبه المستكشف</a:t>
            </a:r>
            <a:r>
              <a:rPr lang="en-US" b="1" dirty="0"/>
              <a:t>(Windows Explorer) </a:t>
            </a:r>
            <a:r>
              <a:rPr lang="ar-SA" b="1" dirty="0"/>
              <a:t> في اسلوب التعامل معها. حيث يتم استعراض النماذج والاصناف على شكل مجلدات </a:t>
            </a:r>
            <a:r>
              <a:rPr lang="en-US" b="1" dirty="0"/>
              <a:t>(Folders) </a:t>
            </a:r>
            <a:r>
              <a:rPr lang="ar-SA" b="1" dirty="0"/>
              <a:t>، يجب ان نذكر ان معظم تفاعلك مع هذه الشاشة يتم من خلال قائمة تظهر عند عملية النقر بواسطة الزر الايمن للفأرة على احد ملفات المشروع حيث ستظهر قائمة تسمح لك بالقيام بالمهام التالية:</a:t>
            </a:r>
          </a:p>
        </p:txBody>
      </p:sp>
    </p:spTree>
    <p:extLst>
      <p:ext uri="{BB962C8B-B14F-4D97-AF65-F5344CB8AC3E}">
        <p14:creationId xmlns:p14="http://schemas.microsoft.com/office/powerpoint/2010/main" val="1281364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srcRect l="65699" t="9171" r="8355" b="27812"/>
          <a:stretch/>
        </p:blipFill>
        <p:spPr bwMode="auto">
          <a:xfrm>
            <a:off x="899591" y="260648"/>
            <a:ext cx="7272809" cy="4797152"/>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5364088" y="4716636"/>
            <a:ext cx="2808312" cy="784830"/>
          </a:xfrm>
          <a:prstGeom prst="rect">
            <a:avLst/>
          </a:prstGeom>
        </p:spPr>
        <p:txBody>
          <a:bodyPr wrap="square">
            <a:spAutoFit/>
          </a:bodyPr>
          <a:lstStyle/>
          <a:p>
            <a:pPr algn="ctr"/>
            <a:r>
              <a:rPr lang="ar-SA" sz="4500" b="1" dirty="0">
                <a:solidFill>
                  <a:srgbClr val="E46262"/>
                </a:solidFill>
                <a:effectLst>
                  <a:outerShdw blurRad="53975" dist="22860" dir="5400000" algn="tl" rotWithShape="0">
                    <a:srgbClr val="000000">
                      <a:alpha val="55000"/>
                    </a:srgbClr>
                  </a:outerShdw>
                </a:effectLst>
                <a:latin typeface="+mj-lt"/>
                <a:ea typeface="+mj-ea"/>
                <a:cs typeface="+mj-cs"/>
              </a:rPr>
              <a:t>شكل (3)</a:t>
            </a:r>
          </a:p>
        </p:txBody>
      </p:sp>
    </p:spTree>
    <p:extLst>
      <p:ext uri="{BB962C8B-B14F-4D97-AF65-F5344CB8AC3E}">
        <p14:creationId xmlns:p14="http://schemas.microsoft.com/office/powerpoint/2010/main" val="28337788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TotalTime>
  <Words>83</Words>
  <Application>Microsoft Office PowerPoint</Application>
  <PresentationFormat>On-screen Show (4:3)</PresentationFormat>
  <Paragraphs>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Waveform</vt:lpstr>
      <vt:lpstr>فهم الاجزاء الرئيسية لبيئة التطوير المتكاملة: </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فهم الاجزاء الرئيسية لبيئة التطوير المتكاملة: </dc:title>
  <dc:creator>Maher</dc:creator>
  <cp:lastModifiedBy>Maher</cp:lastModifiedBy>
  <cp:revision>6</cp:revision>
  <dcterms:created xsi:type="dcterms:W3CDTF">2019-01-21T19:26:43Z</dcterms:created>
  <dcterms:modified xsi:type="dcterms:W3CDTF">2019-01-21T19:40:45Z</dcterms:modified>
</cp:coreProperties>
</file>