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8" d="100"/>
          <a:sy n="48" d="100"/>
        </p:scale>
        <p:origin x="-1315"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06D3BA8-D232-4D49-845F-600697AE4B54}" type="datetimeFigureOut">
              <a:rPr lang="ar-SA" smtClean="0"/>
              <a:t>15/05/40</a:t>
            </a:fld>
            <a:endParaRPr lang="ar-SA"/>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SA"/>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0BA2AE9-8418-4937-9739-FEDF8DC063B2}"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06D3BA8-D232-4D49-845F-600697AE4B54}" type="datetimeFigureOut">
              <a:rPr lang="ar-SA" smtClean="0"/>
              <a:t>15/05/40</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00BA2AE9-8418-4937-9739-FEDF8DC063B2}"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06D3BA8-D232-4D49-845F-600697AE4B54}" type="datetimeFigureOut">
              <a:rPr lang="ar-SA" smtClean="0"/>
              <a:t>15/05/40</a:t>
            </a:fld>
            <a:endParaRPr lang="ar-SA"/>
          </a:p>
        </p:txBody>
      </p:sp>
      <p:sp>
        <p:nvSpPr>
          <p:cNvPr id="5" name="Footer Placeholder 4"/>
          <p:cNvSpPr>
            <a:spLocks noGrp="1"/>
          </p:cNvSpPr>
          <p:nvPr>
            <p:ph type="ftr" sz="quarter" idx="11"/>
          </p:nvPr>
        </p:nvSpPr>
        <p:spPr>
          <a:xfrm>
            <a:off x="457200" y="6556248"/>
            <a:ext cx="3657600" cy="228600"/>
          </a:xfrm>
        </p:spPr>
        <p:txBody>
          <a:bodyPr/>
          <a:lstStyle>
            <a:extLst/>
          </a:lstStyle>
          <a:p>
            <a:endParaRPr lang="ar-SA"/>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0BA2AE9-8418-4937-9739-FEDF8DC063B2}"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06D3BA8-D232-4D49-845F-600697AE4B54}" type="datetimeFigureOut">
              <a:rPr lang="ar-SA" smtClean="0"/>
              <a:t>15/05/40</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00BA2AE9-8418-4937-9739-FEDF8DC063B2}"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06D3BA8-D232-4D49-845F-600697AE4B54}" type="datetimeFigureOut">
              <a:rPr lang="ar-SA" smtClean="0"/>
              <a:t>15/05/40</a:t>
            </a:fld>
            <a:endParaRPr lang="ar-SA"/>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SA"/>
          </a:p>
        </p:txBody>
      </p:sp>
      <p:sp>
        <p:nvSpPr>
          <p:cNvPr id="6" name="Slide Number Placeholder 5"/>
          <p:cNvSpPr>
            <a:spLocks noGrp="1"/>
          </p:cNvSpPr>
          <p:nvPr>
            <p:ph type="sldNum" sz="quarter" idx="12"/>
          </p:nvPr>
        </p:nvSpPr>
        <p:spPr>
          <a:xfrm>
            <a:off x="6733952" y="6555112"/>
            <a:ext cx="588336" cy="228600"/>
          </a:xfrm>
        </p:spPr>
        <p:txBody>
          <a:bodyPr/>
          <a:lstStyle>
            <a:extLst/>
          </a:lstStyle>
          <a:p>
            <a:fld id="{00BA2AE9-8418-4937-9739-FEDF8DC063B2}"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06D3BA8-D232-4D49-845F-600697AE4B54}" type="datetimeFigureOut">
              <a:rPr lang="ar-SA" smtClean="0"/>
              <a:t>15/05/40</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00BA2AE9-8418-4937-9739-FEDF8DC063B2}"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06D3BA8-D232-4D49-845F-600697AE4B54}" type="datetimeFigureOut">
              <a:rPr lang="ar-SA" smtClean="0"/>
              <a:t>15/05/40</a:t>
            </a:fld>
            <a:endParaRPr lang="ar-SA"/>
          </a:p>
        </p:txBody>
      </p:sp>
      <p:sp>
        <p:nvSpPr>
          <p:cNvPr id="8" name="Footer Placeholder 7"/>
          <p:cNvSpPr>
            <a:spLocks noGrp="1"/>
          </p:cNvSpPr>
          <p:nvPr>
            <p:ph type="ftr" sz="quarter" idx="11"/>
          </p:nvPr>
        </p:nvSpPr>
        <p:spPr/>
        <p:txBody>
          <a:bodyPr/>
          <a:lstStyle>
            <a:extLst/>
          </a:lstStyle>
          <a:p>
            <a:endParaRPr lang="ar-SA"/>
          </a:p>
        </p:txBody>
      </p:sp>
      <p:sp>
        <p:nvSpPr>
          <p:cNvPr id="9" name="Slide Number Placeholder 8"/>
          <p:cNvSpPr>
            <a:spLocks noGrp="1"/>
          </p:cNvSpPr>
          <p:nvPr>
            <p:ph type="sldNum" sz="quarter" idx="12"/>
          </p:nvPr>
        </p:nvSpPr>
        <p:spPr/>
        <p:txBody>
          <a:bodyPr/>
          <a:lstStyle>
            <a:extLst/>
          </a:lstStyle>
          <a:p>
            <a:fld id="{00BA2AE9-8418-4937-9739-FEDF8DC063B2}"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06D3BA8-D232-4D49-845F-600697AE4B54}" type="datetimeFigureOut">
              <a:rPr lang="ar-SA" smtClean="0"/>
              <a:t>15/05/40</a:t>
            </a:fld>
            <a:endParaRPr lang="ar-SA"/>
          </a:p>
        </p:txBody>
      </p:sp>
      <p:sp>
        <p:nvSpPr>
          <p:cNvPr id="4" name="Footer Placeholder 3"/>
          <p:cNvSpPr>
            <a:spLocks noGrp="1"/>
          </p:cNvSpPr>
          <p:nvPr>
            <p:ph type="ftr" sz="quarter" idx="11"/>
          </p:nvPr>
        </p:nvSpPr>
        <p:spPr/>
        <p:txBody>
          <a:bodyPr/>
          <a:lstStyle>
            <a:extLst/>
          </a:lstStyle>
          <a:p>
            <a:endParaRPr lang="ar-SA"/>
          </a:p>
        </p:txBody>
      </p:sp>
      <p:sp>
        <p:nvSpPr>
          <p:cNvPr id="5" name="Slide Number Placeholder 4"/>
          <p:cNvSpPr>
            <a:spLocks noGrp="1"/>
          </p:cNvSpPr>
          <p:nvPr>
            <p:ph type="sldNum" sz="quarter" idx="12"/>
          </p:nvPr>
        </p:nvSpPr>
        <p:spPr/>
        <p:txBody>
          <a:bodyPr/>
          <a:lstStyle>
            <a:extLst/>
          </a:lstStyle>
          <a:p>
            <a:fld id="{00BA2AE9-8418-4937-9739-FEDF8DC063B2}"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06D3BA8-D232-4D49-845F-600697AE4B54}" type="datetimeFigureOut">
              <a:rPr lang="ar-SA" smtClean="0"/>
              <a:t>15/05/40</a:t>
            </a:fld>
            <a:endParaRPr lang="ar-SA"/>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ar-SA"/>
          </a:p>
        </p:txBody>
      </p:sp>
      <p:sp>
        <p:nvSpPr>
          <p:cNvPr id="4" name="Slide Number Placeholder 3"/>
          <p:cNvSpPr>
            <a:spLocks noGrp="1"/>
          </p:cNvSpPr>
          <p:nvPr>
            <p:ph type="sldNum" sz="quarter" idx="12"/>
          </p:nvPr>
        </p:nvSpPr>
        <p:spPr/>
        <p:txBody>
          <a:bodyPr/>
          <a:lstStyle>
            <a:extLst/>
          </a:lstStyle>
          <a:p>
            <a:fld id="{00BA2AE9-8418-4937-9739-FEDF8DC063B2}"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06D3BA8-D232-4D49-845F-600697AE4B54}" type="datetimeFigureOut">
              <a:rPr lang="ar-SA" smtClean="0"/>
              <a:t>15/05/40</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00BA2AE9-8418-4937-9739-FEDF8DC063B2}"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06D3BA8-D232-4D49-845F-600697AE4B54}" type="datetimeFigureOut">
              <a:rPr lang="ar-SA" smtClean="0"/>
              <a:t>15/05/40</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00BA2AE9-8418-4937-9739-FEDF8DC063B2}" type="slidenum">
              <a:rPr lang="ar-SA" smtClean="0"/>
              <a:t>‹#›</a:t>
            </a:fld>
            <a:endParaRPr lang="ar-SA"/>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06D3BA8-D232-4D49-845F-600697AE4B54}" type="datetimeFigureOut">
              <a:rPr lang="ar-SA" smtClean="0"/>
              <a:t>15/05/40</a:t>
            </a:fld>
            <a:endParaRPr lang="ar-SA"/>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SA"/>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0BA2AE9-8418-4937-9739-FEDF8DC063B2}"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ar.wikipedia.org/wiki/1975" TargetMode="External"/><Relationship Id="rId2" Type="http://schemas.openxmlformats.org/officeDocument/2006/relationships/hyperlink" Target="https://ar.wikipedia.org/wiki/%D9%85%D8%A7%D9%8A%D9%83%D8%B1%D9%88%D8%B3%D9%88%D9%81%D8%AA" TargetMode="External"/><Relationship Id="rId1" Type="http://schemas.openxmlformats.org/officeDocument/2006/relationships/slideLayout" Target="../slideLayouts/slideLayout2.xml"/><Relationship Id="rId4" Type="http://schemas.openxmlformats.org/officeDocument/2006/relationships/hyperlink" Target="http://www.tutorialsdirectory.com/htm/Programming/Visual-Basic-Tutorials.ht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85800" y="404813"/>
            <a:ext cx="7772400" cy="4537075"/>
          </a:xfrm>
        </p:spPr>
        <p:txBody>
          <a:bodyPr>
            <a:normAutofit/>
          </a:bodyPr>
          <a:lstStyle/>
          <a:p>
            <a:r>
              <a:rPr lang="en-US" dirty="0"/>
              <a:t/>
            </a:r>
            <a:br>
              <a:rPr lang="en-US" dirty="0"/>
            </a:br>
            <a:r>
              <a:rPr lang="ar-IQ" sz="4800" u="sng" dirty="0"/>
              <a:t>تاريخ فيجوال بيسك</a:t>
            </a:r>
            <a:r>
              <a:rPr lang="en-US" sz="4800" u="sng" dirty="0"/>
              <a:t> ( Visual Basic)</a:t>
            </a:r>
            <a:endParaRPr lang="ar-SA" sz="4800" dirty="0"/>
          </a:p>
        </p:txBody>
      </p:sp>
    </p:spTree>
    <p:extLst>
      <p:ext uri="{BB962C8B-B14F-4D97-AF65-F5344CB8AC3E}">
        <p14:creationId xmlns:p14="http://schemas.microsoft.com/office/powerpoint/2010/main" val="23035064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7571184" cy="5979064"/>
          </a:xfrm>
        </p:spPr>
        <p:txBody>
          <a:bodyPr>
            <a:normAutofit fontScale="92500" lnSpcReduction="10000"/>
          </a:bodyPr>
          <a:lstStyle/>
          <a:p>
            <a:r>
              <a:rPr lang="ar-SA" sz="2800" dirty="0">
                <a:solidFill>
                  <a:schemeClr val="tx1">
                    <a:lumMod val="95000"/>
                    <a:lumOff val="5000"/>
                  </a:schemeClr>
                </a:solidFill>
                <a:latin typeface="Simplified Arabic" pitchFamily="18" charset="-78"/>
                <a:cs typeface="Simplified Arabic" pitchFamily="18" charset="-78"/>
              </a:rPr>
              <a:t>ظهرت لغات البرمجة الاولى في بداية الخمسينات بغية حل المسائل الرياضية المعقدة بشكل اساسي، اصل لغة فيجوال بيسك هي لغة بيسك</a:t>
            </a:r>
            <a:r>
              <a:rPr lang="en-US" sz="2800" dirty="0">
                <a:solidFill>
                  <a:schemeClr val="tx1">
                    <a:lumMod val="95000"/>
                    <a:lumOff val="5000"/>
                  </a:schemeClr>
                </a:solidFill>
                <a:latin typeface="Simplified Arabic" pitchFamily="18" charset="-78"/>
                <a:cs typeface="Simplified Arabic" pitchFamily="18" charset="-78"/>
              </a:rPr>
              <a:t> </a:t>
            </a:r>
            <a:r>
              <a:rPr lang="en-US" sz="2000" dirty="0">
                <a:solidFill>
                  <a:schemeClr val="tx1">
                    <a:lumMod val="95000"/>
                    <a:lumOff val="5000"/>
                  </a:schemeClr>
                </a:solidFill>
                <a:latin typeface="Simplified Arabic" pitchFamily="18" charset="-78"/>
                <a:cs typeface="Simplified Arabic" pitchFamily="18" charset="-78"/>
              </a:rPr>
              <a:t>Basic </a:t>
            </a:r>
            <a:r>
              <a:rPr lang="ar-SA" sz="2800" dirty="0">
                <a:solidFill>
                  <a:schemeClr val="tx1">
                    <a:lumMod val="95000"/>
                    <a:lumOff val="5000"/>
                  </a:schemeClr>
                </a:solidFill>
                <a:latin typeface="Simplified Arabic" pitchFamily="18" charset="-78"/>
                <a:cs typeface="Simplified Arabic" pitchFamily="18" charset="-78"/>
              </a:rPr>
              <a:t>التي ظهرت في كلية دار تماوث عام 1963 وانتجت شركة</a:t>
            </a:r>
            <a:r>
              <a:rPr lang="en-US" sz="2800" dirty="0">
                <a:solidFill>
                  <a:schemeClr val="tx1">
                    <a:lumMod val="95000"/>
                    <a:lumOff val="5000"/>
                  </a:schemeClr>
                </a:solidFill>
                <a:latin typeface="Simplified Arabic" pitchFamily="18" charset="-78"/>
                <a:cs typeface="Simplified Arabic" pitchFamily="18" charset="-78"/>
              </a:rPr>
              <a:t> </a:t>
            </a:r>
            <a:r>
              <a:rPr lang="ar-SA" sz="2800" dirty="0">
                <a:solidFill>
                  <a:schemeClr val="tx1">
                    <a:lumMod val="95000"/>
                    <a:lumOff val="5000"/>
                  </a:schemeClr>
                </a:solidFill>
                <a:latin typeface="Simplified Arabic" pitchFamily="18" charset="-78"/>
                <a:cs typeface="Simplified Arabic" pitchFamily="18" charset="-78"/>
                <a:hlinkClick r:id="rId2" tooltip="مايكروسوفت"/>
              </a:rPr>
              <a:t>مايكروسوفت</a:t>
            </a:r>
            <a:r>
              <a:rPr lang="en-US" sz="2800" dirty="0">
                <a:solidFill>
                  <a:schemeClr val="tx1">
                    <a:lumMod val="95000"/>
                    <a:lumOff val="5000"/>
                  </a:schemeClr>
                </a:solidFill>
                <a:latin typeface="Simplified Arabic" pitchFamily="18" charset="-78"/>
                <a:cs typeface="Simplified Arabic" pitchFamily="18" charset="-78"/>
              </a:rPr>
              <a:t> </a:t>
            </a:r>
            <a:r>
              <a:rPr lang="ar-SA" sz="2800" dirty="0">
                <a:solidFill>
                  <a:schemeClr val="tx1">
                    <a:lumMod val="95000"/>
                    <a:lumOff val="5000"/>
                  </a:schemeClr>
                </a:solidFill>
                <a:latin typeface="Simplified Arabic" pitchFamily="18" charset="-78"/>
                <a:cs typeface="Simplified Arabic" pitchFamily="18" charset="-78"/>
              </a:rPr>
              <a:t>أول إصدار من لغة البيسك عام</a:t>
            </a:r>
            <a:r>
              <a:rPr lang="en-US" sz="2800" dirty="0">
                <a:solidFill>
                  <a:schemeClr val="tx1">
                    <a:lumMod val="95000"/>
                    <a:lumOff val="5000"/>
                  </a:schemeClr>
                </a:solidFill>
                <a:latin typeface="Simplified Arabic" pitchFamily="18" charset="-78"/>
                <a:cs typeface="Simplified Arabic" pitchFamily="18" charset="-78"/>
                <a:hlinkClick r:id="rId3" tooltip="1975"/>
              </a:rPr>
              <a:t>1975</a:t>
            </a:r>
            <a:r>
              <a:rPr lang="ar-SA" sz="2800" dirty="0">
                <a:solidFill>
                  <a:schemeClr val="tx1">
                    <a:lumMod val="95000"/>
                    <a:lumOff val="5000"/>
                  </a:schemeClr>
                </a:solidFill>
                <a:latin typeface="Simplified Arabic" pitchFamily="18" charset="-78"/>
                <a:cs typeface="Simplified Arabic" pitchFamily="18" charset="-78"/>
                <a:hlinkClick r:id="rId3" tooltip="1975"/>
              </a:rPr>
              <a:t>م</a:t>
            </a:r>
            <a:r>
              <a:rPr lang="ar-SA" sz="2800" dirty="0">
                <a:solidFill>
                  <a:schemeClr val="tx1">
                    <a:lumMod val="95000"/>
                    <a:lumOff val="5000"/>
                  </a:schemeClr>
                </a:solidFill>
                <a:latin typeface="Simplified Arabic" pitchFamily="18" charset="-78"/>
                <a:cs typeface="Simplified Arabic" pitchFamily="18" charset="-78"/>
              </a:rPr>
              <a:t>، وسمي </a:t>
            </a:r>
            <a:r>
              <a:rPr lang="en-US" sz="2000" dirty="0">
                <a:solidFill>
                  <a:schemeClr val="tx1">
                    <a:lumMod val="95000"/>
                    <a:lumOff val="5000"/>
                  </a:schemeClr>
                </a:solidFill>
                <a:latin typeface="Simplified Arabic" pitchFamily="18" charset="-78"/>
                <a:cs typeface="Simplified Arabic" pitchFamily="18" charset="-78"/>
              </a:rPr>
              <a:t>Basic</a:t>
            </a:r>
            <a:r>
              <a:rPr lang="en-US" sz="2800" dirty="0">
                <a:solidFill>
                  <a:schemeClr val="tx1">
                    <a:lumMod val="95000"/>
                    <a:lumOff val="5000"/>
                  </a:schemeClr>
                </a:solidFill>
                <a:latin typeface="Simplified Arabic" pitchFamily="18" charset="-78"/>
                <a:cs typeface="Simplified Arabic" pitchFamily="18" charset="-78"/>
              </a:rPr>
              <a:t> </a:t>
            </a:r>
            <a:r>
              <a:rPr lang="ar-SA" sz="2800" dirty="0">
                <a:solidFill>
                  <a:schemeClr val="tx1">
                    <a:lumMod val="95000"/>
                    <a:lumOff val="5000"/>
                  </a:schemeClr>
                </a:solidFill>
                <a:latin typeface="Simplified Arabic" pitchFamily="18" charset="-78"/>
                <a:cs typeface="Simplified Arabic" pitchFamily="18" charset="-78"/>
              </a:rPr>
              <a:t> والاسم يعتبر اختصاراً لكـلمة لغـة البرمجة العامــة التسلسليــة للمبتدئيــن </a:t>
            </a:r>
            <a:r>
              <a:rPr lang="en-US" sz="2400" dirty="0">
                <a:solidFill>
                  <a:schemeClr val="tx1">
                    <a:lumMod val="95000"/>
                    <a:lumOff val="5000"/>
                  </a:schemeClr>
                </a:solidFill>
                <a:latin typeface="Simplified Arabic" pitchFamily="18" charset="-78"/>
                <a:cs typeface="Simplified Arabic" pitchFamily="18" charset="-78"/>
              </a:rPr>
              <a:t>(Beginner’s All-Purpose Symbolic Instruction Code)</a:t>
            </a:r>
            <a:r>
              <a:rPr lang="ar-SA" sz="2800" dirty="0">
                <a:solidFill>
                  <a:schemeClr val="tx1">
                    <a:lumMod val="95000"/>
                    <a:lumOff val="5000"/>
                  </a:schemeClr>
                </a:solidFill>
                <a:latin typeface="Simplified Arabic" pitchFamily="18" charset="-78"/>
                <a:cs typeface="Simplified Arabic" pitchFamily="18" charset="-78"/>
              </a:rPr>
              <a:t>، وتوالت الإصدارات فظهر الإصدارات </a:t>
            </a:r>
            <a:r>
              <a:rPr lang="en-US" sz="2400" dirty="0">
                <a:solidFill>
                  <a:schemeClr val="tx1">
                    <a:lumMod val="95000"/>
                    <a:lumOff val="5000"/>
                  </a:schemeClr>
                </a:solidFill>
                <a:latin typeface="Simplified Arabic" pitchFamily="18" charset="-78"/>
                <a:cs typeface="Simplified Arabic" pitchFamily="18" charset="-78"/>
              </a:rPr>
              <a:t>GW-BASIC QuickBasic and QBasic</a:t>
            </a:r>
            <a:r>
              <a:rPr lang="ar-SA" sz="2800" dirty="0">
                <a:solidFill>
                  <a:schemeClr val="tx1">
                    <a:lumMod val="95000"/>
                    <a:lumOff val="5000"/>
                  </a:schemeClr>
                </a:solidFill>
                <a:latin typeface="Simplified Arabic" pitchFamily="18" charset="-78"/>
                <a:cs typeface="Simplified Arabic" pitchFamily="18" charset="-78"/>
              </a:rPr>
              <a:t>، وكلهم يعملون في بيئة </a:t>
            </a:r>
            <a:r>
              <a:rPr lang="en-US" sz="2400" dirty="0">
                <a:solidFill>
                  <a:schemeClr val="tx1">
                    <a:lumMod val="95000"/>
                    <a:lumOff val="5000"/>
                  </a:schemeClr>
                </a:solidFill>
                <a:latin typeface="Simplified Arabic" pitchFamily="18" charset="-78"/>
                <a:cs typeface="Simplified Arabic" pitchFamily="18" charset="-78"/>
              </a:rPr>
              <a:t>Dos</a:t>
            </a:r>
            <a:r>
              <a:rPr lang="ar-SA" sz="2800" dirty="0">
                <a:solidFill>
                  <a:schemeClr val="tx1">
                    <a:lumMod val="95000"/>
                    <a:lumOff val="5000"/>
                  </a:schemeClr>
                </a:solidFill>
                <a:latin typeface="Simplified Arabic" pitchFamily="18" charset="-78"/>
                <a:cs typeface="Simplified Arabic" pitchFamily="18" charset="-78"/>
              </a:rPr>
              <a:t>، ومع انتشار بيئة ويندوز ظهرت فيجوال بيسك التي احتوت على كثير من أوامر </a:t>
            </a:r>
            <a:r>
              <a:rPr lang="en-US" sz="2800" dirty="0">
                <a:solidFill>
                  <a:schemeClr val="tx1">
                    <a:lumMod val="95000"/>
                    <a:lumOff val="5000"/>
                  </a:schemeClr>
                </a:solidFill>
                <a:latin typeface="Simplified Arabic" pitchFamily="18" charset="-78"/>
                <a:cs typeface="Simplified Arabic" pitchFamily="18" charset="-78"/>
              </a:rPr>
              <a:t> </a:t>
            </a:r>
            <a:r>
              <a:rPr lang="en-US" sz="2000" dirty="0">
                <a:solidFill>
                  <a:schemeClr val="tx1">
                    <a:lumMod val="95000"/>
                    <a:lumOff val="5000"/>
                  </a:schemeClr>
                </a:solidFill>
                <a:latin typeface="Simplified Arabic" pitchFamily="18" charset="-78"/>
                <a:cs typeface="Simplified Arabic" pitchFamily="18" charset="-78"/>
              </a:rPr>
              <a:t>QBASIC</a:t>
            </a:r>
            <a:r>
              <a:rPr lang="en-US" sz="2800" dirty="0">
                <a:solidFill>
                  <a:schemeClr val="tx1">
                    <a:lumMod val="95000"/>
                    <a:lumOff val="5000"/>
                  </a:schemeClr>
                </a:solidFill>
                <a:latin typeface="Simplified Arabic" pitchFamily="18" charset="-78"/>
                <a:cs typeface="Simplified Arabic" pitchFamily="18" charset="-78"/>
              </a:rPr>
              <a:t> </a:t>
            </a:r>
            <a:r>
              <a:rPr lang="ar-SA" sz="2800" dirty="0">
                <a:solidFill>
                  <a:schemeClr val="tx1">
                    <a:lumMod val="95000"/>
                    <a:lumOff val="5000"/>
                  </a:schemeClr>
                </a:solidFill>
                <a:latin typeface="Simplified Arabic" pitchFamily="18" charset="-78"/>
                <a:cs typeface="Simplified Arabic" pitchFamily="18" charset="-78"/>
              </a:rPr>
              <a:t>وأضيفت العديد من الوظائف التي جعلت من البرمجة بفيجوال بيسك يسرة وسهلة. هناك الآلاف من المواقع التعليمية للفيجوال بيسك ومنه </a:t>
            </a:r>
            <a:r>
              <a:rPr lang="en-US" sz="2400" dirty="0">
                <a:solidFill>
                  <a:schemeClr val="tx1">
                    <a:lumMod val="95000"/>
                    <a:lumOff val="5000"/>
                  </a:schemeClr>
                </a:solidFill>
                <a:latin typeface="Simplified Arabic" pitchFamily="18" charset="-78"/>
                <a:cs typeface="Simplified Arabic" pitchFamily="18" charset="-78"/>
                <a:hlinkClick r:id="rId4"/>
              </a:rPr>
              <a:t>Visual Basic Tutorials</a:t>
            </a:r>
            <a:r>
              <a:rPr lang="ar-SA" sz="2800" dirty="0">
                <a:solidFill>
                  <a:schemeClr val="tx1">
                    <a:lumMod val="95000"/>
                    <a:lumOff val="5000"/>
                  </a:schemeClr>
                </a:solidFill>
                <a:latin typeface="Simplified Arabic" pitchFamily="18" charset="-78"/>
                <a:cs typeface="Simplified Arabic" pitchFamily="18" charset="-78"/>
              </a:rPr>
              <a:t>، اول ظهور لفجيوال بيسك كان عام 1991 ففي هذا الاصدار الاول تم دمج قدرات لغة بيسك مع ادوات التصميم المرئي، ثم توفير سهولة الاستخدام وبساطته دون التضحية بالاداء في عام 2000 قامت</a:t>
            </a:r>
            <a:r>
              <a:rPr lang="en-US" sz="2800" dirty="0">
                <a:solidFill>
                  <a:schemeClr val="tx1">
                    <a:lumMod val="95000"/>
                    <a:lumOff val="5000"/>
                  </a:schemeClr>
                </a:solidFill>
                <a:latin typeface="Simplified Arabic" pitchFamily="18" charset="-78"/>
                <a:cs typeface="Simplified Arabic" pitchFamily="18" charset="-78"/>
              </a:rPr>
              <a:t> </a:t>
            </a:r>
            <a:r>
              <a:rPr lang="ar-SA" sz="2800" dirty="0">
                <a:solidFill>
                  <a:schemeClr val="tx1">
                    <a:lumMod val="95000"/>
                    <a:lumOff val="5000"/>
                  </a:schemeClr>
                </a:solidFill>
                <a:latin typeface="Simplified Arabic" pitchFamily="18" charset="-78"/>
                <a:cs typeface="Simplified Arabic" pitchFamily="18" charset="-78"/>
                <a:hlinkClick r:id="rId2" tooltip="مايكروسوفت"/>
              </a:rPr>
              <a:t>مايكروسوفت</a:t>
            </a:r>
            <a:r>
              <a:rPr lang="en-US" sz="2800" dirty="0">
                <a:solidFill>
                  <a:schemeClr val="tx1">
                    <a:lumMod val="95000"/>
                    <a:lumOff val="5000"/>
                  </a:schemeClr>
                </a:solidFill>
                <a:latin typeface="Simplified Arabic" pitchFamily="18" charset="-78"/>
                <a:cs typeface="Simplified Arabic" pitchFamily="18" charset="-78"/>
              </a:rPr>
              <a:t> </a:t>
            </a:r>
            <a:r>
              <a:rPr lang="ar-SA" sz="2800" dirty="0">
                <a:solidFill>
                  <a:schemeClr val="tx1">
                    <a:lumMod val="95000"/>
                    <a:lumOff val="5000"/>
                  </a:schemeClr>
                </a:solidFill>
                <a:latin typeface="Simplified Arabic" pitchFamily="18" charset="-78"/>
                <a:cs typeface="Simplified Arabic" pitchFamily="18" charset="-78"/>
              </a:rPr>
              <a:t>بإنتاج النسخة المطورة </a:t>
            </a:r>
            <a:r>
              <a:rPr lang="en-US" sz="2400" dirty="0">
                <a:solidFill>
                  <a:schemeClr val="tx1">
                    <a:lumMod val="95000"/>
                    <a:lumOff val="5000"/>
                  </a:schemeClr>
                </a:solidFill>
                <a:latin typeface="Simplified Arabic" pitchFamily="18" charset="-78"/>
                <a:cs typeface="Simplified Arabic" pitchFamily="18" charset="-78"/>
              </a:rPr>
              <a:t>VISUAL BASIC.NET </a:t>
            </a:r>
            <a:r>
              <a:rPr lang="ar-SA" sz="2800" dirty="0">
                <a:solidFill>
                  <a:schemeClr val="tx1">
                    <a:lumMod val="95000"/>
                    <a:lumOff val="5000"/>
                  </a:schemeClr>
                </a:solidFill>
                <a:latin typeface="Simplified Arabic" pitchFamily="18" charset="-78"/>
                <a:cs typeface="Simplified Arabic" pitchFamily="18" charset="-78"/>
              </a:rPr>
              <a:t>والتي تعتمد على البرمجة الشيئية</a:t>
            </a:r>
            <a:r>
              <a:rPr lang="en-US" sz="2800" dirty="0">
                <a:solidFill>
                  <a:schemeClr val="tx1">
                    <a:lumMod val="95000"/>
                    <a:lumOff val="5000"/>
                  </a:schemeClr>
                </a:solidFill>
                <a:latin typeface="Simplified Arabic" pitchFamily="18" charset="-78"/>
                <a:cs typeface="Simplified Arabic" pitchFamily="18" charset="-78"/>
              </a:rPr>
              <a:t> .</a:t>
            </a:r>
            <a:endParaRPr lang="ar-SA" dirty="0"/>
          </a:p>
        </p:txBody>
      </p:sp>
    </p:spTree>
    <p:extLst>
      <p:ext uri="{BB962C8B-B14F-4D97-AF65-F5344CB8AC3E}">
        <p14:creationId xmlns:p14="http://schemas.microsoft.com/office/powerpoint/2010/main" val="17246732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7239000" cy="5979064"/>
          </a:xfrm>
        </p:spPr>
        <p:txBody>
          <a:bodyPr>
            <a:normAutofit lnSpcReduction="10000"/>
          </a:bodyPr>
          <a:lstStyle/>
          <a:p>
            <a:r>
              <a:rPr lang="ar-SA" sz="2800" dirty="0">
                <a:solidFill>
                  <a:schemeClr val="tx1">
                    <a:lumMod val="95000"/>
                    <a:lumOff val="5000"/>
                  </a:schemeClr>
                </a:solidFill>
                <a:latin typeface="Simplified Arabic" pitchFamily="18" charset="-78"/>
                <a:cs typeface="Simplified Arabic" pitchFamily="18" charset="-78"/>
              </a:rPr>
              <a:t>لغة البرمجة فيجوال بيـــسك هي لغـــــة ذات تصـــميم مرئـــي واجهـــة رســــوميـــة بعكس بعض اللغات مثل (الاسمبلي) ذات الشـــاشة السوداء. حيث تحـــتوي هذه اللغة على العديـــد من الاوامر بداخــــلها ولغة سهـــــــلة التطبيق تـــم تطوير هذه النسخــــة من البرنامـــج عن النسخة القديمة </a:t>
            </a:r>
            <a:r>
              <a:rPr lang="en-US" sz="2800" dirty="0">
                <a:solidFill>
                  <a:schemeClr val="tx1">
                    <a:lumMod val="95000"/>
                    <a:lumOff val="5000"/>
                  </a:schemeClr>
                </a:solidFill>
                <a:latin typeface="Simplified Arabic" pitchFamily="18" charset="-78"/>
                <a:cs typeface="Simplified Arabic" pitchFamily="18" charset="-78"/>
              </a:rPr>
              <a:t> basic </a:t>
            </a:r>
            <a:r>
              <a:rPr lang="ar-SA" sz="2800" dirty="0">
                <a:solidFill>
                  <a:schemeClr val="tx1">
                    <a:lumMod val="95000"/>
                    <a:lumOff val="5000"/>
                  </a:schemeClr>
                </a:solidFill>
                <a:latin typeface="Simplified Arabic" pitchFamily="18" charset="-78"/>
                <a:cs typeface="Simplified Arabic" pitchFamily="18" charset="-78"/>
              </a:rPr>
              <a:t>والتي تعـــمل تحـــت بيئة </a:t>
            </a:r>
            <a:r>
              <a:rPr lang="en-US" sz="2800" dirty="0">
                <a:solidFill>
                  <a:schemeClr val="tx1">
                    <a:lumMod val="95000"/>
                    <a:lumOff val="5000"/>
                  </a:schemeClr>
                </a:solidFill>
                <a:latin typeface="Simplified Arabic" pitchFamily="18" charset="-78"/>
                <a:cs typeface="Simplified Arabic" pitchFamily="18" charset="-78"/>
              </a:rPr>
              <a:t> dos </a:t>
            </a:r>
            <a:r>
              <a:rPr lang="ar-SA" sz="2800" dirty="0">
                <a:solidFill>
                  <a:schemeClr val="tx1">
                    <a:lumMod val="95000"/>
                    <a:lumOff val="5000"/>
                  </a:schemeClr>
                </a:solidFill>
                <a:latin typeface="Simplified Arabic" pitchFamily="18" charset="-78"/>
                <a:cs typeface="Simplified Arabic" pitchFamily="18" charset="-78"/>
              </a:rPr>
              <a:t>إلى هذه النسخة التي تعمــــل تحت بيئة ويندوز. تعتـــــمد اللغة في تطــــوير تطبيقاتـــــها على الكائنات فهـــي تشبه العديد مــــن لـــغــــات البرمـــــجة الحديثة مــــن حـــــيث اعتمادها على الديــــناميـــكــــية والأحــــــداث. تــــعني الديناميكية في هذه اللغة القدرة على استدعاء اي اقــــــتران أو اجــــراء اعتمـــــــادا على الحـــــدث. الحـــدث هو اي عمـــليـــة يــــــقـــوم بـــها مستخــــدم التطبيق على التطبيق مثل الضغط بزر الفـــــــارة أو الضــــــغط علــى أحــــد ازرار لـــــوحة المفاتيح أو حتى تحميل نموذج</a:t>
            </a:r>
            <a:r>
              <a:rPr lang="en-US" sz="2800" dirty="0">
                <a:solidFill>
                  <a:schemeClr val="tx1">
                    <a:lumMod val="95000"/>
                    <a:lumOff val="5000"/>
                  </a:schemeClr>
                </a:solidFill>
                <a:latin typeface="Simplified Arabic" pitchFamily="18" charset="-78"/>
                <a:cs typeface="Simplified Arabic" pitchFamily="18" charset="-78"/>
              </a:rPr>
              <a:t>.</a:t>
            </a:r>
            <a:br>
              <a:rPr lang="en-US" sz="2800" dirty="0">
                <a:solidFill>
                  <a:schemeClr val="tx1">
                    <a:lumMod val="95000"/>
                    <a:lumOff val="5000"/>
                  </a:schemeClr>
                </a:solidFill>
                <a:latin typeface="Simplified Arabic" pitchFamily="18" charset="-78"/>
                <a:cs typeface="Simplified Arabic" pitchFamily="18" charset="-78"/>
              </a:rPr>
            </a:br>
            <a:endParaRPr lang="ar-SA" dirty="0"/>
          </a:p>
        </p:txBody>
      </p:sp>
    </p:spTree>
    <p:extLst>
      <p:ext uri="{BB962C8B-B14F-4D97-AF65-F5344CB8AC3E}">
        <p14:creationId xmlns:p14="http://schemas.microsoft.com/office/powerpoint/2010/main" val="9318697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endParaRPr lang="ar-SA" dirty="0"/>
          </a:p>
        </p:txBody>
      </p:sp>
    </p:spTree>
    <p:extLst>
      <p:ext uri="{BB962C8B-B14F-4D97-AF65-F5344CB8AC3E}">
        <p14:creationId xmlns:p14="http://schemas.microsoft.com/office/powerpoint/2010/main" val="3171104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1"/>
            <a:ext cx="7772400" cy="1008111"/>
          </a:xfrm>
        </p:spPr>
        <p:txBody>
          <a:bodyPr>
            <a:normAutofit/>
          </a:bodyPr>
          <a:lstStyle/>
          <a:p>
            <a:pPr algn="r"/>
            <a:r>
              <a:rPr lang="ar-SA" sz="4000" b="1" u="sng" dirty="0"/>
              <a:t>مميزات الفيجوال بيسك</a:t>
            </a:r>
            <a:endParaRPr lang="ar-SA" sz="4000" dirty="0"/>
          </a:p>
        </p:txBody>
      </p:sp>
      <p:sp>
        <p:nvSpPr>
          <p:cNvPr id="3" name="Subtitle 2"/>
          <p:cNvSpPr>
            <a:spLocks noGrp="1"/>
          </p:cNvSpPr>
          <p:nvPr>
            <p:ph type="subTitle" idx="1"/>
          </p:nvPr>
        </p:nvSpPr>
        <p:spPr>
          <a:xfrm>
            <a:off x="2708145" y="1844824"/>
            <a:ext cx="6400800" cy="3168352"/>
          </a:xfrm>
        </p:spPr>
        <p:txBody>
          <a:bodyPr>
            <a:normAutofit/>
          </a:bodyPr>
          <a:lstStyle/>
          <a:p>
            <a:pPr lvl="0" algn="r"/>
            <a:r>
              <a:rPr lang="ar-SA" sz="2800" dirty="0">
                <a:solidFill>
                  <a:schemeClr val="tx1">
                    <a:lumMod val="95000"/>
                    <a:lumOff val="5000"/>
                  </a:schemeClr>
                </a:solidFill>
                <a:latin typeface="Simplified Arabic" pitchFamily="18" charset="-78"/>
                <a:cs typeface="Simplified Arabic" pitchFamily="18" charset="-78"/>
              </a:rPr>
              <a:t>لغة سهلة التعلم والفهم وسريعة لإنشاء تطبيقات ويندوز</a:t>
            </a:r>
            <a:r>
              <a:rPr lang="en-US" sz="2800" dirty="0">
                <a:solidFill>
                  <a:schemeClr val="tx1">
                    <a:lumMod val="95000"/>
                    <a:lumOff val="5000"/>
                  </a:schemeClr>
                </a:solidFill>
                <a:latin typeface="Simplified Arabic" pitchFamily="18" charset="-78"/>
                <a:cs typeface="Simplified Arabic" pitchFamily="18" charset="-78"/>
              </a:rPr>
              <a:t>.</a:t>
            </a:r>
          </a:p>
          <a:p>
            <a:pPr lvl="0" algn="r"/>
            <a:r>
              <a:rPr lang="ar-SA" sz="2800" dirty="0">
                <a:solidFill>
                  <a:schemeClr val="tx1">
                    <a:lumMod val="95000"/>
                    <a:lumOff val="5000"/>
                  </a:schemeClr>
                </a:solidFill>
                <a:latin typeface="Simplified Arabic" pitchFamily="18" charset="-78"/>
                <a:cs typeface="Simplified Arabic" pitchFamily="18" charset="-78"/>
              </a:rPr>
              <a:t>تدعم البرمجة الشيئية إلا أن ذلك ليس بشكل كامل</a:t>
            </a:r>
            <a:r>
              <a:rPr lang="en-US" sz="2800" dirty="0">
                <a:solidFill>
                  <a:schemeClr val="tx1">
                    <a:lumMod val="95000"/>
                    <a:lumOff val="5000"/>
                  </a:schemeClr>
                </a:solidFill>
                <a:latin typeface="Simplified Arabic" pitchFamily="18" charset="-78"/>
                <a:cs typeface="Simplified Arabic" pitchFamily="18" charset="-78"/>
              </a:rPr>
              <a:t>.</a:t>
            </a:r>
          </a:p>
          <a:p>
            <a:pPr lvl="0" algn="r"/>
            <a:r>
              <a:rPr lang="ar-SA" sz="2800" dirty="0">
                <a:solidFill>
                  <a:schemeClr val="tx1">
                    <a:lumMod val="95000"/>
                    <a:lumOff val="5000"/>
                  </a:schemeClr>
                </a:solidFill>
                <a:latin typeface="Simplified Arabic" pitchFamily="18" charset="-78"/>
                <a:cs typeface="Simplified Arabic" pitchFamily="18" charset="-78"/>
              </a:rPr>
              <a:t>انشاء تطبيقات كبيرة باستخدام برامج صغيرة.</a:t>
            </a:r>
            <a:endParaRPr lang="en-US" sz="2800" dirty="0">
              <a:solidFill>
                <a:schemeClr val="tx1">
                  <a:lumMod val="95000"/>
                  <a:lumOff val="5000"/>
                </a:schemeClr>
              </a:solidFill>
              <a:latin typeface="Simplified Arabic" pitchFamily="18" charset="-78"/>
              <a:cs typeface="Simplified Arabic" pitchFamily="18" charset="-78"/>
            </a:endParaRPr>
          </a:p>
          <a:p>
            <a:pPr lvl="0" algn="r"/>
            <a:r>
              <a:rPr lang="ar-SA" sz="2800" dirty="0">
                <a:solidFill>
                  <a:schemeClr val="tx1">
                    <a:lumMod val="95000"/>
                    <a:lumOff val="5000"/>
                  </a:schemeClr>
                </a:solidFill>
                <a:latin typeface="Simplified Arabic" pitchFamily="18" charset="-78"/>
                <a:cs typeface="Simplified Arabic" pitchFamily="18" charset="-78"/>
              </a:rPr>
              <a:t>تعتبر لغة الفيجوال بيسك لغة كائنية المنحنى</a:t>
            </a:r>
            <a:endParaRPr lang="en-US" sz="2800" dirty="0">
              <a:solidFill>
                <a:schemeClr val="tx1">
                  <a:lumMod val="95000"/>
                  <a:lumOff val="5000"/>
                </a:schemeClr>
              </a:solidFill>
              <a:latin typeface="Simplified Arabic" pitchFamily="18" charset="-78"/>
              <a:cs typeface="Simplified Arabic" pitchFamily="18" charset="-78"/>
            </a:endParaRPr>
          </a:p>
          <a:p>
            <a:pPr lvl="0" algn="r"/>
            <a:r>
              <a:rPr lang="ar-SA" sz="2800" dirty="0">
                <a:solidFill>
                  <a:schemeClr val="tx1">
                    <a:lumMod val="95000"/>
                    <a:lumOff val="5000"/>
                  </a:schemeClr>
                </a:solidFill>
                <a:latin typeface="Simplified Arabic" pitchFamily="18" charset="-78"/>
                <a:cs typeface="Simplified Arabic" pitchFamily="18" charset="-78"/>
              </a:rPr>
              <a:t>سهولة اكتشاف الأخطاء فيها</a:t>
            </a:r>
            <a:endParaRPr lang="en-US" sz="2800" dirty="0">
              <a:solidFill>
                <a:schemeClr val="tx1">
                  <a:lumMod val="95000"/>
                  <a:lumOff val="5000"/>
                </a:schemeClr>
              </a:solidFill>
              <a:latin typeface="Simplified Arabic" pitchFamily="18" charset="-78"/>
              <a:cs typeface="Simplified Arabic" pitchFamily="18" charset="-78"/>
            </a:endParaRPr>
          </a:p>
          <a:p>
            <a:pPr lvl="0" algn="r"/>
            <a:r>
              <a:rPr lang="ar-SA" sz="2800" dirty="0">
                <a:solidFill>
                  <a:schemeClr val="tx1">
                    <a:lumMod val="95000"/>
                    <a:lumOff val="5000"/>
                  </a:schemeClr>
                </a:solidFill>
                <a:latin typeface="Simplified Arabic" pitchFamily="18" charset="-78"/>
                <a:cs typeface="Simplified Arabic" pitchFamily="18" charset="-78"/>
              </a:rPr>
              <a:t>امكانية ربط الفيجوال بيسك مع تطبيقات وبرامج اخرى.</a:t>
            </a:r>
            <a:endParaRPr lang="en-US" sz="2800" dirty="0">
              <a:solidFill>
                <a:schemeClr val="tx1">
                  <a:lumMod val="95000"/>
                  <a:lumOff val="5000"/>
                </a:schemeClr>
              </a:solidFill>
              <a:latin typeface="Simplified Arabic" pitchFamily="18" charset="-78"/>
              <a:cs typeface="Simplified Arabic" pitchFamily="18" charset="-78"/>
            </a:endParaRPr>
          </a:p>
          <a:p>
            <a:endParaRPr lang="ar-SA" sz="2800" dirty="0"/>
          </a:p>
        </p:txBody>
      </p:sp>
    </p:spTree>
    <p:extLst>
      <p:ext uri="{BB962C8B-B14F-4D97-AF65-F5344CB8AC3E}">
        <p14:creationId xmlns:p14="http://schemas.microsoft.com/office/powerpoint/2010/main" val="2530341512"/>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endParaRPr lang="ar-SA"/>
          </a:p>
        </p:txBody>
      </p:sp>
    </p:spTree>
    <p:extLst>
      <p:ext uri="{BB962C8B-B14F-4D97-AF65-F5344CB8AC3E}">
        <p14:creationId xmlns:p14="http://schemas.microsoft.com/office/powerpoint/2010/main" val="23354554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TotalTime>
  <Words>203</Words>
  <Application>Microsoft Office PowerPoint</Application>
  <PresentationFormat>On-screen Show (4:3)</PresentationFormat>
  <Paragraphs>10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Opulent</vt:lpstr>
      <vt:lpstr> تاريخ فيجوال بيسك ( Visual Basic)</vt:lpstr>
      <vt:lpstr>PowerPoint Presentation</vt:lpstr>
      <vt:lpstr>PowerPoint Presentation</vt:lpstr>
      <vt:lpstr>PowerPoint Presentation</vt:lpstr>
      <vt:lpstr>مميزات الفيجوال بيسك</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تاريخ فيجوال بيسك ( Visual Basic)</dc:title>
  <dc:creator>Maher</dc:creator>
  <cp:lastModifiedBy>Maher</cp:lastModifiedBy>
  <cp:revision>3</cp:revision>
  <dcterms:created xsi:type="dcterms:W3CDTF">2019-01-21T19:15:12Z</dcterms:created>
  <dcterms:modified xsi:type="dcterms:W3CDTF">2019-01-21T19:25:12Z</dcterms:modified>
</cp:coreProperties>
</file>