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612CC9DB-9221-497A-AE54-9A859AEC4333}" type="datetimeFigureOut">
              <a:rPr lang="ar-SA" smtClean="0"/>
              <a:t>15/05/40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48EB9F-6667-4EB4-98DD-BCB1B5378697}" type="slidenum">
              <a:rPr lang="ar-SA" smtClean="0"/>
              <a:t>‹#›</a:t>
            </a:fld>
            <a:endParaRPr lang="ar-SA"/>
          </a:p>
        </p:txBody>
      </p:sp>
    </p:spTree>
    <p:extLst>
      <p:ext uri="{BB962C8B-B14F-4D97-AF65-F5344CB8AC3E}">
        <p14:creationId xmlns:p14="http://schemas.microsoft.com/office/powerpoint/2010/main" val="249977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12CC9DB-9221-497A-AE54-9A859AEC4333}" type="datetimeFigureOut">
              <a:rPr lang="ar-SA" smtClean="0"/>
              <a:t>15/05/40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48EB9F-6667-4EB4-98DD-BCB1B5378697}" type="slidenum">
              <a:rPr lang="ar-SA" smtClean="0"/>
              <a:t>‹#›</a:t>
            </a:fld>
            <a:endParaRPr lang="ar-SA"/>
          </a:p>
        </p:txBody>
      </p:sp>
    </p:spTree>
    <p:extLst>
      <p:ext uri="{BB962C8B-B14F-4D97-AF65-F5344CB8AC3E}">
        <p14:creationId xmlns:p14="http://schemas.microsoft.com/office/powerpoint/2010/main" val="3739019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12CC9DB-9221-497A-AE54-9A859AEC4333}" type="datetimeFigureOut">
              <a:rPr lang="ar-SA" smtClean="0"/>
              <a:t>15/05/40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48EB9F-6667-4EB4-98DD-BCB1B5378697}" type="slidenum">
              <a:rPr lang="ar-SA" smtClean="0"/>
              <a:t>‹#›</a:t>
            </a:fld>
            <a:endParaRPr lang="ar-SA"/>
          </a:p>
        </p:txBody>
      </p:sp>
    </p:spTree>
    <p:extLst>
      <p:ext uri="{BB962C8B-B14F-4D97-AF65-F5344CB8AC3E}">
        <p14:creationId xmlns:p14="http://schemas.microsoft.com/office/powerpoint/2010/main" val="543409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12CC9DB-9221-497A-AE54-9A859AEC4333}" type="datetimeFigureOut">
              <a:rPr lang="ar-SA" smtClean="0"/>
              <a:t>15/05/40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48EB9F-6667-4EB4-98DD-BCB1B5378697}" type="slidenum">
              <a:rPr lang="ar-SA" smtClean="0"/>
              <a:t>‹#›</a:t>
            </a:fld>
            <a:endParaRPr lang="ar-SA"/>
          </a:p>
        </p:txBody>
      </p:sp>
    </p:spTree>
    <p:extLst>
      <p:ext uri="{BB962C8B-B14F-4D97-AF65-F5344CB8AC3E}">
        <p14:creationId xmlns:p14="http://schemas.microsoft.com/office/powerpoint/2010/main" val="2460161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12CC9DB-9221-497A-AE54-9A859AEC4333}" type="datetimeFigureOut">
              <a:rPr lang="ar-SA" smtClean="0"/>
              <a:t>15/05/40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48EB9F-6667-4EB4-98DD-BCB1B5378697}" type="slidenum">
              <a:rPr lang="ar-SA" smtClean="0"/>
              <a:t>‹#›</a:t>
            </a:fld>
            <a:endParaRPr lang="ar-SA"/>
          </a:p>
        </p:txBody>
      </p:sp>
    </p:spTree>
    <p:extLst>
      <p:ext uri="{BB962C8B-B14F-4D97-AF65-F5344CB8AC3E}">
        <p14:creationId xmlns:p14="http://schemas.microsoft.com/office/powerpoint/2010/main" val="2446904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612CC9DB-9221-497A-AE54-9A859AEC4333}" type="datetimeFigureOut">
              <a:rPr lang="ar-SA" smtClean="0"/>
              <a:t>15/05/40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48EB9F-6667-4EB4-98DD-BCB1B5378697}" type="slidenum">
              <a:rPr lang="ar-SA" smtClean="0"/>
              <a:t>‹#›</a:t>
            </a:fld>
            <a:endParaRPr lang="ar-SA"/>
          </a:p>
        </p:txBody>
      </p:sp>
    </p:spTree>
    <p:extLst>
      <p:ext uri="{BB962C8B-B14F-4D97-AF65-F5344CB8AC3E}">
        <p14:creationId xmlns:p14="http://schemas.microsoft.com/office/powerpoint/2010/main" val="2166850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612CC9DB-9221-497A-AE54-9A859AEC4333}" type="datetimeFigureOut">
              <a:rPr lang="ar-SA" smtClean="0"/>
              <a:t>15/05/40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748EB9F-6667-4EB4-98DD-BCB1B5378697}" type="slidenum">
              <a:rPr lang="ar-SA" smtClean="0"/>
              <a:t>‹#›</a:t>
            </a:fld>
            <a:endParaRPr lang="ar-SA"/>
          </a:p>
        </p:txBody>
      </p:sp>
    </p:spTree>
    <p:extLst>
      <p:ext uri="{BB962C8B-B14F-4D97-AF65-F5344CB8AC3E}">
        <p14:creationId xmlns:p14="http://schemas.microsoft.com/office/powerpoint/2010/main" val="170384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12CC9DB-9221-497A-AE54-9A859AEC4333}" type="datetimeFigureOut">
              <a:rPr lang="ar-SA" smtClean="0"/>
              <a:t>15/05/40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748EB9F-6667-4EB4-98DD-BCB1B5378697}" type="slidenum">
              <a:rPr lang="ar-SA" smtClean="0"/>
              <a:t>‹#›</a:t>
            </a:fld>
            <a:endParaRPr lang="ar-SA"/>
          </a:p>
        </p:txBody>
      </p:sp>
    </p:spTree>
    <p:extLst>
      <p:ext uri="{BB962C8B-B14F-4D97-AF65-F5344CB8AC3E}">
        <p14:creationId xmlns:p14="http://schemas.microsoft.com/office/powerpoint/2010/main" val="915215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12CC9DB-9221-497A-AE54-9A859AEC4333}" type="datetimeFigureOut">
              <a:rPr lang="ar-SA" smtClean="0"/>
              <a:t>15/05/40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748EB9F-6667-4EB4-98DD-BCB1B5378697}" type="slidenum">
              <a:rPr lang="ar-SA" smtClean="0"/>
              <a:t>‹#›</a:t>
            </a:fld>
            <a:endParaRPr lang="ar-SA"/>
          </a:p>
        </p:txBody>
      </p:sp>
    </p:spTree>
    <p:extLst>
      <p:ext uri="{BB962C8B-B14F-4D97-AF65-F5344CB8AC3E}">
        <p14:creationId xmlns:p14="http://schemas.microsoft.com/office/powerpoint/2010/main" val="2368593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12CC9DB-9221-497A-AE54-9A859AEC4333}" type="datetimeFigureOut">
              <a:rPr lang="ar-SA" smtClean="0"/>
              <a:t>15/05/40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48EB9F-6667-4EB4-98DD-BCB1B5378697}" type="slidenum">
              <a:rPr lang="ar-SA" smtClean="0"/>
              <a:t>‹#›</a:t>
            </a:fld>
            <a:endParaRPr lang="ar-SA"/>
          </a:p>
        </p:txBody>
      </p:sp>
    </p:spTree>
    <p:extLst>
      <p:ext uri="{BB962C8B-B14F-4D97-AF65-F5344CB8AC3E}">
        <p14:creationId xmlns:p14="http://schemas.microsoft.com/office/powerpoint/2010/main" val="1653501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12CC9DB-9221-497A-AE54-9A859AEC4333}" type="datetimeFigureOut">
              <a:rPr lang="ar-SA" smtClean="0"/>
              <a:t>15/05/40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48EB9F-6667-4EB4-98DD-BCB1B5378697}" type="slidenum">
              <a:rPr lang="ar-SA" smtClean="0"/>
              <a:t>‹#›</a:t>
            </a:fld>
            <a:endParaRPr lang="ar-SA"/>
          </a:p>
        </p:txBody>
      </p:sp>
    </p:spTree>
    <p:extLst>
      <p:ext uri="{BB962C8B-B14F-4D97-AF65-F5344CB8AC3E}">
        <p14:creationId xmlns:p14="http://schemas.microsoft.com/office/powerpoint/2010/main" val="29035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12CC9DB-9221-497A-AE54-9A859AEC4333}" type="datetimeFigureOut">
              <a:rPr lang="ar-SA" smtClean="0"/>
              <a:t>15/05/40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748EB9F-6667-4EB4-98DD-BCB1B5378697}" type="slidenum">
              <a:rPr lang="ar-SA" smtClean="0"/>
              <a:t>‹#›</a:t>
            </a:fld>
            <a:endParaRPr lang="ar-SA"/>
          </a:p>
        </p:txBody>
      </p:sp>
    </p:spTree>
    <p:extLst>
      <p:ext uri="{BB962C8B-B14F-4D97-AF65-F5344CB8AC3E}">
        <p14:creationId xmlns:p14="http://schemas.microsoft.com/office/powerpoint/2010/main" val="1322625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620688"/>
            <a:ext cx="7772400" cy="1470025"/>
          </a:xfrm>
        </p:spPr>
        <p:style>
          <a:lnRef idx="3">
            <a:schemeClr val="lt1"/>
          </a:lnRef>
          <a:fillRef idx="1">
            <a:schemeClr val="accent3"/>
          </a:fillRef>
          <a:effectRef idx="1">
            <a:schemeClr val="accent3"/>
          </a:effectRef>
          <a:fontRef idx="minor">
            <a:schemeClr val="lt1"/>
          </a:fontRef>
        </p:style>
        <p:txBody>
          <a:bodyPr>
            <a:noAutofit/>
          </a:bodyPr>
          <a:lstStyle/>
          <a:p>
            <a:r>
              <a:rPr lang="ar-SA" sz="2400" b="1" dirty="0" smtClean="0"/>
              <a:t/>
            </a:r>
            <a:br>
              <a:rPr lang="ar-SA" sz="2400" b="1" dirty="0" smtClean="0"/>
            </a:br>
            <a:r>
              <a:rPr lang="ar-IQ" sz="2400" b="1" dirty="0" smtClean="0"/>
              <a:t> </a:t>
            </a:r>
            <a:r>
              <a:rPr lang="ar-IQ" sz="2400" b="1" dirty="0"/>
              <a:t>الفصل الرابع</a:t>
            </a:r>
            <a:r>
              <a:rPr lang="en-US" sz="2400" dirty="0"/>
              <a:t/>
            </a:r>
            <a:br>
              <a:rPr lang="en-US" sz="2400" dirty="0"/>
            </a:br>
            <a:r>
              <a:rPr lang="ar-IQ" sz="2400" b="1" dirty="0"/>
              <a:t> </a:t>
            </a:r>
            <a:r>
              <a:rPr lang="en-US" sz="2400" dirty="0"/>
              <a:t/>
            </a:r>
            <a:br>
              <a:rPr lang="en-US" sz="2400" dirty="0"/>
            </a:br>
            <a:r>
              <a:rPr lang="ar-IQ" sz="2400" b="1" dirty="0" smtClean="0"/>
              <a:t>  </a:t>
            </a:r>
            <a:r>
              <a:rPr lang="ar-IQ" sz="2400" b="1" dirty="0"/>
              <a:t>الاعتمادات </a:t>
            </a:r>
            <a:r>
              <a:rPr lang="ar-IQ" sz="2400" b="1" dirty="0" err="1"/>
              <a:t>المستندية</a:t>
            </a:r>
            <a:r>
              <a:rPr lang="ar-IQ" sz="2400" b="1" dirty="0"/>
              <a:t> وخطابات الضمان</a:t>
            </a:r>
            <a:r>
              <a:rPr lang="en-US" sz="2400" dirty="0"/>
              <a:t/>
            </a:r>
            <a:br>
              <a:rPr lang="en-US" sz="2400" dirty="0"/>
            </a:br>
            <a:r>
              <a:rPr lang="ar-IQ" sz="2400" b="1" dirty="0"/>
              <a:t> </a:t>
            </a:r>
            <a:endParaRPr lang="ar-SA" sz="2400" dirty="0"/>
          </a:p>
        </p:txBody>
      </p:sp>
      <p:sp>
        <p:nvSpPr>
          <p:cNvPr id="3" name="عنوان فرعي 2"/>
          <p:cNvSpPr>
            <a:spLocks noGrp="1"/>
          </p:cNvSpPr>
          <p:nvPr>
            <p:ph type="subTitle" idx="1"/>
          </p:nvPr>
        </p:nvSpPr>
        <p:spPr>
          <a:xfrm>
            <a:off x="827584" y="2420888"/>
            <a:ext cx="7560840" cy="3960440"/>
          </a:xfrm>
          <a:solidFill>
            <a:srgbClr val="92D050"/>
          </a:solidFill>
        </p:spPr>
        <p:txBody>
          <a:bodyPr>
            <a:noAutofit/>
          </a:bodyPr>
          <a:lstStyle/>
          <a:p>
            <a:r>
              <a:rPr lang="ar-IQ" sz="1100" b="1" dirty="0">
                <a:solidFill>
                  <a:schemeClr val="tx1"/>
                </a:solidFill>
              </a:rPr>
              <a:t>أولا: تعريف الاعتماد المستندي</a:t>
            </a:r>
            <a:endParaRPr lang="en-US" sz="1100" b="1" dirty="0">
              <a:solidFill>
                <a:schemeClr val="tx1"/>
              </a:solidFill>
            </a:endParaRPr>
          </a:p>
          <a:p>
            <a:r>
              <a:rPr lang="en-US" sz="1100" b="1" dirty="0">
                <a:solidFill>
                  <a:schemeClr val="tx1"/>
                </a:solidFill>
              </a:rPr>
              <a:t> </a:t>
            </a:r>
          </a:p>
          <a:p>
            <a:pPr algn="r"/>
            <a:r>
              <a:rPr lang="ar-IQ" sz="1200" b="1" dirty="0">
                <a:solidFill>
                  <a:schemeClr val="tx1"/>
                </a:solidFill>
              </a:rPr>
              <a:t>الاعتمادات </a:t>
            </a:r>
            <a:r>
              <a:rPr lang="ar-IQ" sz="1200" b="1" dirty="0" err="1">
                <a:solidFill>
                  <a:schemeClr val="tx1"/>
                </a:solidFill>
              </a:rPr>
              <a:t>المستندية</a:t>
            </a:r>
            <a:r>
              <a:rPr lang="ar-IQ" sz="1200" b="1" dirty="0">
                <a:solidFill>
                  <a:schemeClr val="tx1"/>
                </a:solidFill>
              </a:rPr>
              <a:t> هي وسيلة من وسائل الدفع المستخدمة في التجارة الدولية اما من وجهة النظر القانونية فتعتبر الاعتمادات </a:t>
            </a:r>
            <a:r>
              <a:rPr lang="ar-IQ" sz="1200" b="1" dirty="0" err="1">
                <a:solidFill>
                  <a:schemeClr val="tx1"/>
                </a:solidFill>
              </a:rPr>
              <a:t>المستندية</a:t>
            </a:r>
            <a:r>
              <a:rPr lang="ar-IQ" sz="1200" b="1" dirty="0">
                <a:solidFill>
                  <a:schemeClr val="tx1"/>
                </a:solidFill>
              </a:rPr>
              <a:t> بانها تعهد مكتوب يصدره البنك فاتح الاعتماد بناء على طلب من قبل فاتح الاعتماد يتعهد هذا البنك بمقتضاه لطرف ثالث يسمى المستفيد بان يدفع او يقبل او يخصم قيمة الكمبيالات طالما كانت هناك مستندات مطابقة لشروط التعهد </a:t>
            </a:r>
            <a:endParaRPr lang="en-US" sz="1200" b="1" dirty="0">
              <a:solidFill>
                <a:schemeClr val="tx1"/>
              </a:solidFill>
            </a:endParaRPr>
          </a:p>
          <a:p>
            <a:pPr algn="r"/>
            <a:r>
              <a:rPr lang="ar-IQ" sz="1200" b="1" dirty="0">
                <a:solidFill>
                  <a:schemeClr val="tx1"/>
                </a:solidFill>
              </a:rPr>
              <a:t>كما يستعمل الاعتماد المستندي في تمويل التجارة الخارجية وهو يمثل في عصرنا الحاضر الاطار الذي </a:t>
            </a:r>
            <a:r>
              <a:rPr lang="ar-IQ" sz="1200" b="1" dirty="0" err="1">
                <a:solidFill>
                  <a:schemeClr val="tx1"/>
                </a:solidFill>
              </a:rPr>
              <a:t>يحضى</a:t>
            </a:r>
            <a:r>
              <a:rPr lang="ar-IQ" sz="1200" b="1" dirty="0">
                <a:solidFill>
                  <a:schemeClr val="tx1"/>
                </a:solidFill>
              </a:rPr>
              <a:t> بالقبول من جانب سائر الاطراف الداخلين في ميدان التجارة الدولية بما يحفظ مصلحة هؤلاء الاطراف جميعا من مصدرين ومستوردين </a:t>
            </a:r>
            <a:endParaRPr lang="en-US" sz="1200" b="1" dirty="0">
              <a:solidFill>
                <a:schemeClr val="tx1"/>
              </a:solidFill>
            </a:endParaRPr>
          </a:p>
          <a:p>
            <a:pPr algn="r"/>
            <a:r>
              <a:rPr lang="ar-IQ" sz="1200" b="1" dirty="0">
                <a:solidFill>
                  <a:schemeClr val="tx1"/>
                </a:solidFill>
              </a:rPr>
              <a:t>بالنسبة للمصدر يكون لديه الضمان بواسطة الاعتماد المستندي بانه سوف يقبض قيمة البضائع التي قد يكون تعاقد على تصديرها وذلك فور تقديم وثائق الشحن شحن البضاعة الى البنك الذي يكون قد اشعره بورود الاعتماد</a:t>
            </a:r>
            <a:endParaRPr lang="en-US" sz="1200" b="1" dirty="0">
              <a:solidFill>
                <a:schemeClr val="tx1"/>
              </a:solidFill>
            </a:endParaRPr>
          </a:p>
          <a:p>
            <a:pPr algn="r"/>
            <a:r>
              <a:rPr lang="ar-IQ" sz="1200" b="1" dirty="0">
                <a:solidFill>
                  <a:schemeClr val="tx1"/>
                </a:solidFill>
              </a:rPr>
              <a:t>وبالنسبة للمستورد فانه يضمن كذلك ان البنك الفاتح للاعتماد لن يدفع قيمة البضاعة المتعاقد على استيرادها الا بتقديم وثائق الشحن شحن البضاعة بشكل مستكمل للشروط الواردة في الاعتماد المستندي والمفتوح لديه </a:t>
            </a:r>
            <a:endParaRPr lang="en-US" sz="1200" b="1" dirty="0">
              <a:solidFill>
                <a:schemeClr val="tx1"/>
              </a:solidFill>
            </a:endParaRPr>
          </a:p>
          <a:p>
            <a:pPr algn="r"/>
            <a:endParaRPr lang="ar-SA" sz="1100" b="1" dirty="0"/>
          </a:p>
        </p:txBody>
      </p:sp>
    </p:spTree>
    <p:extLst>
      <p:ext uri="{BB962C8B-B14F-4D97-AF65-F5344CB8AC3E}">
        <p14:creationId xmlns:p14="http://schemas.microsoft.com/office/powerpoint/2010/main" val="3373360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90000"/>
            </a:schemeClr>
          </a:solidFill>
        </p:spPr>
        <p:txBody>
          <a:bodyPr>
            <a:normAutofit fontScale="90000"/>
          </a:bodyPr>
          <a:lstStyle/>
          <a:p>
            <a:r>
              <a:rPr lang="ar-SA" b="1" dirty="0" smtClean="0"/>
              <a:t/>
            </a:r>
            <a:br>
              <a:rPr lang="ar-SA" b="1" dirty="0" smtClean="0"/>
            </a:br>
            <a:r>
              <a:rPr lang="ar-IQ" b="1" dirty="0" smtClean="0"/>
              <a:t>انواع البيوع الدولية </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bg2"/>
          </a:solidFill>
        </p:spPr>
        <p:txBody>
          <a:bodyPr>
            <a:normAutofit fontScale="92500" lnSpcReduction="20000"/>
          </a:bodyPr>
          <a:lstStyle/>
          <a:p>
            <a:r>
              <a:rPr lang="ar-IQ" sz="1400" b="1" dirty="0"/>
              <a:t> </a:t>
            </a:r>
            <a:endParaRPr lang="en-US" sz="1400" dirty="0"/>
          </a:p>
          <a:p>
            <a:r>
              <a:rPr lang="ar-IQ" sz="1400" dirty="0"/>
              <a:t>الانواع المذكورة ادناه </a:t>
            </a:r>
            <a:r>
              <a:rPr lang="ar-IQ" sz="1400" dirty="0" err="1"/>
              <a:t>لاتخص</a:t>
            </a:r>
            <a:r>
              <a:rPr lang="ar-IQ" sz="1400" dirty="0"/>
              <a:t> عملية الاعتماد المستندي بقدر تعلق الامر بالمصارف انما تخص تسعير البضاعة والكلفة التي يتحملها البائع والمشتري وحسب الاتفاق الجاري بينهما والانواع هي التالية</a:t>
            </a:r>
            <a:r>
              <a:rPr lang="ar-IQ" sz="1400" dirty="0" smtClean="0"/>
              <a:t>:</a:t>
            </a:r>
            <a:endParaRPr lang="en-US" sz="1400" dirty="0"/>
          </a:p>
          <a:p>
            <a:pPr lvl="0"/>
            <a:r>
              <a:rPr lang="ar-IQ" sz="1400" b="1" dirty="0"/>
              <a:t>سي اند اف </a:t>
            </a:r>
            <a:r>
              <a:rPr lang="en-US" sz="1400" b="1" dirty="0"/>
              <a:t>F&amp;C cost and freight)</a:t>
            </a:r>
            <a:r>
              <a:rPr lang="ar-IQ" sz="1400" b="1" dirty="0"/>
              <a:t>)</a:t>
            </a:r>
            <a:endParaRPr lang="en-US" sz="1400" dirty="0"/>
          </a:p>
          <a:p>
            <a:r>
              <a:rPr lang="ar-IQ" sz="1400" dirty="0"/>
              <a:t>وهذا يعني بان قيمة البضاعة تدخل ضمنها اجور الشحن اي ان اجور الشحن تحتسب ضمانا مع قيمة البضاعة وفي هذه الحالة يجب تحديد ميناء الشحن وميناء الوصول بدقة لمعرفة النقطة النهائية التي تم دفع اجور الشحن لغايتها </a:t>
            </a:r>
            <a:endParaRPr lang="en-US" sz="1400" dirty="0"/>
          </a:p>
          <a:p>
            <a:pPr lvl="0"/>
            <a:r>
              <a:rPr lang="ar-IQ" sz="1400" b="1" dirty="0" err="1"/>
              <a:t>فوب</a:t>
            </a:r>
            <a:r>
              <a:rPr lang="ar-IQ" sz="1400" b="1" dirty="0"/>
              <a:t> </a:t>
            </a:r>
            <a:r>
              <a:rPr lang="en-US" sz="1400" b="1" dirty="0"/>
              <a:t>F.O.B free on board)</a:t>
            </a:r>
            <a:r>
              <a:rPr lang="ar-IQ" sz="1400" b="1" dirty="0" smtClean="0"/>
              <a:t>)</a:t>
            </a:r>
            <a:endParaRPr lang="ar-SA" sz="1400" b="1" dirty="0" smtClean="0"/>
          </a:p>
          <a:p>
            <a:r>
              <a:rPr lang="ar-IQ" sz="1400" dirty="0"/>
              <a:t>وهذا يعني بان البضاعة حرة على ظهر الباخرة وفي هذه الحالة فان قيمة البضاعة </a:t>
            </a:r>
            <a:r>
              <a:rPr lang="ar-IQ" sz="1400" dirty="0" err="1"/>
              <a:t>لاتتضمن</a:t>
            </a:r>
            <a:r>
              <a:rPr lang="ar-IQ" sz="1400" dirty="0"/>
              <a:t> اجور الشحن وان هذه الاجور تدفع اما اضافة الى الكلفة او تدفع محليا من قبل المستورد وفي كل الاحوال يجب ان يذكر في الاعتماد صراحة طريقة واسلوب تسديد اجور الشحن والاعتماد يفتح بقيمة البضاعة فقط بدون هذه الاجور </a:t>
            </a:r>
            <a:endParaRPr lang="en-US" sz="1400" dirty="0"/>
          </a:p>
          <a:p>
            <a:pPr lvl="0"/>
            <a:r>
              <a:rPr lang="ar-IQ" sz="1400" b="1" dirty="0"/>
              <a:t>فاس </a:t>
            </a:r>
            <a:r>
              <a:rPr lang="en-US" sz="1400" b="1" dirty="0"/>
              <a:t>F.A.S  free along side ship)</a:t>
            </a:r>
            <a:r>
              <a:rPr lang="ar-IQ" sz="1400" b="1" dirty="0"/>
              <a:t>)</a:t>
            </a:r>
            <a:endParaRPr lang="en-US" sz="1400" dirty="0"/>
          </a:p>
          <a:p>
            <a:r>
              <a:rPr lang="ar-IQ" sz="1400" dirty="0"/>
              <a:t>وهذا يعني بان قيمة البضاعة محتسبة على </a:t>
            </a:r>
            <a:r>
              <a:rPr lang="ar-IQ" sz="1400" dirty="0" err="1"/>
              <a:t>انهامطروحه</a:t>
            </a:r>
            <a:r>
              <a:rPr lang="ar-IQ" sz="1400" dirty="0"/>
              <a:t> على رصيف الميناء اي ان اجور نقل البضاعة من رصيف الميناء الى ظهر الباخرة وكذلك اجور الشحن من ميناء الشحن الى ميناء الوصول تدفع من قبل المستورد اضافة الى مبلغ الاعتماد</a:t>
            </a:r>
            <a:endParaRPr lang="en-US" sz="1400" dirty="0"/>
          </a:p>
          <a:p>
            <a:pPr lvl="0"/>
            <a:r>
              <a:rPr lang="ar-IQ" sz="1400" b="1" dirty="0"/>
              <a:t>اكس وركس </a:t>
            </a:r>
            <a:r>
              <a:rPr lang="en-US" sz="1400" b="1" dirty="0"/>
              <a:t>EX WORKS</a:t>
            </a:r>
            <a:endParaRPr lang="en-US" sz="1400" dirty="0"/>
          </a:p>
          <a:p>
            <a:r>
              <a:rPr lang="ar-IQ" sz="1400" dirty="0"/>
              <a:t>اي ان البضاعة </a:t>
            </a:r>
            <a:r>
              <a:rPr lang="ar-IQ" sz="1400" dirty="0" err="1"/>
              <a:t>مطروحه</a:t>
            </a:r>
            <a:r>
              <a:rPr lang="ar-IQ" sz="1400" dirty="0"/>
              <a:t> على ارض المعمل وهذا يعني ان اجور نقل البضاعة من المعمل الى الرصيف وكذلك من رصيف الميناء الى الباخرة ومن ميناء الشحن الى ميناء الوصول كلها تدفع اضافة الى القيمة المحددة للبضاعة اضافة الى مبلغ الاعتماد</a:t>
            </a:r>
            <a:endParaRPr lang="en-US" sz="1400" dirty="0"/>
          </a:p>
          <a:p>
            <a:pPr lvl="0"/>
            <a:r>
              <a:rPr lang="ar-IQ" sz="1400" b="1" dirty="0"/>
              <a:t>سي اي اف </a:t>
            </a:r>
            <a:r>
              <a:rPr lang="en-US" sz="1400" b="1" dirty="0"/>
              <a:t>CIF ( cost, insurance and freight)</a:t>
            </a:r>
            <a:endParaRPr lang="en-US" sz="1400" dirty="0"/>
          </a:p>
          <a:p>
            <a:r>
              <a:rPr lang="ar-IQ" sz="1400" dirty="0"/>
              <a:t>اي ان البضاعة تدخل في قيمتها اجور الشحن والتامين ولا يحبذ التوسع في هذا النوع من التسليم تشجيعا لشركة التامين الوطنية</a:t>
            </a:r>
            <a:endParaRPr lang="en-US" sz="1400" dirty="0"/>
          </a:p>
          <a:p>
            <a:pPr lvl="0"/>
            <a:r>
              <a:rPr lang="ar-IQ" sz="1400" b="1" dirty="0"/>
              <a:t>فرانكو </a:t>
            </a:r>
            <a:r>
              <a:rPr lang="en-US" sz="1400" b="1" dirty="0" err="1"/>
              <a:t>franco</a:t>
            </a:r>
            <a:endParaRPr lang="en-US" sz="1400" dirty="0"/>
          </a:p>
          <a:p>
            <a:r>
              <a:rPr lang="ar-IQ" sz="1400" dirty="0"/>
              <a:t>وهذا يعني بان البضاعة تدخل في قيمتها اجور الشحن والتامين واجور كافة الخدمات ابتداء من شحن البضاعة من البلد المجهز ولغاية ايداعها في مخازن المشتري وهذه الطريقة غير محبذه ايضا لاعتبارات عديده </a:t>
            </a:r>
            <a:endParaRPr lang="en-US" sz="1400" dirty="0"/>
          </a:p>
          <a:p>
            <a:r>
              <a:rPr lang="ar-IQ" sz="1400" dirty="0"/>
              <a:t> </a:t>
            </a:r>
            <a:endParaRPr lang="en-US" sz="1400" dirty="0"/>
          </a:p>
          <a:p>
            <a:pPr lvl="0"/>
            <a:endParaRPr lang="en-US" sz="1400" dirty="0"/>
          </a:p>
          <a:p>
            <a:endParaRPr lang="ar-SA" sz="1400" dirty="0"/>
          </a:p>
        </p:txBody>
      </p:sp>
    </p:spTree>
    <p:extLst>
      <p:ext uri="{BB962C8B-B14F-4D97-AF65-F5344CB8AC3E}">
        <p14:creationId xmlns:p14="http://schemas.microsoft.com/office/powerpoint/2010/main" val="1078817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solidFill>
            <a:schemeClr val="accent3">
              <a:lumMod val="40000"/>
              <a:lumOff val="60000"/>
            </a:schemeClr>
          </a:solidFill>
        </p:spPr>
        <p:txBody>
          <a:bodyPr>
            <a:normAutofit lnSpcReduction="10000"/>
          </a:bodyPr>
          <a:lstStyle/>
          <a:p>
            <a:r>
              <a:rPr lang="ar-IQ" sz="1400" b="1" dirty="0"/>
              <a:t>مثال</a:t>
            </a:r>
            <a:r>
              <a:rPr lang="ar-IQ" sz="1400" dirty="0"/>
              <a:t>:</a:t>
            </a:r>
            <a:endParaRPr lang="en-US" sz="1400" dirty="0"/>
          </a:p>
          <a:p>
            <a:r>
              <a:rPr lang="ar-IQ" sz="1400" dirty="0"/>
              <a:t>لنفترض قيام عملية تجارية ( استيراد بضاعة) من قبل مستورد سوري ومصدر ماليزي </a:t>
            </a:r>
            <a:endParaRPr lang="en-US" sz="1400" dirty="0"/>
          </a:p>
          <a:p>
            <a:r>
              <a:rPr lang="ar-IQ" sz="1400" dirty="0"/>
              <a:t>تكون الاطراف في سوريا حسب هذا المثال </a:t>
            </a:r>
            <a:r>
              <a:rPr lang="ar-IQ" sz="1400" dirty="0" err="1"/>
              <a:t>تتالف</a:t>
            </a:r>
            <a:r>
              <a:rPr lang="ar-IQ" sz="1400" dirty="0"/>
              <a:t> من البنك المصدر وليكن المصرف التجاري والتاجر السوري هو طالب الاعتماد (اي فاتح الاعتماد) وهو المستورد للبضاعة </a:t>
            </a:r>
            <a:endParaRPr lang="en-US" sz="1400" dirty="0"/>
          </a:p>
          <a:p>
            <a:r>
              <a:rPr lang="ar-IQ" sz="1400" dirty="0"/>
              <a:t>اما في ماليزيا: البنك المراسل وليكن بابلك بنك والتاجر الماليزي وهو المستفيد ( المصدر للبضاعة)</a:t>
            </a:r>
            <a:endParaRPr lang="en-US" sz="1400" dirty="0"/>
          </a:p>
          <a:p>
            <a:r>
              <a:rPr lang="ar-IQ" sz="1400" dirty="0"/>
              <a:t>وتتم العملية على الشكل التالي:</a:t>
            </a:r>
            <a:endParaRPr lang="en-US" sz="1400" dirty="0"/>
          </a:p>
          <a:p>
            <a:pPr lvl="0"/>
            <a:r>
              <a:rPr lang="ar-IQ" sz="1400" dirty="0"/>
              <a:t>يطلب المستورد من المصرف التجاري ( البنك المصدر) فتح الاعتماد ( بهدف شراء بضاعة) ويؤمن المستورد المستندات المطلوبة ويقوم بتعبئة طلب الاعتماد ويؤمن للمصرف ضمانات بدفع ثمن البضاعة يتم تحديدها بالاتفاق مع المصرف </a:t>
            </a:r>
            <a:endParaRPr lang="en-US" sz="1400" dirty="0"/>
          </a:p>
          <a:p>
            <a:pPr lvl="0"/>
            <a:r>
              <a:rPr lang="ar-IQ" sz="1400" dirty="0"/>
              <a:t>بعد ان </a:t>
            </a:r>
            <a:r>
              <a:rPr lang="ar-IQ" sz="1400" dirty="0" err="1"/>
              <a:t>يتاكد</a:t>
            </a:r>
            <a:r>
              <a:rPr lang="ar-IQ" sz="1400" dirty="0"/>
              <a:t> المصرف التجاري من صحة المعلومات يقوم بفتح اعتماد مستندي لصالح المستفيد (الماليزي) يتعهد من </a:t>
            </a:r>
            <a:r>
              <a:rPr lang="ar-IQ" sz="1400" dirty="0" err="1"/>
              <a:t>خلالة</a:t>
            </a:r>
            <a:r>
              <a:rPr lang="ar-IQ" sz="1400" dirty="0"/>
              <a:t> بالدفع طالما تم تسليم المستندات الخاصة بالاعتماد المستندي وبنشوء هذا التعهد نشا التزام اي عقد بين هذه الاطراف </a:t>
            </a:r>
            <a:endParaRPr lang="en-US" sz="1400" dirty="0"/>
          </a:p>
          <a:p>
            <a:pPr lvl="0"/>
            <a:r>
              <a:rPr lang="ar-IQ" sz="1400" dirty="0"/>
              <a:t>يقوم المصرف التجاري بعد دراسة الطلب ووضع ضمانات الاستيراد </a:t>
            </a:r>
            <a:r>
              <a:rPr lang="ar-IQ" sz="1400" dirty="0" err="1"/>
              <a:t>بارسال</a:t>
            </a:r>
            <a:r>
              <a:rPr lang="ar-IQ" sz="1400" dirty="0"/>
              <a:t> اشعار للمصرف المراسل (بابلك بنك) يخبره من خلاله بانه تم فتح اعتماد مستندي لصالح هذا الشخص الذي تتعامل معه ( التاجر الماليزي) فيقوم البنك المراسل بدوره </a:t>
            </a:r>
            <a:r>
              <a:rPr lang="ar-IQ" sz="1400" dirty="0" err="1"/>
              <a:t>بارسال</a:t>
            </a:r>
            <a:r>
              <a:rPr lang="ar-IQ" sz="1400" dirty="0"/>
              <a:t> اشعار للمستفيد يخبره بفتح الاعتماد ويطلب منه المباشرة بتحضير الاوراق المطلوبة التي هي جزء من عملية الصفقة</a:t>
            </a:r>
            <a:endParaRPr lang="en-US" sz="1400" dirty="0"/>
          </a:p>
          <a:p>
            <a:pPr lvl="0"/>
            <a:r>
              <a:rPr lang="ar-IQ" sz="1400" dirty="0" err="1"/>
              <a:t>بالاضافة</a:t>
            </a:r>
            <a:r>
              <a:rPr lang="ar-IQ" sz="1400" dirty="0"/>
              <a:t> الى الاوراق المطلوبة يقوم المستفيد (التاجر الماليزي) بسحب كمبيالة على التاجر السوري وهذه الكمبيالة تعتبر امر للمصرف بدفع مبالغ الاعتماد</a:t>
            </a:r>
            <a:endParaRPr lang="en-US" sz="1400" dirty="0"/>
          </a:p>
          <a:p>
            <a:r>
              <a:rPr lang="ar-IQ" sz="1400" dirty="0"/>
              <a:t>وبعد تجهيز الاوراق وتسليمها للبنك المراسل يقوم هذا البنك </a:t>
            </a:r>
            <a:r>
              <a:rPr lang="ar-IQ" sz="1400" dirty="0" err="1"/>
              <a:t>بارسالها</a:t>
            </a:r>
            <a:r>
              <a:rPr lang="ar-IQ" sz="1400" dirty="0"/>
              <a:t> مع الكمبيالة للمصرف التجاري حتى يقوم هو بدوره والذي يتمثل بقبول توقيع الكمبيالة وذلك اذا كانت المستندات مطابقة </a:t>
            </a:r>
            <a:r>
              <a:rPr lang="ar-IQ" sz="1400" dirty="0" err="1"/>
              <a:t>لماهو</a:t>
            </a:r>
            <a:r>
              <a:rPr lang="ar-IQ" sz="1400" dirty="0"/>
              <a:t> منصوص عليه في الطلب وتنتهي هنا عملية فتح الاعتماد المستندي او يرفض توقيع الكمبيالة لاستكمال بعض الاوراق الناقصة وتنتهي هنا ايضا عملية فتح الاعتماد  </a:t>
            </a:r>
            <a:endParaRPr lang="en-US" sz="1400" dirty="0"/>
          </a:p>
          <a:p>
            <a:r>
              <a:rPr lang="ar-IQ" sz="1400" dirty="0"/>
              <a:t> </a:t>
            </a:r>
            <a:endParaRPr lang="en-US" sz="1400" dirty="0"/>
          </a:p>
          <a:p>
            <a:r>
              <a:rPr lang="ar-IQ" sz="1400" dirty="0"/>
              <a:t> </a:t>
            </a:r>
            <a:endParaRPr lang="en-US" sz="1400" dirty="0"/>
          </a:p>
          <a:p>
            <a:endParaRPr lang="ar-SA" sz="1400" dirty="0"/>
          </a:p>
        </p:txBody>
      </p:sp>
    </p:spTree>
    <p:extLst>
      <p:ext uri="{BB962C8B-B14F-4D97-AF65-F5344CB8AC3E}">
        <p14:creationId xmlns:p14="http://schemas.microsoft.com/office/powerpoint/2010/main" val="390678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75000"/>
            </a:schemeClr>
          </a:solidFill>
        </p:spPr>
        <p:txBody>
          <a:bodyPr>
            <a:normAutofit fontScale="90000"/>
          </a:bodyPr>
          <a:lstStyle/>
          <a:p>
            <a:r>
              <a:rPr lang="ar-SA" b="1" dirty="0" smtClean="0"/>
              <a:t/>
            </a:r>
            <a:br>
              <a:rPr lang="ar-SA" b="1" dirty="0" smtClean="0"/>
            </a:br>
            <a:r>
              <a:rPr lang="ar-IQ" b="1" dirty="0" smtClean="0"/>
              <a:t>خطابات الضمان</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bg2">
              <a:lumMod val="90000"/>
            </a:schemeClr>
          </a:solidFill>
        </p:spPr>
        <p:txBody>
          <a:bodyPr>
            <a:normAutofit fontScale="92500" lnSpcReduction="20000"/>
          </a:bodyPr>
          <a:lstStyle/>
          <a:p>
            <a:r>
              <a:rPr lang="ar-IQ" sz="1400" b="1" dirty="0" smtClean="0"/>
              <a:t>مفهوم </a:t>
            </a:r>
            <a:r>
              <a:rPr lang="ar-IQ" sz="1400" b="1" dirty="0"/>
              <a:t>خطابات الضمان </a:t>
            </a:r>
            <a:endParaRPr lang="en-US" sz="1400" dirty="0"/>
          </a:p>
          <a:p>
            <a:r>
              <a:rPr lang="ar-IQ" sz="1400" b="1" dirty="0"/>
              <a:t> </a:t>
            </a:r>
            <a:endParaRPr lang="en-US" sz="1400" dirty="0"/>
          </a:p>
          <a:p>
            <a:r>
              <a:rPr lang="ar-IQ" sz="1400" dirty="0"/>
              <a:t>ان لخطابات الضمان دور هام في الحياة الاقتصادية حيث انها تمثل بديلا عن التامين النقدي لضمان حسن تنفيذ الالتزامات الناشئة بين المتعاقدين وهي تمنح مزايا </a:t>
            </a:r>
            <a:r>
              <a:rPr lang="ar-IQ" sz="1400" dirty="0" err="1"/>
              <a:t>متعدده</a:t>
            </a:r>
            <a:r>
              <a:rPr lang="ar-IQ" sz="1400" dirty="0"/>
              <a:t> لكل الاطراف سواء كان العميل طالب اصدار خطاب الضمان او المستفيد منه او المصرف المصدر لتلك الخطابات حيث تعتبر خطابات الضمان بالنسبة للمصرف المصدر على انها خدمه مصرفية ذات اثر جيد يؤدي بدوره الى استقطاب عدد اكبر من العملاء مما يجعل المصرف يحقق عوائد  اكبر في مجالات مصرفية اخرى متنوعه</a:t>
            </a:r>
            <a:endParaRPr lang="en-US" sz="1400" dirty="0"/>
          </a:p>
          <a:p>
            <a:r>
              <a:rPr lang="ar-IQ" sz="1400" dirty="0"/>
              <a:t>ويقصد بخطابات الضمان هو تعهد يصدر من المصرف بناء على طلب احد المتعاملين معه الامر بدفع مبلغ معين او قابل للتعيين لشخص طبيعي او معنوي يسمى المستفيد دون قيد او شرط اذا طلب منه ذلك خلال </a:t>
            </a:r>
            <a:r>
              <a:rPr lang="ar-IQ" sz="1400" dirty="0" err="1"/>
              <a:t>المده</a:t>
            </a:r>
            <a:r>
              <a:rPr lang="ar-IQ" sz="1400" dirty="0"/>
              <a:t> المعينة في الخطاب الغر ض الذي صدر من اجله ولهذا </a:t>
            </a:r>
            <a:r>
              <a:rPr lang="ar-IQ" sz="1400" dirty="0" err="1"/>
              <a:t>لايمكن</a:t>
            </a:r>
            <a:r>
              <a:rPr lang="ar-IQ" sz="1400" dirty="0"/>
              <a:t> اصداره الا عن مصرف بالشروط </a:t>
            </a:r>
            <a:r>
              <a:rPr lang="ar-IQ" sz="1400" dirty="0" err="1"/>
              <a:t>الموضوعيه</a:t>
            </a:r>
            <a:r>
              <a:rPr lang="ar-IQ" sz="1400" dirty="0"/>
              <a:t> </a:t>
            </a:r>
            <a:r>
              <a:rPr lang="ar-IQ" sz="1400" dirty="0" err="1"/>
              <a:t>والمصرفيه</a:t>
            </a:r>
            <a:r>
              <a:rPr lang="ar-IQ" sz="1400" dirty="0"/>
              <a:t> </a:t>
            </a:r>
            <a:endParaRPr lang="en-US" sz="1400" dirty="0"/>
          </a:p>
          <a:p>
            <a:r>
              <a:rPr lang="ar-IQ" sz="1400" b="1" dirty="0"/>
              <a:t> </a:t>
            </a:r>
            <a:r>
              <a:rPr lang="ar-IQ" sz="1400" dirty="0"/>
              <a:t>وبهذا يجب ان يتضمن خطاب الضمان تحديد القيمة ومدة الصلاحية والمستفيد </a:t>
            </a:r>
            <a:r>
              <a:rPr lang="ar-IQ" sz="1400" dirty="0" err="1"/>
              <a:t>بالاضافة</a:t>
            </a:r>
            <a:r>
              <a:rPr lang="ar-IQ" sz="1400" dirty="0"/>
              <a:t> الى تحديد موضوع الضمان او الغرض منه اي سبب صدوره مثل ضمان الدخول في مناقصة او ضمان تنفيذ مقاولة مباني وغيرها ومن ناحية اخرى يتضمن خطاب الضمان شروط  سريانه فقد ينص فيه على ان المصرف يدفع المبلغ المضمون عند اول مطالبة من الطرف الثالث خلال مدة صلاحية الضمان دون التفات لما قد يبديه العميل من معارضة وقد يقيد الدفع بطلب مسبب مثل وجود تقصير في تنفيذ الالتزام الاصلي المبرم بين العميل والمستفيد وذلك بموجب اشعار من المستفيد يفيد وفقا لتقديره المطلق بوجود التقصير في التنفيذ </a:t>
            </a:r>
            <a:endParaRPr lang="en-US" sz="1400" dirty="0"/>
          </a:p>
          <a:p>
            <a:r>
              <a:rPr lang="ar-IQ" sz="1400" b="1" dirty="0"/>
              <a:t> </a:t>
            </a:r>
            <a:endParaRPr lang="en-US" sz="1400" dirty="0"/>
          </a:p>
          <a:p>
            <a:r>
              <a:rPr lang="ar-IQ" sz="1400" b="1" dirty="0"/>
              <a:t>اما الاطار القانوني  </a:t>
            </a:r>
            <a:endParaRPr lang="en-US" sz="1400" dirty="0"/>
          </a:p>
          <a:p>
            <a:r>
              <a:rPr lang="ar-IQ" sz="1400" b="1" dirty="0"/>
              <a:t>         </a:t>
            </a:r>
            <a:r>
              <a:rPr lang="ar-IQ" sz="1400" dirty="0"/>
              <a:t>فيمثل الشروط المذكورة في الاستمارة الموقعة من قبل طالب الخطاب وكذلك </a:t>
            </a:r>
            <a:r>
              <a:rPr lang="ar-IQ" sz="1400" dirty="0" err="1"/>
              <a:t>ماهو</a:t>
            </a:r>
            <a:r>
              <a:rPr lang="ar-IQ" sz="1400" dirty="0"/>
              <a:t> مثبت    في قانون التجارة وكذلك </a:t>
            </a:r>
            <a:r>
              <a:rPr lang="ar-IQ" sz="1400" dirty="0" err="1"/>
              <a:t>ماهو</a:t>
            </a:r>
            <a:r>
              <a:rPr lang="ar-IQ" sz="1400" dirty="0"/>
              <a:t> متفق عليه بين الامر والمستفيد والمصرف من حيث مدة الخطاب وتاريخ الاستحقاق </a:t>
            </a:r>
            <a:endParaRPr lang="en-US" sz="1400" dirty="0"/>
          </a:p>
          <a:p>
            <a:r>
              <a:rPr lang="ar-IQ" sz="1400" b="1" dirty="0"/>
              <a:t> وقت الخدمة القياسي: </a:t>
            </a:r>
            <a:endParaRPr lang="en-US" sz="1400" dirty="0"/>
          </a:p>
          <a:p>
            <a:r>
              <a:rPr lang="ar-IQ" sz="1400" dirty="0"/>
              <a:t>هو الوقت المستغرق منذ تقديم الطلب وطبيعة الخطاب </a:t>
            </a:r>
            <a:r>
              <a:rPr lang="ar-IQ" sz="1400" dirty="0" err="1"/>
              <a:t>والتامينات</a:t>
            </a:r>
            <a:r>
              <a:rPr lang="ar-IQ" sz="1400" dirty="0"/>
              <a:t> المقدمة ونوعها وهل هو بصلاحية مدير الفرع او بصلاحية الادارة العامة كلها امور تحدد الزمن اللازمة </a:t>
            </a:r>
            <a:r>
              <a:rPr lang="ar-IQ" sz="1400" dirty="0" err="1"/>
              <a:t>لانجاز</a:t>
            </a:r>
            <a:r>
              <a:rPr lang="ar-IQ" sz="1400" dirty="0"/>
              <a:t> الخطاب</a:t>
            </a:r>
            <a:endParaRPr lang="en-US" sz="1400" dirty="0"/>
          </a:p>
          <a:p>
            <a:r>
              <a:rPr lang="ar-IQ" sz="1400" b="1" dirty="0"/>
              <a:t>الرسوم:</a:t>
            </a:r>
            <a:endParaRPr lang="en-US" sz="1400" dirty="0"/>
          </a:p>
          <a:p>
            <a:r>
              <a:rPr lang="ar-IQ" sz="1400" dirty="0"/>
              <a:t> يتم استيفاء الرسوم والعمولات المقررة في جدول الاسعار الصادر في المصرف والتي تختلف باختلاف مدة الخطاب ومبلغة </a:t>
            </a:r>
            <a:endParaRPr lang="en-US" sz="1400" dirty="0"/>
          </a:p>
          <a:p>
            <a:r>
              <a:rPr lang="ar-IQ" sz="1400" dirty="0"/>
              <a:t> </a:t>
            </a:r>
            <a:endParaRPr lang="en-US" sz="1400" dirty="0"/>
          </a:p>
          <a:p>
            <a:endParaRPr lang="ar-SA" sz="1400" dirty="0"/>
          </a:p>
        </p:txBody>
      </p:sp>
    </p:spTree>
    <p:extLst>
      <p:ext uri="{BB962C8B-B14F-4D97-AF65-F5344CB8AC3E}">
        <p14:creationId xmlns:p14="http://schemas.microsoft.com/office/powerpoint/2010/main" val="3849947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40000"/>
              <a:lumOff val="60000"/>
            </a:schemeClr>
          </a:solidFill>
        </p:spPr>
        <p:txBody>
          <a:bodyPr>
            <a:normAutofit fontScale="90000"/>
          </a:bodyPr>
          <a:lstStyle/>
          <a:p>
            <a:r>
              <a:rPr lang="ar-SA" b="1" dirty="0" smtClean="0"/>
              <a:t/>
            </a:r>
            <a:br>
              <a:rPr lang="ar-SA" b="1" dirty="0" smtClean="0"/>
            </a:br>
            <a:r>
              <a:rPr lang="ar-IQ" b="1" dirty="0" smtClean="0"/>
              <a:t>الوثائق المطلوبة :</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tx2">
              <a:lumMod val="20000"/>
              <a:lumOff val="80000"/>
            </a:schemeClr>
          </a:solidFill>
        </p:spPr>
        <p:txBody>
          <a:bodyPr>
            <a:normAutofit fontScale="47500" lnSpcReduction="20000"/>
          </a:bodyPr>
          <a:lstStyle/>
          <a:p>
            <a:r>
              <a:rPr lang="ar-IQ" dirty="0" smtClean="0"/>
              <a:t>وهي </a:t>
            </a:r>
            <a:r>
              <a:rPr lang="ar-IQ" dirty="0" err="1"/>
              <a:t>المستمسكات</a:t>
            </a:r>
            <a:r>
              <a:rPr lang="ar-IQ" dirty="0"/>
              <a:t> الرسمية لطالب الخطاب ( الامر) والكتب الرسمية ان وجدت والتي تؤيد حاجته لخطاب الضمان ان وجدت والصادر من الجهة </a:t>
            </a:r>
            <a:r>
              <a:rPr lang="ar-IQ" dirty="0" err="1"/>
              <a:t>المستفيده</a:t>
            </a:r>
            <a:r>
              <a:rPr lang="ar-IQ" dirty="0"/>
              <a:t> موضحا فيها تفاصيل خطاب الضمان  المطلوب من حيث المبلغ ونوع الخطاب والغرض منه ومدته</a:t>
            </a:r>
            <a:endParaRPr lang="en-US" dirty="0"/>
          </a:p>
          <a:p>
            <a:r>
              <a:rPr lang="ar-IQ" b="1" dirty="0"/>
              <a:t> </a:t>
            </a:r>
            <a:endParaRPr lang="en-US" dirty="0"/>
          </a:p>
          <a:p>
            <a:r>
              <a:rPr lang="ar-IQ" b="1" dirty="0"/>
              <a:t> </a:t>
            </a:r>
            <a:endParaRPr lang="en-US" dirty="0"/>
          </a:p>
          <a:p>
            <a:r>
              <a:rPr lang="ar-IQ" b="1" dirty="0"/>
              <a:t>اطراف خطابات الضمان </a:t>
            </a:r>
            <a:endParaRPr lang="en-US" dirty="0"/>
          </a:p>
          <a:p>
            <a:r>
              <a:rPr lang="ar-IQ" dirty="0"/>
              <a:t>يتضح من خلال اليه التنفيذ ان هناك اطرافا ثلاثة اساسية لخطابات الضمان هي: </a:t>
            </a:r>
            <a:endParaRPr lang="en-US" dirty="0"/>
          </a:p>
          <a:p>
            <a:r>
              <a:rPr lang="en-US" b="1" dirty="0"/>
              <a:t> </a:t>
            </a:r>
            <a:endParaRPr lang="en-US" dirty="0"/>
          </a:p>
          <a:p>
            <a:pPr lvl="0"/>
            <a:r>
              <a:rPr lang="ar-IQ" b="1" dirty="0"/>
              <a:t>البنك الكفيل (الضامن) او البنك مصدر خطاب الضمان:</a:t>
            </a:r>
            <a:endParaRPr lang="en-US" dirty="0"/>
          </a:p>
          <a:p>
            <a:r>
              <a:rPr lang="ar-IQ" b="1" dirty="0"/>
              <a:t> </a:t>
            </a:r>
            <a:r>
              <a:rPr lang="ar-IQ" dirty="0"/>
              <a:t>وهو الذي يتعهد خطيا بدفع مبلغ معين بالنيابة عن عميلة اذا </a:t>
            </a:r>
            <a:r>
              <a:rPr lang="ar-IQ" dirty="0" err="1"/>
              <a:t>مااخل</a:t>
            </a:r>
            <a:r>
              <a:rPr lang="ar-IQ" dirty="0"/>
              <a:t> هذا العميل بشروط التعاقد او الغرض المذكور في الخطاب وخلال مدة صلاحية الخطاب </a:t>
            </a:r>
            <a:endParaRPr lang="en-US" dirty="0"/>
          </a:p>
          <a:p>
            <a:pPr lvl="0"/>
            <a:r>
              <a:rPr lang="ar-IQ" b="1" dirty="0"/>
              <a:t>الامر</a:t>
            </a:r>
            <a:endParaRPr lang="en-US" dirty="0"/>
          </a:p>
          <a:p>
            <a:r>
              <a:rPr lang="en-US" b="1" dirty="0"/>
              <a:t> </a:t>
            </a:r>
            <a:r>
              <a:rPr lang="ar-IQ" dirty="0"/>
              <a:t>الشخص الطبيعي او المعنوي  زبون المصرف الذي يصدر خطاب الضمان حسب امره وتعليماته</a:t>
            </a:r>
            <a:r>
              <a:rPr lang="ar-IQ" b="1" dirty="0"/>
              <a:t> </a:t>
            </a:r>
            <a:r>
              <a:rPr lang="ar-IQ" dirty="0"/>
              <a:t>وهو الذي يتقدم الى البنك الضامن بطلب الضمان ولا يتخذ الضمان شكلا واحدا بل يتنوع حسب الغرض الصادر من اجله ولكن هناك عامل مشترك يتمثل في ان الكفيل سيقوم بضمان المكفول في تنفيذ تعهداته الواردة في العقد المبرم بين المكفول والمستفيد </a:t>
            </a:r>
            <a:endParaRPr lang="en-US" dirty="0"/>
          </a:p>
          <a:p>
            <a:pPr lvl="0"/>
            <a:r>
              <a:rPr lang="ar-IQ" b="1" dirty="0"/>
              <a:t>المستفيد : </a:t>
            </a:r>
            <a:endParaRPr lang="en-US" dirty="0"/>
          </a:p>
          <a:p>
            <a:r>
              <a:rPr lang="ar-IQ" dirty="0"/>
              <a:t>وهو الجهة التي يصدر الخطاب لصالحها ويمثل صاحب المشروع المراد تنفيذه من قبل المكفول او الجهة التي لها حقوق مالية او غيرها تجاه الجهة المكفولة وقد تكون مثلا جهة حكومية او شركات مقاولات او غير ذلك </a:t>
            </a:r>
            <a:endParaRPr lang="en-US" dirty="0"/>
          </a:p>
          <a:p>
            <a:r>
              <a:rPr lang="ar-IQ" dirty="0"/>
              <a:t> </a:t>
            </a:r>
            <a:endParaRPr lang="en-US" dirty="0"/>
          </a:p>
          <a:p>
            <a:endParaRPr lang="ar-SA" dirty="0"/>
          </a:p>
        </p:txBody>
      </p:sp>
    </p:spTree>
    <p:extLst>
      <p:ext uri="{BB962C8B-B14F-4D97-AF65-F5344CB8AC3E}">
        <p14:creationId xmlns:p14="http://schemas.microsoft.com/office/powerpoint/2010/main" val="1285347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C000"/>
          </a:solidFill>
        </p:spPr>
        <p:txBody>
          <a:bodyPr>
            <a:normAutofit fontScale="90000"/>
          </a:bodyPr>
          <a:lstStyle/>
          <a:p>
            <a:r>
              <a:rPr lang="ar-IQ" b="1" dirty="0" smtClean="0"/>
              <a:t>ا</a:t>
            </a:r>
            <a:r>
              <a:rPr lang="ar-SA" b="1" dirty="0" smtClean="0"/>
              <a:t/>
            </a:r>
            <a:br>
              <a:rPr lang="ar-SA" b="1" dirty="0" smtClean="0"/>
            </a:br>
            <a:r>
              <a:rPr lang="ar-SA" b="1" dirty="0"/>
              <a:t/>
            </a:r>
            <a:br>
              <a:rPr lang="ar-SA" b="1" dirty="0"/>
            </a:br>
            <a:r>
              <a:rPr lang="ar-SA" b="1" dirty="0" smtClean="0"/>
              <a:t>ا</a:t>
            </a:r>
            <a:r>
              <a:rPr lang="ar-IQ" b="1" dirty="0" err="1" smtClean="0"/>
              <a:t>همية</a:t>
            </a:r>
            <a:r>
              <a:rPr lang="ar-IQ" b="1" dirty="0" smtClean="0"/>
              <a:t> خطابات الضمان</a:t>
            </a:r>
            <a:r>
              <a:rPr lang="en-US" dirty="0" smtClean="0"/>
              <a:t/>
            </a:r>
            <a:br>
              <a:rPr lang="en-US" dirty="0" smtClean="0"/>
            </a:br>
            <a:r>
              <a:rPr lang="ar-IQ" b="1" dirty="0" smtClean="0"/>
              <a:t> </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bg2"/>
          </a:solidFill>
        </p:spPr>
        <p:txBody>
          <a:bodyPr>
            <a:normAutofit fontScale="92500" lnSpcReduction="10000"/>
          </a:bodyPr>
          <a:lstStyle/>
          <a:p>
            <a:r>
              <a:rPr lang="ar-IQ" sz="1400" dirty="0" smtClean="0"/>
              <a:t>ان </a:t>
            </a:r>
            <a:r>
              <a:rPr lang="ar-IQ" sz="1400" dirty="0"/>
              <a:t>لخطابات الضمان اهمية </a:t>
            </a:r>
            <a:r>
              <a:rPr lang="ar-IQ" sz="1400" dirty="0" err="1"/>
              <a:t>للاطراف</a:t>
            </a:r>
            <a:r>
              <a:rPr lang="ar-IQ" sz="1400" dirty="0"/>
              <a:t> الثلاثة الاساسية للخطابات والتي يمكن توضيحها بما </a:t>
            </a:r>
            <a:r>
              <a:rPr lang="ar-IQ" sz="1400" dirty="0" err="1"/>
              <a:t>ياتي</a:t>
            </a:r>
            <a:r>
              <a:rPr lang="ar-IQ" sz="1400" dirty="0"/>
              <a:t>:</a:t>
            </a:r>
            <a:endParaRPr lang="en-US" sz="1400" dirty="0"/>
          </a:p>
          <a:p>
            <a:r>
              <a:rPr lang="ar-IQ" sz="1400" b="1" dirty="0"/>
              <a:t> </a:t>
            </a:r>
            <a:endParaRPr lang="en-US" sz="1400" dirty="0"/>
          </a:p>
          <a:p>
            <a:pPr lvl="0"/>
            <a:r>
              <a:rPr lang="ar-IQ" sz="1400" b="1" dirty="0"/>
              <a:t> بالنسبة للعميل </a:t>
            </a:r>
            <a:endParaRPr lang="en-US" sz="1400" dirty="0"/>
          </a:p>
          <a:p>
            <a:r>
              <a:rPr lang="ar-IQ" sz="1400" dirty="0" err="1"/>
              <a:t>توفرخطابات</a:t>
            </a:r>
            <a:r>
              <a:rPr lang="ar-IQ" sz="1400" dirty="0"/>
              <a:t> الضمان للعميل صيغة هامة </a:t>
            </a:r>
            <a:r>
              <a:rPr lang="ar-IQ" sz="1400" dirty="0" err="1"/>
              <a:t>تجنبة</a:t>
            </a:r>
            <a:r>
              <a:rPr lang="ar-IQ" sz="1400" dirty="0"/>
              <a:t> تجميد امواله كتامين نقدي لدى الجهات التي يتعامل معها سواء عند </a:t>
            </a:r>
            <a:r>
              <a:rPr lang="ar-IQ" sz="1400" dirty="0" err="1"/>
              <a:t>دخولة</a:t>
            </a:r>
            <a:r>
              <a:rPr lang="ar-IQ" sz="1400" dirty="0"/>
              <a:t> في مناقصات او مزايدات او اي تعاقد مع الاطراف الثالثة التي تطلب هذا التامين وبذلك فانه يتمكن من الاستفادة </a:t>
            </a:r>
            <a:r>
              <a:rPr lang="ar-IQ" sz="1400" dirty="0" err="1"/>
              <a:t>بامواله</a:t>
            </a:r>
            <a:r>
              <a:rPr lang="ar-IQ" sz="1400" dirty="0"/>
              <a:t> واستخدامها في مجالات نشاطه المختلفة بدلا من تجميدها كما تمكن صيغة خطابات ضمان ايضا تجنب العميل اجراءات تحويل مبلغ التامين للمستفيد المقيم في الخارج وتحمل مخاطر تغير اسعار الصرف في الفترة بين تقديم التامين النقدي </a:t>
            </a:r>
            <a:r>
              <a:rPr lang="ar-IQ" sz="1400" dirty="0" err="1"/>
              <a:t>وارجاعة</a:t>
            </a:r>
            <a:r>
              <a:rPr lang="ar-IQ" sz="1400" dirty="0"/>
              <a:t> </a:t>
            </a:r>
            <a:endParaRPr lang="en-US" sz="1400" dirty="0"/>
          </a:p>
          <a:p>
            <a:pPr lvl="0"/>
            <a:r>
              <a:rPr lang="ar-IQ" sz="1400" b="1" dirty="0"/>
              <a:t> المستفيد </a:t>
            </a:r>
            <a:endParaRPr lang="en-US" sz="1400" dirty="0"/>
          </a:p>
          <a:p>
            <a:r>
              <a:rPr lang="ar-IQ" sz="1400" dirty="0"/>
              <a:t>يعتبر خطاب الضمان بالنسبة للمستفيد ضمانا جيدا </a:t>
            </a:r>
            <a:r>
              <a:rPr lang="ar-IQ" sz="1400" dirty="0" err="1"/>
              <a:t>لايقل</a:t>
            </a:r>
            <a:r>
              <a:rPr lang="ar-IQ" sz="1400" dirty="0"/>
              <a:t> اهمية عن التامين النقدي وذلك لما يتضمنه من شروط تجعل التزام البنك قاطعا ومستقلا ومجردا لان البنك يلتزم في خطابه بالتسديد الفوري دون شروط حتى اذا قدم العميل اعتراضا على الدفع وخطاب الضمان يوفر ايضا للمستفيد كثيرا من الجهد والوقت </a:t>
            </a:r>
            <a:r>
              <a:rPr lang="ar-IQ" sz="1400" dirty="0" err="1"/>
              <a:t>لانه</a:t>
            </a:r>
            <a:r>
              <a:rPr lang="ar-IQ" sz="1400" dirty="0"/>
              <a:t> يعفيه من القيام </a:t>
            </a:r>
            <a:r>
              <a:rPr lang="ar-IQ" sz="1400" dirty="0" err="1"/>
              <a:t>بالاجراءات</a:t>
            </a:r>
            <a:r>
              <a:rPr lang="ar-IQ" sz="1400" dirty="0"/>
              <a:t> الادارية والمحاسبة المعقدة التي يحتاج اليها عادة عند ايداع التامين النقدي او الافراج عنه, كما يتيح خطاب الضمان فرصه كبرى امام المستفيد للاطمئنان على مبدأ سرية المنافسة اذ ان ايداع التامين النقدي يكشف سهولة اوضاع المتنافسين وعروضهم كما قد يضر بسير وسرية العروض ولذلك فان خطاب الضمان يغني عن مثل هذه الاجراءات التي تكشف مبالغ الضمان كما ان قبول خطاب الضمان كبديل للتامين النقدي من قبل المستفيد يشجع الموردين والمقاولين على التقدم الى المناقصات التي يعلن عنها للمزايا التي يحققها خطاب الضمان لهم من عدم ضرورة ايداع مبالغ نقدية وتعطيلها عن الاستثمار</a:t>
            </a:r>
            <a:endParaRPr lang="en-US" sz="1400" dirty="0"/>
          </a:p>
          <a:p>
            <a:pPr lvl="0"/>
            <a:r>
              <a:rPr lang="ar-IQ" sz="1400" b="1" dirty="0"/>
              <a:t> بالنسبة للبنك المصدر </a:t>
            </a:r>
            <a:endParaRPr lang="en-US" sz="1400" dirty="0"/>
          </a:p>
          <a:p>
            <a:r>
              <a:rPr lang="ar-IQ" sz="1400" dirty="0"/>
              <a:t>     ان اصدار خطاب الضمان لا يكلف البنك عادة الا النفقات الادارية لان البنك في اغلب الاحيان </a:t>
            </a:r>
            <a:r>
              <a:rPr lang="ar-IQ" sz="1400" dirty="0" err="1"/>
              <a:t>لايدفع</a:t>
            </a:r>
            <a:r>
              <a:rPr lang="ar-IQ" sz="1400" dirty="0"/>
              <a:t> قيمة الضمان للمستفيد واذا حدث ان دفع البنك قيمة عدد من الضمانات فانه سوف يستوفيها من العملاء كاملة </a:t>
            </a:r>
            <a:r>
              <a:rPr lang="ar-IQ" sz="1400" dirty="0" err="1"/>
              <a:t>ولايتحمل</a:t>
            </a:r>
            <a:r>
              <a:rPr lang="ar-IQ" sz="1400" dirty="0"/>
              <a:t> خسارة جسيمة </a:t>
            </a:r>
            <a:endParaRPr lang="en-US" sz="1400" dirty="0"/>
          </a:p>
          <a:p>
            <a:r>
              <a:rPr lang="ar-IQ" sz="1400" dirty="0"/>
              <a:t>كما ان البنك عند اصداره لخطاب الضمان يطالب العميل عادة بغطاء نقدي تختلف نسبته من قيمة الضمان وفقا لدرجة الثقة والعلاقة التي تربط الطرفين ويودع هذا الغطاء النقدي لدى البنك مما يوفر له تملك ودائع نقدية سائلة يمكنه استخدامها واستثمارها بالكامل على </a:t>
            </a:r>
            <a:r>
              <a:rPr lang="ar-IQ" sz="1400" dirty="0" err="1"/>
              <a:t>مخاطرته</a:t>
            </a:r>
            <a:r>
              <a:rPr lang="ar-IQ" sz="1400" dirty="0"/>
              <a:t> باعتبارها اموالا مضمونه لديه من قبيل القرض</a:t>
            </a:r>
            <a:endParaRPr lang="en-US" sz="1400" dirty="0"/>
          </a:p>
          <a:p>
            <a:r>
              <a:rPr lang="ar-IQ" sz="1400" dirty="0"/>
              <a:t> </a:t>
            </a:r>
            <a:endParaRPr lang="en-US" sz="1400" dirty="0"/>
          </a:p>
          <a:p>
            <a:endParaRPr lang="ar-SA" sz="1400" dirty="0"/>
          </a:p>
        </p:txBody>
      </p:sp>
    </p:spTree>
    <p:extLst>
      <p:ext uri="{BB962C8B-B14F-4D97-AF65-F5344CB8AC3E}">
        <p14:creationId xmlns:p14="http://schemas.microsoft.com/office/powerpoint/2010/main" val="1445886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40000"/>
              <a:lumOff val="60000"/>
            </a:schemeClr>
          </a:solidFill>
        </p:spPr>
        <p:txBody>
          <a:bodyPr>
            <a:normAutofit fontScale="90000"/>
          </a:bodyPr>
          <a:lstStyle/>
          <a:p>
            <a:r>
              <a:rPr lang="ar-SA" b="1" dirty="0" smtClean="0"/>
              <a:t/>
            </a:r>
            <a:br>
              <a:rPr lang="ar-SA" b="1" dirty="0" smtClean="0"/>
            </a:br>
            <a:r>
              <a:rPr lang="ar-IQ" b="1" dirty="0" smtClean="0"/>
              <a:t>انواع خطابات الضمان</a:t>
            </a:r>
            <a:r>
              <a:rPr lang="en-US" b="1" dirty="0" smtClean="0"/>
              <a:t/>
            </a:r>
            <a:br>
              <a:rPr lang="en-US" b="1" dirty="0" smtClean="0"/>
            </a:br>
            <a:endParaRPr lang="ar-SA" dirty="0"/>
          </a:p>
        </p:txBody>
      </p:sp>
      <p:sp>
        <p:nvSpPr>
          <p:cNvPr id="3" name="عنصر نائب للمحتوى 2"/>
          <p:cNvSpPr>
            <a:spLocks noGrp="1"/>
          </p:cNvSpPr>
          <p:nvPr>
            <p:ph idx="1"/>
          </p:nvPr>
        </p:nvSpPr>
        <p:spPr>
          <a:solidFill>
            <a:schemeClr val="accent5">
              <a:lumMod val="20000"/>
              <a:lumOff val="80000"/>
            </a:schemeClr>
          </a:solidFill>
        </p:spPr>
        <p:txBody>
          <a:bodyPr>
            <a:normAutofit fontScale="85000" lnSpcReduction="20000"/>
          </a:bodyPr>
          <a:lstStyle/>
          <a:p>
            <a:pPr lvl="0"/>
            <a:r>
              <a:rPr lang="ar-IQ" sz="1400" b="1" dirty="0" smtClean="0"/>
              <a:t>الانواع </a:t>
            </a:r>
            <a:r>
              <a:rPr lang="ar-IQ" sz="1400" b="1" dirty="0"/>
              <a:t>حسب موقعي </a:t>
            </a:r>
            <a:r>
              <a:rPr lang="ar-IQ" sz="1400" b="1" dirty="0" err="1"/>
              <a:t>اللامر</a:t>
            </a:r>
            <a:r>
              <a:rPr lang="ar-IQ" sz="1400" b="1" dirty="0"/>
              <a:t> والمستفيد</a:t>
            </a:r>
            <a:endParaRPr lang="en-US" sz="1400" b="1" dirty="0"/>
          </a:p>
          <a:p>
            <a:pPr lvl="0"/>
            <a:r>
              <a:rPr lang="ar-IQ" sz="1400" b="1" dirty="0"/>
              <a:t>خطاب الضمان الداخلي: وهو الخطاب الذي تكون كل </a:t>
            </a:r>
            <a:r>
              <a:rPr lang="ar-IQ" sz="1400" b="1" dirty="0" err="1"/>
              <a:t>اطرافة</a:t>
            </a:r>
            <a:r>
              <a:rPr lang="ar-IQ" sz="1400" b="1" dirty="0"/>
              <a:t> داخل القطر (المصرف, الامر والمستفيد) وهو مهم في العقود والمناقصات الداخلية ويعتبر من اهم فقرات الائتمان التعهدي الذي يمنح لعملاء (زبائن) المصرف وبموجبه يستطيع العميل ان يستفيد من اسم المصرف وملاءته المالية في السوق وفي كل سنه يعاد النظر في مبلغ الخطابات الداخلية التي يسمح للعميل استنادا اليه ان يطلب الاصدار من الفرع لمنفعة احد المستفيدين وفي حالة ان يقوم الفرع بتسديد مبلغ الخطاب الى المستفيد بعد المطالبة بذلك يتم حسم المبلغ من حساب العميل </a:t>
            </a:r>
            <a:endParaRPr lang="en-US" sz="1400" b="1" dirty="0"/>
          </a:p>
          <a:p>
            <a:r>
              <a:rPr lang="ar-IQ" sz="1400" b="1" dirty="0"/>
              <a:t>يحتسب المصرف عمولة اصدار </a:t>
            </a:r>
            <a:r>
              <a:rPr lang="ar-IQ" sz="1400" b="1" dirty="0" err="1"/>
              <a:t>وتامينات</a:t>
            </a:r>
            <a:r>
              <a:rPr lang="ar-IQ" sz="1400" b="1" dirty="0"/>
              <a:t> (قابلة للرد) ورسوم طوابع ومصروفات اخرى ويحسم المبلغ المتجمع من حساب العميل ويرسل له اسعارا مدينا</a:t>
            </a:r>
            <a:endParaRPr lang="en-US" sz="1400" b="1" dirty="0"/>
          </a:p>
          <a:p>
            <a:r>
              <a:rPr lang="en-US" sz="1400" dirty="0"/>
              <a:t> </a:t>
            </a:r>
          </a:p>
          <a:p>
            <a:pPr lvl="0"/>
            <a:r>
              <a:rPr lang="en-US" sz="1400" b="1" dirty="0"/>
              <a:t> </a:t>
            </a:r>
            <a:r>
              <a:rPr lang="ar-IQ" sz="1400" b="1" dirty="0"/>
              <a:t>خطاب الضمان الخارجي: في هذا الخطاب الامر خارجي والمستفيد داخلي وهنا يتواجد مصرفان مصرف خارجي ينقل طلب الاصدار الى المصرف المحلي الذي يصدر الخطاب ووفقا </a:t>
            </a:r>
            <a:r>
              <a:rPr lang="ar-IQ" sz="1400" b="1" dirty="0" err="1"/>
              <a:t>للاليه</a:t>
            </a:r>
            <a:r>
              <a:rPr lang="ar-IQ" sz="1400" b="1" dirty="0"/>
              <a:t> التالية: </a:t>
            </a:r>
            <a:endParaRPr lang="en-US" sz="1400" b="1" dirty="0"/>
          </a:p>
          <a:p>
            <a:r>
              <a:rPr lang="en-US" sz="1400" b="1" dirty="0"/>
              <a:t> </a:t>
            </a:r>
          </a:p>
          <a:p>
            <a:pPr lvl="0"/>
            <a:r>
              <a:rPr lang="ar-IQ" sz="1400" b="1" dirty="0"/>
              <a:t>يطلب الامر الخارجي من مصرفه في بلده اصدار خطاب ضمان بتفاصيل معينه فهو يحدد المبلغ واسم المستفيد والاستحقاق والغرض</a:t>
            </a:r>
            <a:endParaRPr lang="en-US" sz="1400" b="1" dirty="0"/>
          </a:p>
          <a:p>
            <a:r>
              <a:rPr lang="en-US" sz="1400" b="1" dirty="0"/>
              <a:t> </a:t>
            </a:r>
          </a:p>
          <a:p>
            <a:pPr lvl="0"/>
            <a:r>
              <a:rPr lang="ar-IQ" sz="1400" b="1" dirty="0"/>
              <a:t> يقوم المصرف الخارجي </a:t>
            </a:r>
            <a:r>
              <a:rPr lang="ar-IQ" sz="1400" b="1" dirty="0" err="1"/>
              <a:t>باصدار</a:t>
            </a:r>
            <a:r>
              <a:rPr lang="ar-IQ" sz="1400" b="1" dirty="0"/>
              <a:t> خطاب ضمان لديه يسمى بالخطاب </a:t>
            </a:r>
            <a:r>
              <a:rPr lang="ar-IQ" sz="1400" b="1" dirty="0" err="1"/>
              <a:t>المقابلثم</a:t>
            </a:r>
            <a:r>
              <a:rPr lang="ar-IQ" sz="1400" b="1" dirty="0"/>
              <a:t> ينقل كافة التفاصيل الى المصرف المحلي في بلد المستفيد ويطلب منه اصدار خطاب ضمان  على ان يكون الطلب على كامل مسؤوليه المراسل الخارجي </a:t>
            </a:r>
            <a:endParaRPr lang="en-US" sz="1400" b="1" dirty="0"/>
          </a:p>
          <a:p>
            <a:r>
              <a:rPr lang="en-US" sz="1400" b="1" dirty="0"/>
              <a:t> </a:t>
            </a:r>
          </a:p>
          <a:p>
            <a:pPr lvl="0"/>
            <a:r>
              <a:rPr lang="ar-IQ" sz="1400" b="1" dirty="0"/>
              <a:t>يتسلم المصرف المحلي الطلب ويدرسه </a:t>
            </a:r>
            <a:r>
              <a:rPr lang="ar-IQ" sz="1400" b="1" dirty="0" err="1"/>
              <a:t>ويتاكد</a:t>
            </a:r>
            <a:r>
              <a:rPr lang="ar-IQ" sz="1400" b="1" dirty="0"/>
              <a:t> من صحه </a:t>
            </a:r>
            <a:r>
              <a:rPr lang="ar-IQ" sz="1400" b="1" dirty="0" err="1"/>
              <a:t>الملعلومات</a:t>
            </a:r>
            <a:r>
              <a:rPr lang="ar-IQ" sz="1400" b="1" dirty="0"/>
              <a:t> لواردة فيه ومن صحه الطلب اي </a:t>
            </a:r>
            <a:r>
              <a:rPr lang="ar-IQ" sz="1400" b="1" dirty="0" err="1"/>
              <a:t>يتاكد</a:t>
            </a:r>
            <a:r>
              <a:rPr lang="ar-IQ" sz="1400" b="1" dirty="0"/>
              <a:t> من صحة الرقم السري </a:t>
            </a:r>
            <a:r>
              <a:rPr lang="ar-IQ" sz="1400" b="1" dirty="0" err="1"/>
              <a:t>للبرقيه</a:t>
            </a:r>
            <a:r>
              <a:rPr lang="ar-IQ" sz="1400" b="1" dirty="0"/>
              <a:t>/ التلكس/ </a:t>
            </a:r>
            <a:r>
              <a:rPr lang="ar-IQ" sz="1400" b="1" dirty="0" err="1"/>
              <a:t>الايميل</a:t>
            </a:r>
            <a:r>
              <a:rPr lang="ar-IQ" sz="1400" b="1" dirty="0"/>
              <a:t> او من صحة التواقيع اذا كان </a:t>
            </a:r>
            <a:r>
              <a:rPr lang="ar-IQ" sz="1400" b="1" dirty="0" smtClean="0"/>
              <a:t>الطلب</a:t>
            </a:r>
            <a:endParaRPr lang="en-US" sz="1400" b="1" dirty="0"/>
          </a:p>
          <a:p>
            <a:pPr lvl="0"/>
            <a:r>
              <a:rPr lang="ar-IQ" sz="1400" b="1" dirty="0"/>
              <a:t>وعلى اساس الخطاب المقابل للمراسل يقوم المصرف المحلي </a:t>
            </a:r>
            <a:r>
              <a:rPr lang="ar-IQ" sz="1400" b="1" dirty="0" err="1"/>
              <a:t>باصدار</a:t>
            </a:r>
            <a:r>
              <a:rPr lang="ar-IQ" sz="1400" b="1" dirty="0"/>
              <a:t> خطاب ضمان ويسلمه الى المستفيد او الى الامر اذا كان متواجدا هو او من ينوب عنه الملاحظ على هذا النوع من الخطابات </a:t>
            </a:r>
            <a:endParaRPr lang="en-US" sz="1400" b="1" dirty="0"/>
          </a:p>
          <a:p>
            <a:r>
              <a:rPr lang="en-US" sz="1400" b="1" dirty="0"/>
              <a:t> </a:t>
            </a:r>
          </a:p>
          <a:p>
            <a:pPr lvl="0"/>
            <a:r>
              <a:rPr lang="ar-IQ" sz="1400" b="1" dirty="0"/>
              <a:t> </a:t>
            </a:r>
            <a:r>
              <a:rPr lang="ar-IQ" sz="1400" b="1" dirty="0" err="1"/>
              <a:t>لايصدر</a:t>
            </a:r>
            <a:r>
              <a:rPr lang="ar-IQ" sz="1400" b="1" dirty="0"/>
              <a:t> من قبل المصرف المحلي الا اذا تعهد المراسل بان الاصدار يتم على كامل مسؤوليته وهذه نقطة مهمة تبرز اهميتها اذا ما طلبت الجهة </a:t>
            </a:r>
            <a:r>
              <a:rPr lang="ar-IQ" sz="1400" b="1" dirty="0" err="1"/>
              <a:t>المستفيده</a:t>
            </a:r>
            <a:r>
              <a:rPr lang="ar-IQ" sz="1400" b="1" dirty="0"/>
              <a:t> دفع مبلغ الخطاب كلا او جزءا فان المصرف المحلي اذا ما دفع فلا بد من الرجوع الى المراسل للتغطية </a:t>
            </a:r>
            <a:endParaRPr lang="en-US" sz="1400" b="1" dirty="0"/>
          </a:p>
          <a:p>
            <a:r>
              <a:rPr lang="en-US" sz="1400" b="1" dirty="0"/>
              <a:t> </a:t>
            </a:r>
          </a:p>
          <a:p>
            <a:pPr lvl="0"/>
            <a:r>
              <a:rPr lang="ar-IQ" sz="1400" b="1" dirty="0" err="1"/>
              <a:t>لايجوز</a:t>
            </a:r>
            <a:r>
              <a:rPr lang="ar-IQ" sz="1400" b="1" dirty="0"/>
              <a:t> اصدار خطاب ضمان مباشرة من المراسل والى المستفيد اذ لابد من وجود مصرف محلي يلتزم بالدفع الى المستفيد اضافة الى ان معظم الجهات المستفيدة </a:t>
            </a:r>
            <a:r>
              <a:rPr lang="ar-IQ" sz="1400" b="1" dirty="0" err="1"/>
              <a:t>لاخبرة</a:t>
            </a:r>
            <a:r>
              <a:rPr lang="ar-IQ" sz="1400" b="1" dirty="0"/>
              <a:t> لها بالتعامل المصرفي الخارجي </a:t>
            </a:r>
            <a:endParaRPr lang="en-US" sz="1400" b="1" dirty="0"/>
          </a:p>
          <a:p>
            <a:endParaRPr lang="ar-SA" sz="1400" dirty="0"/>
          </a:p>
        </p:txBody>
      </p:sp>
    </p:spTree>
    <p:extLst>
      <p:ext uri="{BB962C8B-B14F-4D97-AF65-F5344CB8AC3E}">
        <p14:creationId xmlns:p14="http://schemas.microsoft.com/office/powerpoint/2010/main" val="3028485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60000"/>
              <a:lumOff val="40000"/>
            </a:schemeClr>
          </a:solidFill>
        </p:spPr>
        <p:txBody>
          <a:bodyPr>
            <a:normAutofit fontScale="90000"/>
          </a:bodyPr>
          <a:lstStyle/>
          <a:p>
            <a:r>
              <a:rPr lang="ar-SA" b="1" dirty="0" smtClean="0"/>
              <a:t/>
            </a:r>
            <a:br>
              <a:rPr lang="ar-SA" b="1" dirty="0" smtClean="0"/>
            </a:br>
            <a:r>
              <a:rPr lang="ar-IQ" b="1" dirty="0" smtClean="0"/>
              <a:t>اهمية الاعتمادات </a:t>
            </a:r>
            <a:r>
              <a:rPr lang="ar-IQ" b="1" dirty="0" err="1" smtClean="0"/>
              <a:t>المستندية</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accent2">
              <a:lumMod val="40000"/>
              <a:lumOff val="60000"/>
            </a:schemeClr>
          </a:solidFill>
        </p:spPr>
        <p:txBody>
          <a:bodyPr>
            <a:normAutofit fontScale="55000" lnSpcReduction="20000"/>
          </a:bodyPr>
          <a:lstStyle/>
          <a:p>
            <a:r>
              <a:rPr lang="ar-IQ" dirty="0" smtClean="0"/>
              <a:t>تتم </a:t>
            </a:r>
            <a:r>
              <a:rPr lang="ar-IQ" dirty="0"/>
              <a:t>الصفقات الدولية بين المستوردين والمصدرين البعيدين كل منهم عن الاخر </a:t>
            </a:r>
            <a:r>
              <a:rPr lang="ar-IQ" dirty="0" err="1"/>
              <a:t>ولايتحقق</a:t>
            </a:r>
            <a:r>
              <a:rPr lang="ar-IQ" dirty="0"/>
              <a:t> تنفيذ الالتزامات مباشرة عن طريق المناولة لذلك وجدت الاعتمادات </a:t>
            </a:r>
            <a:r>
              <a:rPr lang="ar-IQ" dirty="0" err="1"/>
              <a:t>المستندية</a:t>
            </a:r>
            <a:r>
              <a:rPr lang="ar-IQ" dirty="0"/>
              <a:t> التي تضمن لكل من البائع والمشتري </a:t>
            </a:r>
            <a:r>
              <a:rPr lang="ar-IQ" dirty="0" err="1"/>
              <a:t>مايهدف</a:t>
            </a:r>
            <a:r>
              <a:rPr lang="ar-IQ" dirty="0"/>
              <a:t> اليه من ضمان ودفعا للمخاطر التي قد يتعرض اليها كل منهم وتعد من اهم الاعمال المصرفية التي تقوم وتضطلع بها البنوك في مجال النشاط الاقتصادي والتجارة الدولية </a:t>
            </a:r>
            <a:endParaRPr lang="en-US" dirty="0"/>
          </a:p>
          <a:p>
            <a:r>
              <a:rPr lang="ar-IQ" dirty="0"/>
              <a:t>وقد ساعدت على تشجيع حركة التجارة الدولية باعتبارها احدى وسائل وطرق الدفع السائدة والمنتشرة بين التجار وتحقق الاعتمادات </a:t>
            </a:r>
            <a:r>
              <a:rPr lang="ar-IQ" dirty="0" err="1"/>
              <a:t>المستندية</a:t>
            </a:r>
            <a:r>
              <a:rPr lang="ar-IQ" dirty="0"/>
              <a:t> درجة عالية من الضمان والامان من طرفي عقد البيع الدولي خاصة وان كل طرف من اطراف عقد البيع غالبا </a:t>
            </a:r>
            <a:r>
              <a:rPr lang="ar-IQ" dirty="0" err="1"/>
              <a:t>لايعرف</a:t>
            </a:r>
            <a:r>
              <a:rPr lang="ar-IQ" dirty="0"/>
              <a:t> </a:t>
            </a:r>
            <a:r>
              <a:rPr lang="ar-IQ" dirty="0" err="1"/>
              <a:t>مايعرفه</a:t>
            </a:r>
            <a:r>
              <a:rPr lang="ar-IQ" dirty="0"/>
              <a:t> الطرف الاخر وبالتالي لا تتوافر بينهما الثقة </a:t>
            </a:r>
            <a:r>
              <a:rPr lang="ar-IQ" dirty="0" err="1"/>
              <a:t>الموجوده</a:t>
            </a:r>
            <a:r>
              <a:rPr lang="ar-IQ" dirty="0"/>
              <a:t> بين اطراف عقد البيع الداخلي ولذا ابتكر الاعتماد المستندي هذه الوسيلة للتقليل من مخاطر عدم التنفيذ او سوء التنفيذ لعقد البيع الدولي كما تكون الا </a:t>
            </a:r>
            <a:r>
              <a:rPr lang="ar-IQ" dirty="0" err="1"/>
              <a:t>عتمادات</a:t>
            </a:r>
            <a:r>
              <a:rPr lang="ar-IQ" dirty="0"/>
              <a:t> </a:t>
            </a:r>
            <a:r>
              <a:rPr lang="ar-IQ" dirty="0" err="1"/>
              <a:t>المستندية</a:t>
            </a:r>
            <a:r>
              <a:rPr lang="ar-IQ" dirty="0"/>
              <a:t> وسيلة وفاء لالتزامات كل من طرفي العقد التجاري فيقوم المشتري باستصدار الاعتماد المستندي لمصلحة البائع مقابل قيام الاخير بالالتزام بتصدير البضاعة وذلك قبل ان </a:t>
            </a:r>
            <a:r>
              <a:rPr lang="ar-IQ" dirty="0" err="1"/>
              <a:t>يتاكد</a:t>
            </a:r>
            <a:r>
              <a:rPr lang="ar-IQ" dirty="0"/>
              <a:t> كلاهما من </a:t>
            </a:r>
            <a:r>
              <a:rPr lang="ar-IQ" dirty="0" err="1"/>
              <a:t>حصولة</a:t>
            </a:r>
            <a:r>
              <a:rPr lang="ar-IQ" dirty="0"/>
              <a:t> على حقه وذلك لثقته في حصوله على حقوقه بطريق الاعتماد المستندي, كما يعد الاعتماد المستندي احدى وسائل التسهيلات الائتمانية للعملاء مما يعني قيام </a:t>
            </a:r>
            <a:r>
              <a:rPr lang="ar-IQ" dirty="0" err="1"/>
              <a:t>قيام</a:t>
            </a:r>
            <a:r>
              <a:rPr lang="ar-IQ" dirty="0"/>
              <a:t> البنك بوضع مبلغ تحت تصرف </a:t>
            </a:r>
            <a:r>
              <a:rPr lang="ar-IQ" dirty="0" err="1"/>
              <a:t>المكستفيد</a:t>
            </a:r>
            <a:r>
              <a:rPr lang="ar-IQ" dirty="0"/>
              <a:t> مما يترتب عليه فتح اعتماد لمصلحة البائع بحيث يتمكن هذا الاخير من الحصول على قيمة الاعتماد المستندي مقابل تقديم مستندات متفقة مع شروط الاعتماد وذلك من بنك معروف حيث يلتزم بتنفيذ التزامه الذي التزم به قبل المستفيد</a:t>
            </a:r>
            <a:r>
              <a:rPr lang="ar-IQ" b="1" dirty="0"/>
              <a:t> </a:t>
            </a:r>
            <a:endParaRPr lang="en-US" dirty="0"/>
          </a:p>
          <a:p>
            <a:r>
              <a:rPr lang="ar-IQ" b="1" dirty="0"/>
              <a:t> </a:t>
            </a:r>
            <a:endParaRPr lang="en-US" dirty="0"/>
          </a:p>
          <a:p>
            <a:endParaRPr lang="ar-SA" sz="2500" dirty="0"/>
          </a:p>
        </p:txBody>
      </p:sp>
    </p:spTree>
    <p:extLst>
      <p:ext uri="{BB962C8B-B14F-4D97-AF65-F5344CB8AC3E}">
        <p14:creationId xmlns:p14="http://schemas.microsoft.com/office/powerpoint/2010/main" val="204177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4">
              <a:lumMod val="60000"/>
              <a:lumOff val="40000"/>
            </a:schemeClr>
          </a:solidFill>
        </p:spPr>
        <p:txBody>
          <a:bodyPr>
            <a:normAutofit fontScale="90000"/>
          </a:bodyPr>
          <a:lstStyle/>
          <a:p>
            <a:r>
              <a:rPr lang="ar-SA" b="1" dirty="0" smtClean="0"/>
              <a:t/>
            </a:r>
            <a:br>
              <a:rPr lang="ar-SA" b="1" dirty="0" smtClean="0"/>
            </a:br>
            <a:r>
              <a:rPr lang="ar-IQ" sz="2700" b="1" dirty="0" smtClean="0"/>
              <a:t>فوائد الاعتمادات </a:t>
            </a:r>
            <a:r>
              <a:rPr lang="ar-IQ" sz="2700" b="1" dirty="0" err="1" smtClean="0"/>
              <a:t>المستندية</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accent4">
              <a:lumMod val="20000"/>
              <a:lumOff val="80000"/>
            </a:schemeClr>
          </a:solidFill>
        </p:spPr>
        <p:txBody>
          <a:bodyPr>
            <a:normAutofit fontScale="92500" lnSpcReduction="10000"/>
          </a:bodyPr>
          <a:lstStyle/>
          <a:p>
            <a:r>
              <a:rPr lang="ar-IQ" sz="2000" dirty="0" smtClean="0"/>
              <a:t>للاعتماد </a:t>
            </a:r>
            <a:r>
              <a:rPr lang="ar-IQ" sz="2000" dirty="0"/>
              <a:t>المستندي العديد من الفوائد التي تنفع الطرفين من هذه الفوائد بانها تلبي الاحتياجات </a:t>
            </a:r>
            <a:r>
              <a:rPr lang="ar-IQ" sz="2000" dirty="0" err="1"/>
              <a:t>التمويليه</a:t>
            </a:r>
            <a:r>
              <a:rPr lang="ar-IQ" sz="2000" dirty="0"/>
              <a:t> لكل من البائع والمشتري عن طريق وضع مركز البنك الائتماني رهن اشارة الطرفين وتقلل من بعض مخاطر صرف العملات والمخاطر السياسية ومعترف بها عالميا ومضمونه قانونيا ويمكن استخدامها في التعاملات </a:t>
            </a:r>
            <a:r>
              <a:rPr lang="ar-IQ" sz="2000" dirty="0" err="1"/>
              <a:t>التجاريه</a:t>
            </a:r>
            <a:r>
              <a:rPr lang="ar-IQ" sz="2000" dirty="0"/>
              <a:t> مع كل بلدان العالم تقريبا </a:t>
            </a:r>
            <a:endParaRPr lang="ar-SA" sz="2000" dirty="0" smtClean="0"/>
          </a:p>
          <a:p>
            <a:r>
              <a:rPr lang="ar-IQ" sz="2000" b="1" dirty="0"/>
              <a:t>الفوائد التي تعود على المستورد:</a:t>
            </a:r>
            <a:endParaRPr lang="en-US" sz="2000" dirty="0"/>
          </a:p>
          <a:p>
            <a:pPr lvl="0"/>
            <a:r>
              <a:rPr lang="ar-IQ" sz="2000" dirty="0"/>
              <a:t>يقلل الاعتماد المستندي من المخاطر التي تتعرض لها الانشطة التجارية من خلال ضمان عدم الدفع للمورد ما لم يقدم اثباتات كافيه تفيد </a:t>
            </a:r>
            <a:r>
              <a:rPr lang="ar-IQ" sz="2000" dirty="0" err="1"/>
              <a:t>باتمام</a:t>
            </a:r>
            <a:r>
              <a:rPr lang="ar-IQ" sz="2000" dirty="0"/>
              <a:t> شحن البضاعة وتساعد في هذه الناحية خطابات اعتماد الاستيراد اضافة الى ذلك فانه يحافظ على السيولة النقدية للمستورد نظرا لانعدام الحاجة لدفع تامين او تسديد القيمة مقدما</a:t>
            </a:r>
            <a:endParaRPr lang="en-US" sz="2000" dirty="0"/>
          </a:p>
          <a:p>
            <a:pPr lvl="0"/>
            <a:r>
              <a:rPr lang="ar-IQ" sz="2000" dirty="0"/>
              <a:t>يعطي شهادة بالقدرة </a:t>
            </a:r>
            <a:r>
              <a:rPr lang="ar-IQ" sz="2000" dirty="0" err="1"/>
              <a:t>والملاءه</a:t>
            </a:r>
            <a:r>
              <a:rPr lang="ar-IQ" sz="2000" dirty="0"/>
              <a:t> الائتمانية امام الموردين الذين يتم التعامل معهم</a:t>
            </a:r>
            <a:endParaRPr lang="en-US" sz="2000" dirty="0"/>
          </a:p>
          <a:p>
            <a:pPr lvl="0"/>
            <a:r>
              <a:rPr lang="ar-IQ" sz="2000" dirty="0"/>
              <a:t>يوسع من قائمه المصدرين حيث ان بعض البائعين </a:t>
            </a:r>
            <a:r>
              <a:rPr lang="ar-IQ" sz="2000" dirty="0" err="1"/>
              <a:t>لايقبلون</a:t>
            </a:r>
            <a:r>
              <a:rPr lang="ar-IQ" sz="2000" dirty="0"/>
              <a:t> البيع الا بدفع القيمة مقدما او بموجب الاعتماد المستندي</a:t>
            </a:r>
            <a:endParaRPr lang="en-US" sz="2000" dirty="0"/>
          </a:p>
          <a:p>
            <a:pPr lvl="0"/>
            <a:r>
              <a:rPr lang="ar-IQ" sz="2000" dirty="0"/>
              <a:t>يدعم طلبات المصدرين في الحصول على قروض ائتمانية من البنك </a:t>
            </a:r>
            <a:endParaRPr lang="en-US" sz="2000" dirty="0"/>
          </a:p>
          <a:p>
            <a:r>
              <a:rPr lang="ar-IQ" sz="2000" dirty="0"/>
              <a:t>وسيلة سريعة ومريحه لتسديد قيمة البضائع حتى انها تشجع البائعين على تقديم خصومات مغرية للمشترين بهذه الطريق </a:t>
            </a:r>
            <a:endParaRPr lang="ar-SA" sz="2000" dirty="0"/>
          </a:p>
        </p:txBody>
      </p:sp>
    </p:spTree>
    <p:extLst>
      <p:ext uri="{BB962C8B-B14F-4D97-AF65-F5344CB8AC3E}">
        <p14:creationId xmlns:p14="http://schemas.microsoft.com/office/powerpoint/2010/main" val="253789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lumMod val="60000"/>
              <a:lumOff val="40000"/>
            </a:schemeClr>
          </a:solidFill>
        </p:spPr>
        <p:txBody>
          <a:bodyPr>
            <a:noAutofit/>
          </a:bodyPr>
          <a:lstStyle/>
          <a:p>
            <a:r>
              <a:rPr lang="ar-SA" sz="2800" b="1" dirty="0" smtClean="0"/>
              <a:t/>
            </a:r>
            <a:br>
              <a:rPr lang="ar-SA" sz="2800" b="1" dirty="0" smtClean="0"/>
            </a:br>
            <a:r>
              <a:rPr lang="ar-IQ" sz="2800" b="1" dirty="0" smtClean="0"/>
              <a:t>الفوائد التي تعود على المصدر</a:t>
            </a:r>
            <a:r>
              <a:rPr lang="en-US" sz="2800" dirty="0" smtClean="0"/>
              <a:t/>
            </a:r>
            <a:br>
              <a:rPr lang="en-US" sz="2800" dirty="0" smtClean="0"/>
            </a:br>
            <a:endParaRPr lang="ar-SA" sz="2800" dirty="0"/>
          </a:p>
        </p:txBody>
      </p:sp>
      <p:sp>
        <p:nvSpPr>
          <p:cNvPr id="3" name="عنصر نائب للمحتوى 2"/>
          <p:cNvSpPr>
            <a:spLocks noGrp="1"/>
          </p:cNvSpPr>
          <p:nvPr>
            <p:ph idx="1"/>
          </p:nvPr>
        </p:nvSpPr>
        <p:spPr>
          <a:solidFill>
            <a:schemeClr val="accent5">
              <a:lumMod val="20000"/>
              <a:lumOff val="80000"/>
            </a:schemeClr>
          </a:solidFill>
        </p:spPr>
        <p:txBody>
          <a:bodyPr>
            <a:normAutofit/>
          </a:bodyPr>
          <a:lstStyle/>
          <a:p>
            <a:r>
              <a:rPr lang="ar-IQ" sz="1400" dirty="0" smtClean="0"/>
              <a:t>يضاعف </a:t>
            </a:r>
            <a:r>
              <a:rPr lang="ar-IQ" sz="1400" dirty="0"/>
              <a:t>الاعتماد المستندي من الصادرات ويخفض مخاطر عدم الدفع ويقلل او يلغي مخاطر الائتمان التجاري نظرا لان الدفع </a:t>
            </a:r>
            <a:r>
              <a:rPr lang="ar-IQ" sz="1400" dirty="0" err="1"/>
              <a:t>مضمونمن</a:t>
            </a:r>
            <a:r>
              <a:rPr lang="ar-IQ" sz="1400" dirty="0"/>
              <a:t> قبل البنك يضمن للمصدر الحصول على ثمن البضاعة ففي حال عدم قيام المشتري بالدفع فان البنك مصدر خطاب الاعتماد </a:t>
            </a:r>
            <a:endParaRPr lang="ar-SA" sz="1400" dirty="0" smtClean="0"/>
          </a:p>
          <a:p>
            <a:r>
              <a:rPr lang="ar-IQ" sz="1400" dirty="0" smtClean="0"/>
              <a:t>( </a:t>
            </a:r>
            <a:r>
              <a:rPr lang="ar-IQ" sz="1400" dirty="0"/>
              <a:t>الاعتماد المستندي) ملزم بموجبه بالدفع ويعد الوسيلة الاكبر ضمانا للدفع اذا قام البنك </a:t>
            </a:r>
            <a:r>
              <a:rPr lang="ar-IQ" sz="1400" dirty="0" err="1"/>
              <a:t>بتاكيده</a:t>
            </a:r>
            <a:r>
              <a:rPr lang="ar-IQ" sz="1400" dirty="0"/>
              <a:t> ( حيث يتوجب على البنك الدفع في حال عدم قيام المشتري او البنك مصدر الخطاب بالدفع) كما يعتبر وسيلة سريعة ومريحة لتسديد قيمة البضائع.</a:t>
            </a:r>
            <a:endParaRPr lang="en-US" sz="1400" dirty="0"/>
          </a:p>
          <a:p>
            <a:r>
              <a:rPr lang="ar-IQ" sz="1400" b="1" dirty="0"/>
              <a:t>اطراف الاعتماد المستندي</a:t>
            </a:r>
            <a:endParaRPr lang="en-US" sz="1400" dirty="0"/>
          </a:p>
          <a:p>
            <a:r>
              <a:rPr lang="ar-IQ" sz="1400" dirty="0"/>
              <a:t>يشترك في الاعتماد المستندي اربعة اطراف</a:t>
            </a:r>
            <a:endParaRPr lang="en-US" sz="1400" dirty="0"/>
          </a:p>
          <a:p>
            <a:pPr lvl="0"/>
            <a:r>
              <a:rPr lang="ar-IQ" sz="1400" dirty="0"/>
              <a:t>المشتري او المستورد (من يفتح الاعتماد): هو الذي يطلب فتح الاعتماد ويكون الاعتماد بشكل عقد بينه وبين البنك فاتح الاعتماد ويشمل جميع النقاط التي يطلبها المستورد من المصدر</a:t>
            </a:r>
            <a:endParaRPr lang="en-US" sz="1400" dirty="0"/>
          </a:p>
          <a:p>
            <a:pPr lvl="0"/>
            <a:r>
              <a:rPr lang="ar-IQ" sz="1400" dirty="0"/>
              <a:t>البنك فاتح الاعتماد(المصدر لهذا الاعتماد يكون في بلد المستورد): هو البنك الذي يقدم اليه المشتري طلب فتح الاعتماد حيث يقوم بدراسة الطلب وفي حالة الموافقة عليه وموافقة المشتري على شروط البنك يقوم بفتح الاعتماد ويرسله اما الى المستفيد مباشرة في حالة الاعتماد البسيط او الى احد مراسليه في بلد البائع في حالة مشاركة بنك ثاني في عملية الاعتماد المستندي</a:t>
            </a:r>
            <a:endParaRPr lang="en-US" sz="1400" dirty="0"/>
          </a:p>
          <a:p>
            <a:pPr lvl="0"/>
            <a:r>
              <a:rPr lang="ar-IQ" sz="1400" dirty="0"/>
              <a:t>المستفيد: هو المصدر الذي يقوم بتنفيذ شروط الاعتماد في مدة صلاحيته وفي حالة ما اذا كان تبليغه بالاعتماد معززا من البنك المراسل وبموجب هذا العقد يتسلم المستفيد ثمن البضاعة اذا قدم المستندات وفقا لشروط الاعتماد </a:t>
            </a:r>
            <a:endParaRPr lang="en-US" sz="1400" dirty="0"/>
          </a:p>
          <a:p>
            <a:pPr lvl="0"/>
            <a:r>
              <a:rPr lang="ar-IQ" sz="1400" dirty="0"/>
              <a:t>البنك المراسل(يكون في بلد المستفيد المصدر): هو البنك الذي يقوم </a:t>
            </a:r>
            <a:r>
              <a:rPr lang="ar-IQ" sz="1400" dirty="0" err="1"/>
              <a:t>بابلاغ</a:t>
            </a:r>
            <a:r>
              <a:rPr lang="ar-IQ" sz="1400" dirty="0"/>
              <a:t> المستفيد بنص خطاب الاعتماد الوارد اليه من البنك المصدر للاعتماد في الحالات التي يتدخل فيها اكثر من بنك في تنفيذ عملية الاعتماد المستندي كما هو الغالب وقد يضيف هذا البنك المراسل تعزيزه الى الاعتماد فيصبح ملتزما بالالتزام الذي التزم به البنك المصدر وهنا يسمى بالبنك المعزز</a:t>
            </a:r>
            <a:endParaRPr lang="en-US" sz="1400" dirty="0"/>
          </a:p>
          <a:p>
            <a:r>
              <a:rPr lang="ar-IQ" sz="1400" dirty="0"/>
              <a:t> </a:t>
            </a:r>
            <a:endParaRPr lang="en-US" sz="1400" dirty="0"/>
          </a:p>
          <a:p>
            <a:endParaRPr lang="en-US" sz="1400" dirty="0"/>
          </a:p>
        </p:txBody>
      </p:sp>
    </p:spTree>
    <p:extLst>
      <p:ext uri="{BB962C8B-B14F-4D97-AF65-F5344CB8AC3E}">
        <p14:creationId xmlns:p14="http://schemas.microsoft.com/office/powerpoint/2010/main" val="3750173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40000"/>
              <a:lumOff val="60000"/>
            </a:schemeClr>
          </a:solidFill>
        </p:spPr>
        <p:txBody>
          <a:bodyPr>
            <a:normAutofit fontScale="90000"/>
          </a:bodyPr>
          <a:lstStyle/>
          <a:p>
            <a:r>
              <a:rPr lang="ar-SA" b="1" dirty="0" smtClean="0"/>
              <a:t/>
            </a:r>
            <a:br>
              <a:rPr lang="ar-SA" b="1" dirty="0" smtClean="0"/>
            </a:br>
            <a:r>
              <a:rPr lang="ar-IQ" b="1" dirty="0" smtClean="0"/>
              <a:t>اجراءات الفتح والتسديد </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tx2">
              <a:lumMod val="20000"/>
              <a:lumOff val="80000"/>
            </a:schemeClr>
          </a:solidFill>
        </p:spPr>
        <p:txBody>
          <a:bodyPr>
            <a:normAutofit lnSpcReduction="10000"/>
          </a:bodyPr>
          <a:lstStyle/>
          <a:p>
            <a:pPr lvl="0"/>
            <a:r>
              <a:rPr lang="ar-IQ" sz="1600" dirty="0" smtClean="0"/>
              <a:t>يحتسب </a:t>
            </a:r>
            <a:r>
              <a:rPr lang="ar-IQ" sz="1600" dirty="0"/>
              <a:t>المصرف كافة المصاريف ( العمولة/الطوابع/</a:t>
            </a:r>
            <a:r>
              <a:rPr lang="ar-IQ" sz="1600" dirty="0" err="1"/>
              <a:t>التامينات</a:t>
            </a:r>
            <a:r>
              <a:rPr lang="ar-IQ" sz="1600" dirty="0"/>
              <a:t>/ البريد)</a:t>
            </a:r>
            <a:endParaRPr lang="en-US" sz="1600" dirty="0"/>
          </a:p>
          <a:p>
            <a:pPr lvl="0"/>
            <a:r>
              <a:rPr lang="ar-IQ" sz="1600" dirty="0"/>
              <a:t>يعطي رقما تسلسليا للاعتماد من سجل الاساس ( الذي يحتوي على كل تفاصيل الاعتماد) كما يسجل تفاصيل الاعتماد في السجلات الاخرى (الاستحقاق/ المراسلين/ العملاء/ المصروفات)</a:t>
            </a:r>
            <a:endParaRPr lang="en-US" sz="1600" dirty="0"/>
          </a:p>
          <a:p>
            <a:pPr lvl="0"/>
            <a:r>
              <a:rPr lang="ar-IQ" sz="1600" dirty="0"/>
              <a:t>يتصل </a:t>
            </a:r>
            <a:r>
              <a:rPr lang="ar-IQ" sz="1600" dirty="0" err="1"/>
              <a:t>باحد</a:t>
            </a:r>
            <a:r>
              <a:rPr lang="ar-IQ" sz="1600" dirty="0"/>
              <a:t> مراسليه ( مصرف خارجي في بلد المصدر ويطلب منه فتح اعتماد لصالح المصدر وينقل كل معلومات الاعتماد</a:t>
            </a:r>
            <a:endParaRPr lang="en-US" sz="1600" dirty="0"/>
          </a:p>
          <a:p>
            <a:pPr lvl="0"/>
            <a:r>
              <a:rPr lang="ar-IQ" sz="1600" dirty="0"/>
              <a:t>المراسل يفتح لديه اعتمادا استنادا على معلومات المصرف الفاتح</a:t>
            </a:r>
            <a:endParaRPr lang="en-US" sz="1600" dirty="0"/>
          </a:p>
          <a:p>
            <a:pPr lvl="0"/>
            <a:r>
              <a:rPr lang="ar-IQ" sz="1600" dirty="0"/>
              <a:t>يتصل المراسل بالمصدر (المستفيد) ويعلمه بفتح الاعتماد لصالحه ويطلب منه الالتزام ببنود الاعتماد وتقديم المستندات التي حددها الاعتماد في وقتها (قبل تاريخ استحقاق الاعتماد</a:t>
            </a:r>
            <a:r>
              <a:rPr lang="ar-IQ" sz="1600" dirty="0" smtClean="0"/>
              <a:t>)</a:t>
            </a:r>
            <a:endParaRPr lang="ar-SA" sz="1600" dirty="0" smtClean="0"/>
          </a:p>
          <a:p>
            <a:pPr lvl="0"/>
            <a:r>
              <a:rPr lang="ar-IQ" sz="1600" dirty="0"/>
              <a:t>يقوم المصدر بتهيئة المستندات التي تمثل البضاعة </a:t>
            </a:r>
            <a:r>
              <a:rPr lang="ar-IQ" sz="1600" dirty="0" err="1"/>
              <a:t>المشحونه</a:t>
            </a:r>
            <a:r>
              <a:rPr lang="ar-IQ" sz="1600" dirty="0"/>
              <a:t> او المعدة للشحن</a:t>
            </a:r>
            <a:endParaRPr lang="en-US" sz="1600" dirty="0"/>
          </a:p>
          <a:p>
            <a:pPr lvl="0"/>
            <a:r>
              <a:rPr lang="ar-IQ" sz="1600" dirty="0"/>
              <a:t>يقدمها للمصرف المراسل . المراسل يدققها ظاهريا مع شروط الاعتماد </a:t>
            </a:r>
            <a:endParaRPr lang="en-US" sz="1600" dirty="0"/>
          </a:p>
          <a:p>
            <a:pPr lvl="0"/>
            <a:r>
              <a:rPr lang="ar-IQ" sz="1600" dirty="0"/>
              <a:t>يقوم المراسل بالدفع للمصدر ( اما نقدا ولقاء وصل استلام او لقاء سحب </a:t>
            </a:r>
            <a:r>
              <a:rPr lang="ar-IQ" sz="1600" dirty="0" err="1"/>
              <a:t>مستدي</a:t>
            </a:r>
            <a:r>
              <a:rPr lang="ar-IQ" sz="1600" dirty="0"/>
              <a:t> مسحوب على المستورد)</a:t>
            </a:r>
            <a:endParaRPr lang="en-US" sz="1600" dirty="0"/>
          </a:p>
          <a:p>
            <a:pPr lvl="0"/>
            <a:r>
              <a:rPr lang="ar-IQ" sz="1600" dirty="0"/>
              <a:t>يرسل المراسل المستندي الى المصرف الفاتح وهي التي ذكرت سابقا </a:t>
            </a:r>
            <a:endParaRPr lang="en-US" sz="1600" dirty="0"/>
          </a:p>
          <a:p>
            <a:pPr lvl="0"/>
            <a:r>
              <a:rPr lang="ar-IQ" sz="1600" dirty="0"/>
              <a:t>المصرف المحلي </a:t>
            </a:r>
            <a:r>
              <a:rPr lang="ar-IQ" sz="1600" dirty="0" err="1"/>
              <a:t>يتاكد</a:t>
            </a:r>
            <a:r>
              <a:rPr lang="ar-IQ" sz="1600" dirty="0"/>
              <a:t> من سلامه المستندات ومطابقتها لشروط الاعتماد </a:t>
            </a:r>
            <a:endParaRPr lang="en-US" sz="1600" dirty="0"/>
          </a:p>
          <a:p>
            <a:pPr lvl="0"/>
            <a:r>
              <a:rPr lang="ar-IQ" sz="1600" dirty="0"/>
              <a:t>يستدعي المستورد ويسلمه كافة المستندات( اذا كان الدفع نقدا)</a:t>
            </a:r>
            <a:endParaRPr lang="en-US" sz="1600" dirty="0"/>
          </a:p>
          <a:p>
            <a:r>
              <a:rPr lang="ar-IQ" sz="1600" dirty="0"/>
              <a:t>اذا كان الدفع اجلا ولقاء سحب مستندي فيسلمه كل المستندات (لغرض اخراج </a:t>
            </a:r>
            <a:r>
              <a:rPr lang="ar-IQ" sz="1600" dirty="0" err="1"/>
              <a:t>البضاعه</a:t>
            </a:r>
            <a:r>
              <a:rPr lang="ar-IQ" sz="1600" dirty="0"/>
              <a:t> من ميناء الوصول)عدا السحب الذي يطلب منه (من المستورد) التوقيع عليه بالقبول ويبقى السحب عند المصرف لحين استحقاقه وتسديده من قبل المستورد حينذاك يقوم المصرف بتسليم السحب الى المستورد لانتفاء الحاجه اليه</a:t>
            </a:r>
            <a:endParaRPr lang="en-US" sz="1600" dirty="0"/>
          </a:p>
          <a:p>
            <a:endParaRPr lang="ar-SA" sz="1600" dirty="0"/>
          </a:p>
        </p:txBody>
      </p:sp>
    </p:spTree>
    <p:extLst>
      <p:ext uri="{BB962C8B-B14F-4D97-AF65-F5344CB8AC3E}">
        <p14:creationId xmlns:p14="http://schemas.microsoft.com/office/powerpoint/2010/main" val="1722696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lumMod val="40000"/>
              <a:lumOff val="60000"/>
            </a:schemeClr>
          </a:solidFill>
        </p:spPr>
        <p:txBody>
          <a:bodyPr>
            <a:normAutofit fontScale="90000"/>
          </a:bodyPr>
          <a:lstStyle/>
          <a:p>
            <a:r>
              <a:rPr lang="ar-SA" b="1" dirty="0" smtClean="0"/>
              <a:t/>
            </a:r>
            <a:br>
              <a:rPr lang="ar-SA" b="1" dirty="0" smtClean="0"/>
            </a:br>
            <a:r>
              <a:rPr lang="ar-IQ" b="1" dirty="0" smtClean="0"/>
              <a:t>خطوات تنفيذ الاعتماد</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accent6">
              <a:lumMod val="20000"/>
              <a:lumOff val="80000"/>
            </a:schemeClr>
          </a:solidFill>
        </p:spPr>
        <p:txBody>
          <a:bodyPr>
            <a:normAutofit lnSpcReduction="10000"/>
          </a:bodyPr>
          <a:lstStyle/>
          <a:p>
            <a:pPr lvl="0"/>
            <a:r>
              <a:rPr lang="ar-IQ" sz="1400" b="1" dirty="0" smtClean="0"/>
              <a:t>خطوات تنفيذ الاعتماد المستندي من بنك واحد</a:t>
            </a:r>
            <a:endParaRPr lang="en-US" sz="1400" dirty="0" smtClean="0"/>
          </a:p>
          <a:p>
            <a:pPr lvl="0"/>
            <a:r>
              <a:rPr lang="ar-IQ" sz="1400" dirty="0" smtClean="0"/>
              <a:t>مرحلة </a:t>
            </a:r>
            <a:r>
              <a:rPr lang="ar-IQ" sz="1400" dirty="0"/>
              <a:t>العقد التجاري الاصلي :</a:t>
            </a:r>
            <a:endParaRPr lang="en-US" sz="1400" dirty="0"/>
          </a:p>
          <a:p>
            <a:r>
              <a:rPr lang="ar-IQ" sz="1400" dirty="0"/>
              <a:t>ان التزام المشتري بفتح الاعتماد المستندي ينشأ </a:t>
            </a:r>
            <a:r>
              <a:rPr lang="ar-IQ" sz="1400" dirty="0" err="1"/>
              <a:t>نتيجه</a:t>
            </a:r>
            <a:r>
              <a:rPr lang="ar-IQ" sz="1400" dirty="0"/>
              <a:t> ابرامه لعقد تجاري معين مع المستفيد والغالب ان يكون ذلك العقد عقد بيع وفيه يشترط البائع على المشتري دفع الثمن عن طريق اعتماد مستندي وقد يكون ذلك العقد عقد اجارة او وكالة </a:t>
            </a:r>
            <a:r>
              <a:rPr lang="ar-IQ" sz="1400" dirty="0" err="1"/>
              <a:t>باجرة</a:t>
            </a:r>
            <a:r>
              <a:rPr lang="ar-IQ" sz="1400" dirty="0"/>
              <a:t> او غيرها من العقود </a:t>
            </a:r>
            <a:endParaRPr lang="en-US" sz="1400" dirty="0"/>
          </a:p>
          <a:p>
            <a:r>
              <a:rPr lang="ar-IQ" sz="1400" dirty="0"/>
              <a:t>والاصل ان يتفق البائع والمشتري في العقد التجاري المبرم بينهما على كيفية تسوية الثمن حيث يتفقان على الكيفية التي يقدم بها البنك التزامه للمستفيد من الاعتماد فقد يكون بالدفع نقدا عند ورود المستندات وقد تكون بقبول كمبيالة كما يتفقان على المدة التي يبقى فيها البنك ملتزما امام المستفيد والمكان الواجب فيه تقديم المستندات والذي يتم فيه وفاء البنك بالتزامه وغيره من التفاصيل التي تهمهم </a:t>
            </a:r>
            <a:endParaRPr lang="en-US" sz="1400" dirty="0"/>
          </a:p>
          <a:p>
            <a:pPr lvl="0"/>
            <a:r>
              <a:rPr lang="ar-IQ" sz="1400" dirty="0"/>
              <a:t>مرحلة عقد فتح الاعتماد :</a:t>
            </a:r>
            <a:endParaRPr lang="en-US" sz="1400" dirty="0"/>
          </a:p>
          <a:p>
            <a:r>
              <a:rPr lang="ar-IQ" sz="1400" dirty="0"/>
              <a:t>بعد ابرام المشتري لعقد البيع وتعهده فيه بفتح الاعتماد فانه يتوجه الى البنك طالبا منه ان يفتح اعتمادا لصالح البائع وبالشروط الذي اتفق هو عليها مع البائع والتي يذكرها المشتري في طلبه الموجه الى البنك كي يقبل البائع تنفيذ التزامه </a:t>
            </a:r>
            <a:r>
              <a:rPr lang="ar-IQ" sz="1400" dirty="0" err="1"/>
              <a:t>الناشئه</a:t>
            </a:r>
            <a:r>
              <a:rPr lang="ar-IQ" sz="1400" dirty="0"/>
              <a:t> من عقد البيع ويسمى هذا المشتري الامر او طالب فتح الاعتماد 	وعندما يقبل البنك طلب الامر ويفتح الاعتماد فانه ينفذ التزاما عليه اما الامر من عقد الاعتماد المبرم بينها </a:t>
            </a:r>
            <a:r>
              <a:rPr lang="ar-IQ" sz="1400" dirty="0" err="1"/>
              <a:t>ولاعلاقة</a:t>
            </a:r>
            <a:r>
              <a:rPr lang="ar-IQ" sz="1400" dirty="0"/>
              <a:t> للبنك بعقد البيع الذي </a:t>
            </a:r>
            <a:r>
              <a:rPr lang="ar-IQ" sz="1400" dirty="0" err="1"/>
              <a:t>لاصله</a:t>
            </a:r>
            <a:r>
              <a:rPr lang="ar-IQ" sz="1400" dirty="0"/>
              <a:t> له به قانونا </a:t>
            </a:r>
            <a:endParaRPr lang="en-US" sz="1400" dirty="0"/>
          </a:p>
          <a:p>
            <a:pPr lvl="0"/>
            <a:r>
              <a:rPr lang="ar-IQ" sz="1400" dirty="0"/>
              <a:t>مرحلة تبليغ الاعتماد: </a:t>
            </a:r>
            <a:endParaRPr lang="ar-SA" sz="1400" dirty="0" smtClean="0"/>
          </a:p>
          <a:p>
            <a:r>
              <a:rPr lang="ar-IQ" sz="1400" dirty="0"/>
              <a:t>يقوم بنك المشتري ( الامر) </a:t>
            </a:r>
            <a:r>
              <a:rPr lang="ar-IQ" sz="1400" dirty="0" err="1"/>
              <a:t>باصدار</a:t>
            </a:r>
            <a:r>
              <a:rPr lang="ar-IQ" sz="1400" dirty="0"/>
              <a:t> الاعتماد ويرسل خطاب الاعتماد المستندي الى المستفيد مباشرة متضمنا الاخطار بحقوق والتزامات كل من البنك المصدر للاعتماد والمستفيد من الاعتماد </a:t>
            </a:r>
            <a:endParaRPr lang="en-US" sz="1400" dirty="0"/>
          </a:p>
          <a:p>
            <a:pPr lvl="0"/>
            <a:r>
              <a:rPr lang="ar-IQ" sz="1400" dirty="0"/>
              <a:t>مرحلة تنفيذ الاعتماد :</a:t>
            </a:r>
            <a:endParaRPr lang="en-US" sz="1400" dirty="0"/>
          </a:p>
          <a:p>
            <a:r>
              <a:rPr lang="ar-IQ" sz="1400" dirty="0"/>
              <a:t>يقوم المستفيد بشحن السلعة وتقديم المستندات المطلوبة في خطاب الاعتماد الى البنك الذي يتولى فحصها وقبولها ان كانت متطابقة ويدفع النك حينئذ المبلغ الوارد في الخطاب او يقبل الكمبيالة او يخصمها بحسب المنصوص عليه في الخطاب </a:t>
            </a:r>
            <a:endParaRPr lang="en-US" sz="1400" dirty="0"/>
          </a:p>
          <a:p>
            <a:r>
              <a:rPr lang="ar-IQ" sz="1400" dirty="0"/>
              <a:t>وبعد ذلك ينقل البنك هذه المستندات الى المشتري الذي يرد اليه </a:t>
            </a:r>
            <a:r>
              <a:rPr lang="ar-IQ" sz="1400" dirty="0" err="1"/>
              <a:t>مادفعه</a:t>
            </a:r>
            <a:r>
              <a:rPr lang="ar-IQ" sz="1400" dirty="0"/>
              <a:t> </a:t>
            </a:r>
            <a:r>
              <a:rPr lang="ar-IQ" sz="1400" dirty="0" err="1"/>
              <a:t>بالاضافة</a:t>
            </a:r>
            <a:r>
              <a:rPr lang="ar-IQ" sz="1400" dirty="0"/>
              <a:t> الى المصاريف اذا لم يكن قد عجل له هذه المبالغ ويستطيع المشتري عن طريق هذه المستندات تسلم </a:t>
            </a:r>
            <a:r>
              <a:rPr lang="ar-IQ" sz="1400" dirty="0" err="1"/>
              <a:t>السلعه</a:t>
            </a:r>
            <a:r>
              <a:rPr lang="ar-IQ" sz="1400" dirty="0"/>
              <a:t> </a:t>
            </a:r>
            <a:endParaRPr lang="en-US" sz="1400" dirty="0"/>
          </a:p>
          <a:p>
            <a:pPr lvl="0"/>
            <a:endParaRPr lang="en-US" sz="1400" dirty="0"/>
          </a:p>
          <a:p>
            <a:endParaRPr lang="ar-SA" sz="1400" dirty="0"/>
          </a:p>
        </p:txBody>
      </p:sp>
    </p:spTree>
    <p:extLst>
      <p:ext uri="{BB962C8B-B14F-4D97-AF65-F5344CB8AC3E}">
        <p14:creationId xmlns:p14="http://schemas.microsoft.com/office/powerpoint/2010/main" val="3373160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1">
              <a:lumMod val="85000"/>
            </a:schemeClr>
          </a:solidFill>
        </p:spPr>
        <p:txBody>
          <a:bodyPr>
            <a:normAutofit fontScale="90000"/>
          </a:bodyPr>
          <a:lstStyle/>
          <a:p>
            <a:r>
              <a:rPr lang="ar-SA" b="1" dirty="0" smtClean="0"/>
              <a:t/>
            </a:r>
            <a:br>
              <a:rPr lang="ar-SA" b="1" dirty="0" smtClean="0"/>
            </a:br>
            <a:r>
              <a:rPr lang="ar-IQ" sz="4000" b="1" dirty="0" smtClean="0"/>
              <a:t>خطوات تنفيذ الاعتماد المستندي من بنكين</a:t>
            </a:r>
            <a:r>
              <a:rPr lang="en-US" dirty="0" smtClean="0"/>
              <a:t/>
            </a:r>
            <a:br>
              <a:rPr lang="en-US" dirty="0" smtClean="0"/>
            </a:br>
            <a:endParaRPr lang="ar-SA" dirty="0"/>
          </a:p>
        </p:txBody>
      </p:sp>
      <p:sp>
        <p:nvSpPr>
          <p:cNvPr id="3" name="عنصر نائب للمحتوى 2"/>
          <p:cNvSpPr>
            <a:spLocks noGrp="1"/>
          </p:cNvSpPr>
          <p:nvPr>
            <p:ph idx="1"/>
          </p:nvPr>
        </p:nvSpPr>
        <p:spPr>
          <a:xfrm>
            <a:off x="467544" y="1600200"/>
            <a:ext cx="8219256" cy="4997152"/>
          </a:xfrm>
          <a:solidFill>
            <a:schemeClr val="bg2"/>
          </a:solidFill>
        </p:spPr>
        <p:txBody>
          <a:bodyPr>
            <a:noAutofit/>
          </a:bodyPr>
          <a:lstStyle/>
          <a:p>
            <a:r>
              <a:rPr lang="ar-IQ" sz="1400" dirty="0" err="1" smtClean="0"/>
              <a:t>لايقوم</a:t>
            </a:r>
            <a:r>
              <a:rPr lang="ar-IQ" sz="1400" dirty="0" smtClean="0"/>
              <a:t> </a:t>
            </a:r>
            <a:r>
              <a:rPr lang="ar-IQ" sz="1400" dirty="0"/>
              <a:t>بنك الامر في الغالب بتبليغ الاعتماد مباشرة بنفسه للمستفيد ولكنه يستعين ببنك اخر او فرع تابع له في بلد البائع </a:t>
            </a:r>
            <a:r>
              <a:rPr lang="ar-IQ" sz="1400" dirty="0" err="1"/>
              <a:t>لابلاغ</a:t>
            </a:r>
            <a:r>
              <a:rPr lang="ar-IQ" sz="1400" dirty="0"/>
              <a:t> المستفيد به ويسمى هذا البنك الثاني البنك المراسل او مبلغ الاعتماد ففي هذه الحالة تتم عملية الاعتماد المستندي من خلال تداخل بنكين اثنين وليس بنك واحد ويقوم هذا البنك المراسل بتبليغ الاعتماد على النحو التالي اما ان يقوم بدور الوسيط بين البنك فاتح الاعتماد والبائع دون اي التزام عليه وقد يقوم بدفع قيمة المستندات الى البائع عند تقديمها له ضمن شروط الاعتماد او يقوم بتبليغ الاعتماد الى المستفيد ويضيف عليه تعزيزه وحينئذ يكفل دفع القيمة للبائع بشرط ان تكون هذه المستندات مطابقة لشروط الاعتماد وعلى هذا الاساس تكون الخطوات العملية </a:t>
            </a:r>
            <a:r>
              <a:rPr lang="ar-IQ" sz="1400" dirty="0" err="1"/>
              <a:t>لاجراء</a:t>
            </a:r>
            <a:r>
              <a:rPr lang="ar-IQ" sz="1400" dirty="0"/>
              <a:t> عملية الاعتماد المستندي من خلال بنكين كالتالي:</a:t>
            </a:r>
            <a:endParaRPr lang="en-US" sz="1400" dirty="0"/>
          </a:p>
          <a:p>
            <a:pPr lvl="0"/>
            <a:r>
              <a:rPr lang="ar-IQ" sz="1400" dirty="0"/>
              <a:t>يتعاقد البائع مع المشتري ويتعهد المشتري دفع الثمن بواسطة اعتماد مستندي </a:t>
            </a:r>
            <a:endParaRPr lang="en-US" sz="1400" dirty="0"/>
          </a:p>
          <a:p>
            <a:pPr lvl="0"/>
            <a:r>
              <a:rPr lang="ar-IQ" sz="1400" dirty="0"/>
              <a:t>يطلب المشتري من بنكه ان يفتح اعتمادا مستنديا لصالح البائع مبينا الشروط التي اتفق هو عليها مع هذا البائع </a:t>
            </a:r>
            <a:endParaRPr lang="en-US" sz="1400" dirty="0"/>
          </a:p>
          <a:p>
            <a:pPr lvl="0"/>
            <a:r>
              <a:rPr lang="ar-IQ" sz="1400" dirty="0"/>
              <a:t>يدرس البنك طلب العميل وبعد الموافقة وتحديد شروط التعامل يقوم </a:t>
            </a:r>
            <a:r>
              <a:rPr lang="ar-IQ" sz="1400" dirty="0" err="1"/>
              <a:t>باصدار</a:t>
            </a:r>
            <a:r>
              <a:rPr lang="ar-IQ" sz="1400" dirty="0"/>
              <a:t> الاعتماد وارساله للبنك المراسل في بلد البائع </a:t>
            </a:r>
            <a:endParaRPr lang="en-US" sz="1400" dirty="0"/>
          </a:p>
          <a:p>
            <a:pPr lvl="0"/>
            <a:r>
              <a:rPr lang="ar-IQ" sz="1400" dirty="0"/>
              <a:t>يقوم البنك المراسل بتبليغ الاعتماد للبائع المستفيد مضيفا تعزيزه على ذلك عند الاقتضاء </a:t>
            </a:r>
            <a:endParaRPr lang="en-US" sz="1400" dirty="0"/>
          </a:p>
          <a:p>
            <a:pPr lvl="0"/>
            <a:r>
              <a:rPr lang="ar-IQ" sz="1400" dirty="0"/>
              <a:t>يسلم البائع </a:t>
            </a:r>
            <a:r>
              <a:rPr lang="ar-IQ" sz="1400" dirty="0" err="1"/>
              <a:t>السلعه</a:t>
            </a:r>
            <a:r>
              <a:rPr lang="ar-IQ" sz="1400" dirty="0"/>
              <a:t> الى ربان </a:t>
            </a:r>
            <a:r>
              <a:rPr lang="ar-IQ" sz="1400" dirty="0" err="1"/>
              <a:t>السفينه</a:t>
            </a:r>
            <a:r>
              <a:rPr lang="ar-IQ" sz="1400" dirty="0"/>
              <a:t> الذي يسلمه وثائق الشحن</a:t>
            </a:r>
            <a:endParaRPr lang="en-US" sz="1400" dirty="0"/>
          </a:p>
          <a:p>
            <a:pPr lvl="0"/>
            <a:r>
              <a:rPr lang="ar-IQ" sz="1400" dirty="0"/>
              <a:t>يسلم البائع المستندات ووثائق الشحن الى البنك المراسل الذي يدفع له ثمن سلعته بعد التحقق من تطابق المستندات مع شروط الاعتماد </a:t>
            </a:r>
            <a:endParaRPr lang="en-US" sz="1400" dirty="0"/>
          </a:p>
          <a:p>
            <a:pPr lvl="0"/>
            <a:r>
              <a:rPr lang="ar-IQ" sz="1400" dirty="0"/>
              <a:t>يرسل البنك المراسل المستندات الى البنك المصدر الذي فتح فيه الاعتماد من طرف المشتري</a:t>
            </a:r>
            <a:endParaRPr lang="en-US" sz="1400" dirty="0"/>
          </a:p>
          <a:p>
            <a:pPr lvl="0"/>
            <a:r>
              <a:rPr lang="ar-IQ" sz="1400" dirty="0"/>
              <a:t>يسلم البنك المصدر في بلد المشتري المستندات الى طالب فتح الاعتماد مقابل السداد حسب الاتفاق بينها</a:t>
            </a:r>
            <a:endParaRPr lang="en-US" sz="1400" dirty="0"/>
          </a:p>
          <a:p>
            <a:pPr lvl="0"/>
            <a:r>
              <a:rPr lang="ar-IQ" sz="1400" dirty="0"/>
              <a:t>يسلم المشتري المستندات الى وكيله شركه </a:t>
            </a:r>
            <a:r>
              <a:rPr lang="ar-IQ" sz="1400" dirty="0" err="1"/>
              <a:t>الملاحه</a:t>
            </a:r>
            <a:r>
              <a:rPr lang="ar-IQ" sz="1400" dirty="0"/>
              <a:t> في ميناء الوصول الذي يسلمه </a:t>
            </a:r>
            <a:r>
              <a:rPr lang="ar-IQ" sz="1400" dirty="0" err="1"/>
              <a:t>السلعه</a:t>
            </a:r>
            <a:r>
              <a:rPr lang="ar-IQ" sz="1400" dirty="0"/>
              <a:t> </a:t>
            </a:r>
            <a:endParaRPr lang="en-US" sz="1400" dirty="0"/>
          </a:p>
          <a:p>
            <a:pPr lvl="0"/>
            <a:r>
              <a:rPr lang="ar-IQ" sz="1400" dirty="0"/>
              <a:t>ويقوم كل من البنك المصدر والبنك المر اسل  بترتيبات التغطية بينهما بحيث يتم تصفية العلاقات بشكل نهائي </a:t>
            </a:r>
            <a:endParaRPr lang="en-US" sz="1400" dirty="0"/>
          </a:p>
          <a:p>
            <a:r>
              <a:rPr lang="ar-IQ" sz="1400" b="1" dirty="0"/>
              <a:t>المستندات الخاصة بعملية فتح الاعتمادات </a:t>
            </a:r>
            <a:r>
              <a:rPr lang="ar-IQ" sz="1400" b="1" dirty="0" err="1"/>
              <a:t>المستندية</a:t>
            </a:r>
            <a:endParaRPr lang="en-US" sz="1400" dirty="0"/>
          </a:p>
          <a:p>
            <a:pPr lvl="0"/>
            <a:r>
              <a:rPr lang="ar-IQ" sz="1400" b="1" dirty="0"/>
              <a:t>الكمبيالة </a:t>
            </a:r>
            <a:r>
              <a:rPr lang="ar-IQ" sz="1400" b="1" dirty="0" err="1"/>
              <a:t>المستندية</a:t>
            </a:r>
            <a:r>
              <a:rPr lang="ar-IQ" sz="1400" b="1" dirty="0"/>
              <a:t>: </a:t>
            </a:r>
            <a:r>
              <a:rPr lang="ar-IQ" sz="1400" dirty="0"/>
              <a:t>هي امر صادر من المصدر (البائع) الى المستورد(المشتري بان يدفع قيمة البضاعة في وقت محدد وقد تكون الكمبيالة </a:t>
            </a:r>
            <a:r>
              <a:rPr lang="ar-IQ" sz="1400" dirty="0" err="1"/>
              <a:t>لاجل</a:t>
            </a:r>
            <a:r>
              <a:rPr lang="ar-IQ" sz="1400" dirty="0"/>
              <a:t> حيث تدفع قيمة البضاعة في تاريخ لاحق للعملية التجارية وبالتالي يمكن تداول هذا النوع من الاوراق في السوق وخصمها </a:t>
            </a:r>
            <a:endParaRPr lang="en-US" sz="1400" dirty="0"/>
          </a:p>
          <a:p>
            <a:pPr lvl="0"/>
            <a:r>
              <a:rPr lang="ar-IQ" sz="1400" b="1" dirty="0"/>
              <a:t>وثيقة الشحن: </a:t>
            </a:r>
            <a:r>
              <a:rPr lang="ar-IQ" sz="1400" dirty="0"/>
              <a:t>هي عبارة عن وثيقة تسليم </a:t>
            </a:r>
            <a:r>
              <a:rPr lang="ar-IQ" sz="1400" dirty="0" err="1"/>
              <a:t>االبضاعة</a:t>
            </a:r>
            <a:r>
              <a:rPr lang="ar-IQ" sz="1400" dirty="0"/>
              <a:t> لشركة شحن معتمدة تقوم بشحن البضاعة وتسليمها الى المستورد </a:t>
            </a:r>
            <a:endParaRPr lang="en-US" sz="1400" dirty="0"/>
          </a:p>
        </p:txBody>
      </p:sp>
    </p:spTree>
    <p:extLst>
      <p:ext uri="{BB962C8B-B14F-4D97-AF65-F5344CB8AC3E}">
        <p14:creationId xmlns:p14="http://schemas.microsoft.com/office/powerpoint/2010/main" val="1793555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457200" y="228918"/>
            <a:ext cx="8075240" cy="175746"/>
          </a:xfrm>
        </p:spPr>
        <p:txBody>
          <a:bodyPr>
            <a:normAutofit fontScale="90000"/>
          </a:bodyPr>
          <a:lstStyle/>
          <a:p>
            <a:endParaRPr lang="ar-SA" dirty="0"/>
          </a:p>
        </p:txBody>
      </p:sp>
      <p:sp>
        <p:nvSpPr>
          <p:cNvPr id="3" name="عنصر نائب للمحتوى 2"/>
          <p:cNvSpPr>
            <a:spLocks noGrp="1"/>
          </p:cNvSpPr>
          <p:nvPr>
            <p:ph idx="1"/>
          </p:nvPr>
        </p:nvSpPr>
        <p:spPr>
          <a:xfrm>
            <a:off x="457200" y="476672"/>
            <a:ext cx="8229600" cy="5649491"/>
          </a:xfrm>
          <a:solidFill>
            <a:schemeClr val="bg2"/>
          </a:solidFill>
        </p:spPr>
        <p:txBody>
          <a:bodyPr>
            <a:normAutofit fontScale="92500" lnSpcReduction="10000"/>
          </a:bodyPr>
          <a:lstStyle/>
          <a:p>
            <a:pPr lvl="0"/>
            <a:r>
              <a:rPr lang="ar-IQ" sz="1400" b="1" dirty="0"/>
              <a:t>الفاتورة التجارية: </a:t>
            </a:r>
            <a:r>
              <a:rPr lang="ar-IQ" sz="1400" dirty="0"/>
              <a:t>تتضمن سعر ومواصفات البضاعة ويجب ان تبين من سيدفع تكاليف النقل والتامين </a:t>
            </a:r>
            <a:endParaRPr lang="en-US" sz="1400" dirty="0"/>
          </a:p>
          <a:p>
            <a:pPr lvl="0"/>
            <a:r>
              <a:rPr lang="ar-IQ" sz="1400" b="1" dirty="0"/>
              <a:t>وثيقة التامين: </a:t>
            </a:r>
            <a:r>
              <a:rPr lang="ar-IQ" sz="1400" dirty="0"/>
              <a:t>حيث تكون البضاعة مؤمنه لدى شركة تامين فهذه الوثيقة تبين تفاصيل هذا الموضوع من اقساط تامين غيرها</a:t>
            </a:r>
            <a:endParaRPr lang="en-US" sz="1400" dirty="0"/>
          </a:p>
          <a:p>
            <a:pPr lvl="0"/>
            <a:r>
              <a:rPr lang="ar-IQ" sz="1400" b="1" dirty="0"/>
              <a:t>خطابات الضمان : </a:t>
            </a:r>
            <a:r>
              <a:rPr lang="ar-IQ" sz="1400" dirty="0"/>
              <a:t>نعرف خطابات الضمان بانها عباره عن تعهد كتابي يتعهد بمقتضاه المصرف بكفالة احد </a:t>
            </a:r>
            <a:r>
              <a:rPr lang="ar-IQ" sz="1400" dirty="0" err="1"/>
              <a:t>عملائة</a:t>
            </a:r>
            <a:r>
              <a:rPr lang="ar-IQ" sz="1400" dirty="0"/>
              <a:t> (طالب الاصدار) في حدود مبلغ معين تجاه طرف ثالث وذلك ضمانا لوفاء هذا العميل المكفول بالتزامه تجاه طرف الثالث خلال مدة معينه</a:t>
            </a:r>
            <a:endParaRPr lang="en-US" sz="1400" dirty="0"/>
          </a:p>
          <a:p>
            <a:r>
              <a:rPr lang="ar-IQ" sz="1400" b="1" dirty="0"/>
              <a:t> </a:t>
            </a:r>
            <a:r>
              <a:rPr lang="ar-IQ" sz="1400" b="1" dirty="0" smtClean="0"/>
              <a:t>الاخطاء </a:t>
            </a:r>
            <a:r>
              <a:rPr lang="ar-IQ" sz="1400" b="1" dirty="0"/>
              <a:t>في المستندات</a:t>
            </a:r>
            <a:endParaRPr lang="en-US" sz="1400" dirty="0"/>
          </a:p>
          <a:p>
            <a:r>
              <a:rPr lang="ar-IQ" sz="1400" dirty="0"/>
              <a:t>اذا اكتشف المراسل وجود اخطاء في المستندات التي قدمها المصدر يتصرف بطريقتين الاولى : اذا قدر ان الاخطاء قابلة للتصحيح فانه يستدعي المصدر ويطلب منه التصحيح اما اذا قدر ان الاخطاء </a:t>
            </a:r>
            <a:r>
              <a:rPr lang="ar-IQ" sz="1400" dirty="0" err="1"/>
              <a:t>لايمكن</a:t>
            </a:r>
            <a:r>
              <a:rPr lang="ar-IQ" sz="1400" dirty="0"/>
              <a:t> تصحيحها وهي الحالة الثانية فانه يدفع له مبلغ الاعتماد مقابل خطاب ضمان صادر من المصدر لمنفعة المراسل يضمن اعادة المبلغ المدفوع الى المراسل في حال رفض المصرف الفاتح الدفع او يرسل المستندات الى المصرف الفاتح برسم التحصيل فان وافق عليها وحول المبلغ فان المراسل سيؤدي المبلغ الى المصدر  لكن الفكرة الاساسية هي انه على المصرف رفض قبول المستندات التي فيها اخطاء </a:t>
            </a:r>
            <a:r>
              <a:rPr lang="ar-IQ" sz="1400" dirty="0" err="1"/>
              <a:t>لايمكن</a:t>
            </a:r>
            <a:r>
              <a:rPr lang="ar-IQ" sz="1400" dirty="0"/>
              <a:t> تصحيحها وهو اذا ما قام </a:t>
            </a:r>
            <a:r>
              <a:rPr lang="ar-IQ" sz="1400" dirty="0" err="1"/>
              <a:t>باحد</a:t>
            </a:r>
            <a:r>
              <a:rPr lang="ar-IQ" sz="1400" dirty="0"/>
              <a:t> الاجراءين اعلاه </a:t>
            </a:r>
            <a:r>
              <a:rPr lang="ar-IQ" sz="1400" dirty="0" err="1"/>
              <a:t>فانما</a:t>
            </a:r>
            <a:r>
              <a:rPr lang="ar-IQ" sz="1400" dirty="0"/>
              <a:t> يقوم لمساعدة عملية المصدر وتسهيلا للتجارة.</a:t>
            </a:r>
            <a:endParaRPr lang="en-US" sz="1400" dirty="0"/>
          </a:p>
          <a:p>
            <a:r>
              <a:rPr lang="ar-IQ" sz="1400" b="1" dirty="0"/>
              <a:t>انواع الاعتمادات </a:t>
            </a:r>
            <a:r>
              <a:rPr lang="ar-IQ" sz="1400" b="1" dirty="0" err="1"/>
              <a:t>المستندية</a:t>
            </a:r>
            <a:r>
              <a:rPr lang="ar-IQ" sz="1400" b="1" dirty="0"/>
              <a:t> </a:t>
            </a:r>
            <a:endParaRPr lang="en-US" sz="1400" dirty="0"/>
          </a:p>
          <a:p>
            <a:r>
              <a:rPr lang="ar-IQ" sz="1400" dirty="0" err="1"/>
              <a:t>لاتختلف</a:t>
            </a:r>
            <a:r>
              <a:rPr lang="ar-IQ" sz="1400" dirty="0"/>
              <a:t> انواع الاعتمادات في طريقة فتحها لكنها تختلف في طريقة التعامل المصرفي بها,  كفكرة اولية لابد من الاشارة الى ان الاعتماد اما يكون قابلا للنقض او غير قابل للنقض ولابد من توضيحها </a:t>
            </a:r>
            <a:r>
              <a:rPr lang="ar-IQ" sz="1400" dirty="0" err="1"/>
              <a:t>لانها</a:t>
            </a:r>
            <a:r>
              <a:rPr lang="ar-IQ" sz="1400" dirty="0"/>
              <a:t> تخص كافة انواع الاعتمادات , فيقصد</a:t>
            </a:r>
            <a:r>
              <a:rPr lang="ar-IQ" sz="1400" b="1" dirty="0"/>
              <a:t> بالاعتماد قابل للنقض </a:t>
            </a:r>
            <a:r>
              <a:rPr lang="ar-IQ" sz="1400" dirty="0"/>
              <a:t>هو الاعتماد الذي يستطيع فاتحه نقضه/ الغاءه شرط عدم تنفيذه من قبل المراسل وهذا الاعتماد </a:t>
            </a:r>
            <a:r>
              <a:rPr lang="ar-IQ" sz="1400" dirty="0" err="1"/>
              <a:t>لايسهل</a:t>
            </a:r>
            <a:r>
              <a:rPr lang="ar-IQ" sz="1400" dirty="0"/>
              <a:t> انسيابية التجارة الدولية ولكن حالما يجري تنفيذه بعد فتحه واعلام المستفيد ( المصدر) به وقيام الاخير بتهيئة المستندات فانه يصبح ملزما لكافة الاطراف ومنها </a:t>
            </a:r>
            <a:r>
              <a:rPr lang="ar-IQ" sz="1400" dirty="0" err="1"/>
              <a:t>بالتاكيد</a:t>
            </a:r>
            <a:r>
              <a:rPr lang="ar-IQ" sz="1400" dirty="0"/>
              <a:t> المستورد وهذا النوع نادر الاستعمال حيث لم يجد قبولا في التطبيق العملي من قبل المصدرين لما يسببه لهم من اضرار ومخاطر , اما</a:t>
            </a:r>
            <a:r>
              <a:rPr lang="ar-IQ" sz="1400" b="1" dirty="0"/>
              <a:t> الاعتماد غير القابل للنقض والمعزز</a:t>
            </a:r>
            <a:r>
              <a:rPr lang="ar-IQ" sz="1400" dirty="0"/>
              <a:t> هو الاعتماد الذي يصبح حال فتحه ملزما لكافة الاطراف </a:t>
            </a:r>
            <a:r>
              <a:rPr lang="ar-IQ" sz="1400" dirty="0" err="1"/>
              <a:t>ولايمكن</a:t>
            </a:r>
            <a:r>
              <a:rPr lang="ar-IQ" sz="1400" dirty="0"/>
              <a:t> </a:t>
            </a:r>
            <a:r>
              <a:rPr lang="ar-IQ" sz="1400" dirty="0" err="1"/>
              <a:t>الغاءة</a:t>
            </a:r>
            <a:r>
              <a:rPr lang="ar-IQ" sz="1400" dirty="0"/>
              <a:t> او </a:t>
            </a:r>
            <a:r>
              <a:rPr lang="ar-IQ" sz="1400" dirty="0" err="1"/>
              <a:t>تعديلة</a:t>
            </a:r>
            <a:r>
              <a:rPr lang="ar-IQ" sz="1400" dirty="0"/>
              <a:t> الا بموافقة اطراف الاعتماد وهذا هو الاعتماد الذي يعتبر اساس التعامل الدولي بالتجارة اذ يتمتع فيه المستفيد بحصانتين مستقلتين احداهما من المصرف الفاتح والاخرى من المصرف المعزز </a:t>
            </a:r>
            <a:r>
              <a:rPr lang="ar-IQ" sz="1400" dirty="0" smtClean="0"/>
              <a:t>.</a:t>
            </a:r>
            <a:endParaRPr lang="en-US" sz="1400" dirty="0"/>
          </a:p>
          <a:p>
            <a:r>
              <a:rPr lang="ar-IQ" sz="1400" b="1" dirty="0"/>
              <a:t>اما انواع الاعتمادات فهي كما يلي: </a:t>
            </a:r>
            <a:endParaRPr lang="en-US" sz="1400" dirty="0"/>
          </a:p>
          <a:p>
            <a:pPr lvl="0"/>
            <a:r>
              <a:rPr lang="ar-IQ" sz="1400" dirty="0"/>
              <a:t>الاعتماد القابل </a:t>
            </a:r>
            <a:r>
              <a:rPr lang="ar-IQ" sz="1400" dirty="0" err="1"/>
              <a:t>للتجزئة:عند</a:t>
            </a:r>
            <a:r>
              <a:rPr lang="ar-IQ" sz="1400" dirty="0"/>
              <a:t> استيراد بضاعة تتسم بكبر الكمية مثل (الرز/ السكر/القهوة...الخ) </a:t>
            </a:r>
            <a:endParaRPr lang="en-US" sz="1400" dirty="0"/>
          </a:p>
          <a:p>
            <a:r>
              <a:rPr lang="ar-IQ" sz="1400" dirty="0"/>
              <a:t>فان المستورد سيجابه مشكله الخزن اذا </a:t>
            </a:r>
            <a:r>
              <a:rPr lang="ar-IQ" sz="1400" dirty="0" err="1"/>
              <a:t>ماوصلت</a:t>
            </a:r>
            <a:r>
              <a:rPr lang="ar-IQ" sz="1400" dirty="0"/>
              <a:t> كل الكمية مره واحدة كما </a:t>
            </a:r>
            <a:r>
              <a:rPr lang="ar-IQ" sz="1400" dirty="0" err="1"/>
              <a:t>يجابة</a:t>
            </a:r>
            <a:r>
              <a:rPr lang="ar-IQ" sz="1400" dirty="0"/>
              <a:t> المصدر مشكلة تجميع الكمية مرة واحدة لذلك يجري الاتفاق على ان تورد البضاعة على شكل اجزاء متتابعة وعند فتح الاعتماد يحدد المستورد بعد الاتفاق مع المصدر على تحديد عدد الاجزاء وتواريخ الاستحقاق كل جزء وبذلك يكون من حق المراسل رفض استلام شحنه اذا وصلت مستنداتها بعد تاريخ استحقاقها المحدد في الاعتماد وينقسم هذا النوع من انواع الاعتمادات الى نوعين:</a:t>
            </a:r>
            <a:endParaRPr lang="en-US" sz="1400" dirty="0"/>
          </a:p>
          <a:p>
            <a:r>
              <a:rPr lang="ar-IQ" sz="1400" dirty="0"/>
              <a:t>المتراكم: وهو الذي يسمح </a:t>
            </a:r>
            <a:r>
              <a:rPr lang="ar-IQ" sz="1400" dirty="0" err="1"/>
              <a:t>باضافة</a:t>
            </a:r>
            <a:r>
              <a:rPr lang="ar-IQ" sz="1400" dirty="0"/>
              <a:t> الشحنة </a:t>
            </a:r>
            <a:r>
              <a:rPr lang="ar-IQ" sz="1400" dirty="0" err="1"/>
              <a:t>المتاخرة</a:t>
            </a:r>
            <a:r>
              <a:rPr lang="ar-IQ" sz="1400" dirty="0"/>
              <a:t> الى الشحنة اللاحقة </a:t>
            </a:r>
            <a:endParaRPr lang="en-US" sz="1400" dirty="0"/>
          </a:p>
          <a:p>
            <a:r>
              <a:rPr lang="ar-IQ" sz="1400" dirty="0"/>
              <a:t>غير المتراكم: وهو الذي </a:t>
            </a:r>
            <a:r>
              <a:rPr lang="ar-IQ" sz="1400" dirty="0" err="1"/>
              <a:t>لايسمح</a:t>
            </a:r>
            <a:r>
              <a:rPr lang="ar-IQ" sz="1400" dirty="0"/>
              <a:t> </a:t>
            </a:r>
            <a:r>
              <a:rPr lang="ar-IQ" sz="1400" dirty="0" err="1"/>
              <a:t>باضافة</a:t>
            </a:r>
            <a:r>
              <a:rPr lang="ar-IQ" sz="1400" dirty="0"/>
              <a:t> الشحنة </a:t>
            </a:r>
            <a:r>
              <a:rPr lang="ar-IQ" sz="1400" dirty="0" err="1"/>
              <a:t>المتاخرة</a:t>
            </a:r>
            <a:r>
              <a:rPr lang="ar-IQ" sz="1400" dirty="0"/>
              <a:t> الى الشحنة اللاحقة </a:t>
            </a:r>
            <a:endParaRPr lang="en-US" sz="1400" dirty="0"/>
          </a:p>
          <a:p>
            <a:endParaRPr lang="ar-SA" sz="1400" dirty="0"/>
          </a:p>
        </p:txBody>
      </p:sp>
    </p:spTree>
    <p:extLst>
      <p:ext uri="{BB962C8B-B14F-4D97-AF65-F5344CB8AC3E}">
        <p14:creationId xmlns:p14="http://schemas.microsoft.com/office/powerpoint/2010/main" val="2832364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60000"/>
              <a:lumOff val="40000"/>
            </a:schemeClr>
          </a:solidFill>
        </p:spPr>
        <p:txBody>
          <a:bodyPr>
            <a:normAutofit fontScale="90000"/>
          </a:bodyPr>
          <a:lstStyle/>
          <a:p>
            <a:r>
              <a:rPr lang="ar-SA" dirty="0" smtClean="0"/>
              <a:t/>
            </a:r>
            <a:br>
              <a:rPr lang="ar-SA" dirty="0" smtClean="0"/>
            </a:br>
            <a:r>
              <a:rPr lang="ar-IQ" dirty="0" smtClean="0"/>
              <a:t>شروط هذا الاعتماد: </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accent2">
              <a:lumMod val="40000"/>
              <a:lumOff val="60000"/>
            </a:schemeClr>
          </a:solidFill>
        </p:spPr>
        <p:txBody>
          <a:bodyPr>
            <a:normAutofit lnSpcReduction="10000"/>
          </a:bodyPr>
          <a:lstStyle/>
          <a:p>
            <a:r>
              <a:rPr lang="ar-IQ" sz="1400" dirty="0" smtClean="0"/>
              <a:t>ان </a:t>
            </a:r>
            <a:r>
              <a:rPr lang="ar-IQ" sz="1400" dirty="0" err="1"/>
              <a:t>لايتجاوز</a:t>
            </a:r>
            <a:r>
              <a:rPr lang="ar-IQ" sz="1400" dirty="0"/>
              <a:t> الكمية الكلية للبضاعة الكمية المنصوص عليها في الاعتماد </a:t>
            </a:r>
            <a:endParaRPr lang="en-US" sz="1400" dirty="0"/>
          </a:p>
          <a:p>
            <a:r>
              <a:rPr lang="ar-IQ" sz="1400" dirty="0"/>
              <a:t>ان </a:t>
            </a:r>
            <a:r>
              <a:rPr lang="ar-IQ" sz="1400" dirty="0" err="1"/>
              <a:t>لايتجاوز</a:t>
            </a:r>
            <a:r>
              <a:rPr lang="ar-IQ" sz="1400" dirty="0"/>
              <a:t> ثمن البضاعة المبلغ المكتوب في الاعتماد </a:t>
            </a:r>
            <a:endParaRPr lang="en-US" sz="1400" dirty="0"/>
          </a:p>
          <a:p>
            <a:r>
              <a:rPr lang="ar-IQ" sz="1400" dirty="0"/>
              <a:t>ان </a:t>
            </a:r>
            <a:r>
              <a:rPr lang="ar-IQ" sz="1400" dirty="0" err="1"/>
              <a:t>لايتجاوز</a:t>
            </a:r>
            <a:r>
              <a:rPr lang="ar-IQ" sz="1400" dirty="0"/>
              <a:t> الشحنة الاخيرة تاريخ استحقاق الاعتماد الاصلي </a:t>
            </a:r>
            <a:endParaRPr lang="en-US" sz="1400" dirty="0"/>
          </a:p>
          <a:p>
            <a:r>
              <a:rPr lang="ar-IQ" sz="1400" dirty="0"/>
              <a:t>وبهذا نرى ان المصاريف تتعامل مع الشحنات المجزئة </a:t>
            </a:r>
            <a:r>
              <a:rPr lang="ar-IQ" sz="1400" dirty="0" err="1"/>
              <a:t>وكانها</a:t>
            </a:r>
            <a:r>
              <a:rPr lang="ar-IQ" sz="1400" dirty="0"/>
              <a:t> اعتمادات مستقلة لكن ضمن الاعتماد الاصلي ويجري تسديد كل شحنة بالتتابع وفقا لمستنداتها والحقيقة هي ان المستورد يقوم بتصريف كل جزء ويسدد الثمن من مبلغ البيع</a:t>
            </a:r>
            <a:endParaRPr lang="en-US" sz="1400" dirty="0"/>
          </a:p>
          <a:p>
            <a:pPr lvl="0"/>
            <a:r>
              <a:rPr lang="ar-IQ" sz="1400" dirty="0"/>
              <a:t>الاعتماد القابل </a:t>
            </a:r>
            <a:r>
              <a:rPr lang="ar-IQ" sz="1400" dirty="0" err="1"/>
              <a:t>للتحويل:وهو</a:t>
            </a:r>
            <a:r>
              <a:rPr lang="ar-IQ" sz="1400" dirty="0"/>
              <a:t> الاعتماد الذي يستطيع بموجبه المستفيد تحويل الاعتماد الى مستفيد ثاني يحل محله ولا يجوز له (المستفيد الثاني) ان يحول الاعتماد الى مستفيد ثالث اي ان التحويل يجري لمره واحدة فقط  وعند اجراء عملية التحويل يتم اشعار المراسل بذلك ويزود المراسل بكل تفاصيل المستفيد الثاني كما يعلم لمصرف الفاتح بذلك </a:t>
            </a:r>
            <a:endParaRPr lang="en-US" sz="1400" dirty="0"/>
          </a:p>
          <a:p>
            <a:pPr lvl="0"/>
            <a:r>
              <a:rPr lang="ar-IQ" sz="1400" dirty="0"/>
              <a:t>الاعتماد القابل للتداول: وهو الاعتماد الذي يستطيع فيه المستفيد تقديم المستندات </a:t>
            </a:r>
            <a:r>
              <a:rPr lang="ar-IQ" sz="1400" dirty="0" err="1"/>
              <a:t>لاي</a:t>
            </a:r>
            <a:r>
              <a:rPr lang="ar-IQ" sz="1400" dirty="0"/>
              <a:t> مراسل خارجي اضافة الى المراسل الذي ابلغه بالاعتماد والمراسل الذي يتم اختياره يتعامل مع الاعتماد والمستندات وفق للشروط الاصلية التي يزوده بها المصدر</a:t>
            </a:r>
            <a:endParaRPr lang="en-US" sz="1400" dirty="0"/>
          </a:p>
          <a:p>
            <a:pPr lvl="0"/>
            <a:r>
              <a:rPr lang="ar-IQ" sz="1400" dirty="0"/>
              <a:t>الاعتماد المضمون: وهو الاعتماد الذي يطلب فيه المصرف الفاتح من المستورد تظهير المستندات لصالحه لغرض استخراج البضاعة من ميناء الوصول في حالة حصول شك لدى المصرف من امكانية المستورد من تسديد قيمة المستندات وقد يضطر المصرف الى حبس المستندات عن المستورد اذا </a:t>
            </a:r>
            <a:r>
              <a:rPr lang="ar-IQ" sz="1400" dirty="0" err="1"/>
              <a:t>مارفض</a:t>
            </a:r>
            <a:r>
              <a:rPr lang="ar-IQ" sz="1400" dirty="0"/>
              <a:t> التظهير ولكن المستورد يستطيع في هذه الحالة استحضار مستندات اخرى مباشرة من المصدر</a:t>
            </a:r>
            <a:endParaRPr lang="en-US" sz="1400" dirty="0"/>
          </a:p>
          <a:p>
            <a:pPr lvl="0"/>
            <a:r>
              <a:rPr lang="ar-IQ" sz="1400" dirty="0"/>
              <a:t>الاعتماد المثبت: وهو الاعتماد الذي يتضمن ضمانه من بنك غير البنك الفاتح وفي الغالب فان البنك المراسل المبلغ هو الذي يقوم بالتثبيت (التثبيت: يعني ضمانة تامة للمصدر في دفع مبلغ المستندات شريطه مطابقتها لشروط الاعتماد بغض النظر عن امكانية دفعها او عدمه من قبل المصرف </a:t>
            </a:r>
            <a:r>
              <a:rPr lang="ar-IQ" sz="1400" dirty="0" err="1"/>
              <a:t>الفاتحوالحقيقة</a:t>
            </a:r>
            <a:r>
              <a:rPr lang="ar-IQ" sz="1400" dirty="0"/>
              <a:t> فان عملية </a:t>
            </a:r>
            <a:r>
              <a:rPr lang="ar-IQ" sz="1400" dirty="0" err="1"/>
              <a:t>تالتثبيت</a:t>
            </a:r>
            <a:r>
              <a:rPr lang="ar-IQ" sz="1400" dirty="0"/>
              <a:t> </a:t>
            </a:r>
            <a:r>
              <a:rPr lang="ar-IQ" sz="1400" dirty="0" err="1"/>
              <a:t>لايقوم</a:t>
            </a:r>
            <a:r>
              <a:rPr lang="ar-IQ" sz="1400" dirty="0"/>
              <a:t> بها المصرف المر اسل الا عن المصرف الفاتح الذي تربطه به علاقه وطيده استغرقت عدة سنوات </a:t>
            </a:r>
            <a:r>
              <a:rPr lang="ar-IQ" sz="1400" dirty="0" err="1"/>
              <a:t>والتبيت</a:t>
            </a:r>
            <a:r>
              <a:rPr lang="ar-IQ" sz="1400" dirty="0"/>
              <a:t> عادة يكون في مصلحة المستفيد ( المصدر) الذي سيضمن ثمن بضاعته بالكامل</a:t>
            </a:r>
            <a:endParaRPr lang="en-US" sz="1400" dirty="0"/>
          </a:p>
          <a:p>
            <a:pPr lvl="0"/>
            <a:r>
              <a:rPr lang="ar-IQ" sz="1400" dirty="0"/>
              <a:t>الاعتماد الدوار: الذي ذكرناه عن الاعتماد قابل للتجزئة يشمل هذا الاعتماد سوى ان الشحنات هنا دورية والاعتماد يجدد بشكل تلقائي دون الرجوع الى المصر ف الفاتح كذلك فان شروط واسباب هذا الاعتماد هي نفسها لكن الشحنات لا تعامل </a:t>
            </a:r>
            <a:r>
              <a:rPr lang="ar-IQ" sz="1400" dirty="0" err="1"/>
              <a:t>وكانها</a:t>
            </a:r>
            <a:r>
              <a:rPr lang="ar-IQ" sz="1400" dirty="0"/>
              <a:t> اعتمادات مستقلة جزئية   </a:t>
            </a:r>
            <a:endParaRPr lang="en-US" sz="1400" dirty="0"/>
          </a:p>
          <a:p>
            <a:r>
              <a:rPr lang="en-US" sz="1400" dirty="0"/>
              <a:t> </a:t>
            </a:r>
          </a:p>
          <a:p>
            <a:endParaRPr lang="ar-SA" sz="1400" dirty="0"/>
          </a:p>
        </p:txBody>
      </p:sp>
    </p:spTree>
    <p:extLst>
      <p:ext uri="{BB962C8B-B14F-4D97-AF65-F5344CB8AC3E}">
        <p14:creationId xmlns:p14="http://schemas.microsoft.com/office/powerpoint/2010/main" val="139658420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2254</Words>
  <Application>Microsoft Office PowerPoint</Application>
  <PresentationFormat>عرض على الشاشة (3:4)‏</PresentationFormat>
  <Paragraphs>176</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  الفصل الرابع     الاعتمادات المستندية وخطابات الضمان  </vt:lpstr>
      <vt:lpstr> اهمية الاعتمادات المستندية </vt:lpstr>
      <vt:lpstr> فوائد الاعتمادات المستندية </vt:lpstr>
      <vt:lpstr> الفوائد التي تعود على المصدر </vt:lpstr>
      <vt:lpstr> اجراءات الفتح والتسديد  </vt:lpstr>
      <vt:lpstr> خطوات تنفيذ الاعتماد </vt:lpstr>
      <vt:lpstr> خطوات تنفيذ الاعتماد المستندي من بنكين </vt:lpstr>
      <vt:lpstr>عرض تقديمي في PowerPoint</vt:lpstr>
      <vt:lpstr> شروط هذا الاعتماد:  </vt:lpstr>
      <vt:lpstr> انواع البيوع الدولية  </vt:lpstr>
      <vt:lpstr>عرض تقديمي في PowerPoint</vt:lpstr>
      <vt:lpstr> خطابات الضمان </vt:lpstr>
      <vt:lpstr> الوثائق المطلوبة : </vt:lpstr>
      <vt:lpstr>ا  اهمية خطابات الضمان   </vt:lpstr>
      <vt:lpstr> انواع خطابات الضمان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الرابع     الاعتمادات المستندية وخطابات الضمان</dc:title>
  <dc:creator>Maher</dc:creator>
  <cp:lastModifiedBy>Maher</cp:lastModifiedBy>
  <cp:revision>5</cp:revision>
  <dcterms:created xsi:type="dcterms:W3CDTF">2019-01-21T17:07:03Z</dcterms:created>
  <dcterms:modified xsi:type="dcterms:W3CDTF">2019-01-21T18:08:29Z</dcterms:modified>
</cp:coreProperties>
</file>