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57" r:id="rId4"/>
    <p:sldId id="258" r:id="rId5"/>
    <p:sldId id="259" r:id="rId6"/>
    <p:sldId id="269" r:id="rId7"/>
    <p:sldId id="270" r:id="rId8"/>
    <p:sldId id="260" r:id="rId9"/>
    <p:sldId id="271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0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AE1B051-B630-4D61-AAE7-5FE2965784CA}" type="datetimeFigureOut">
              <a:rPr lang="ar-IQ" smtClean="0"/>
              <a:t>15/05/1440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0851FCE-1573-4864-B12E-348DDC00A64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4273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51FCE-1573-4864-B12E-348DDC00A642}" type="slidenum">
              <a:rPr lang="ar-IQ" smtClean="0"/>
              <a:t>11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74187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69D243-616B-40FB-AE2C-8A9DFF1D8E39}" type="datetimeFigureOut">
              <a:rPr lang="ar-SA" smtClean="0"/>
              <a:pPr/>
              <a:t>15/05/1440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35BAA3C-DB81-4A5E-B418-A457A7EE0BE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>
                <a:cs typeface="+mn-cs"/>
              </a:rPr>
              <a:t/>
            </a:r>
            <a:br>
              <a:rPr lang="ar-SA" dirty="0" smtClean="0">
                <a:cs typeface="+mn-cs"/>
              </a:rPr>
            </a:br>
            <a:r>
              <a:rPr lang="ar-SA" dirty="0" smtClean="0">
                <a:cs typeface="+mn-cs"/>
              </a:rPr>
              <a:t>ا</a:t>
            </a:r>
            <a:endParaRPr lang="ar-SA" dirty="0"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   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فوائد الاختيار الجيد لمندوبي البيع</a:t>
            </a:r>
            <a:endParaRPr lang="ar-SA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1- تخفيض معدل دوران العمالة وبالتالي تخفيض تكلفة البحث عن مندوبي البيع وتكلفة تدريبهم وتأهيلهم.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2- زيادة فرص تحقيق أرقام مبيعات عالية وبالتالي زيادة الأرباح المتحققة للمنظمة.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3-  تحسين سمعة المنظمة وبناء علاقات جيدة مع العملاء من خلال مندوبي البيع الذين هم حلقة الوصل مابين المنظمة والعملاء المستهدفين.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62056" cy="1080120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خطوات استقطاب واختيار وتعيين مندوبي البيع</a:t>
            </a:r>
            <a:endParaRPr lang="ar-SA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478951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b="1" dirty="0" smtClean="0">
                <a:solidFill>
                  <a:srgbClr val="C00000"/>
                </a:solidFill>
              </a:rPr>
              <a:t>الخطوة الأولى: التخطيط للاستقطاب واختيار مندوبي البيع</a:t>
            </a:r>
            <a:endParaRPr lang="ar-SA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ar-SA" dirty="0" smtClean="0"/>
              <a:t>وتتضمن عملية التخطيط للاستقطاب واختيار مندوبي البيع سلسلة من الأنشطة الفرعية </a:t>
            </a:r>
            <a:r>
              <a:rPr lang="ar-SA" dirty="0" err="1" smtClean="0"/>
              <a:t>أهمها: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>
                <a:solidFill>
                  <a:srgbClr val="7030A0"/>
                </a:solidFill>
              </a:rPr>
              <a:t>أولاً: </a:t>
            </a:r>
            <a:r>
              <a:rPr lang="ar-SA" dirty="0" smtClean="0"/>
              <a:t>تحليل أولي للاحتياجات من الأشخاص العاملين في إدارة المبيعات.</a:t>
            </a:r>
          </a:p>
          <a:p>
            <a:pPr marL="571500" indent="-571500">
              <a:buNone/>
            </a:pPr>
            <a:r>
              <a:rPr lang="ar-SA" dirty="0" smtClean="0"/>
              <a:t>يعتمد عدد الأشخاص الجدد الذين تحتاجهم المنظمة على عدة عوامل </a:t>
            </a:r>
            <a:r>
              <a:rPr lang="ar-SA" dirty="0" err="1" smtClean="0"/>
              <a:t>أهمها:</a:t>
            </a:r>
            <a:endParaRPr lang="ar-SA" dirty="0" smtClean="0"/>
          </a:p>
          <a:p>
            <a:pPr marL="571500" indent="-571500">
              <a:buFont typeface="+mj-lt"/>
              <a:buAutoNum type="romanUcPeriod"/>
            </a:pPr>
            <a:r>
              <a:rPr lang="ar-SA" dirty="0" smtClean="0"/>
              <a:t>‌نمو المبيعات المستهدفة بناء على حجم المبيعات المتوقع تحقيقه</a:t>
            </a:r>
          </a:p>
          <a:p>
            <a:pPr marL="571500" indent="-571500">
              <a:buFont typeface="+mj-lt"/>
              <a:buAutoNum type="romanUcPeriod"/>
            </a:pPr>
            <a:r>
              <a:rPr lang="ar-SA" dirty="0" smtClean="0"/>
              <a:t>إستراتيجيات التوزيع التي تتبعها المنظمة والتي تتحدد من خلالها عدد منافذ التوزيع المزمع استخدامها/ أو إنشاؤها</a:t>
            </a:r>
          </a:p>
          <a:p>
            <a:pPr marL="571500" indent="-571500">
              <a:buFont typeface="+mj-lt"/>
              <a:buAutoNum type="romanUcPeriod"/>
            </a:pPr>
            <a:r>
              <a:rPr lang="ar-SA" dirty="0" smtClean="0"/>
              <a:t>التغيرات التي تطرأ في تنظيم القوى </a:t>
            </a:r>
            <a:r>
              <a:rPr lang="ar-SA" dirty="0" err="1" smtClean="0"/>
              <a:t>البيعية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معدل دوران القوى </a:t>
            </a:r>
            <a:r>
              <a:rPr lang="ar-SA" dirty="0" err="1" smtClean="0"/>
              <a:t>البيعية</a:t>
            </a:r>
            <a:r>
              <a:rPr lang="ar-SA" dirty="0" smtClean="0"/>
              <a:t>: ويحسب معدل دوران العمل من خلال المعادلة </a:t>
            </a:r>
            <a:r>
              <a:rPr lang="ar-SA" dirty="0" err="1" smtClean="0"/>
              <a:t>التالية: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معدل </a:t>
            </a:r>
            <a:r>
              <a:rPr lang="ar-SA" dirty="0" err="1" smtClean="0"/>
              <a:t>الدوران </a:t>
            </a:r>
            <a:r>
              <a:rPr lang="ar-SA" dirty="0" smtClean="0"/>
              <a:t>= عدد الذين يتركون </a:t>
            </a:r>
            <a:r>
              <a:rPr lang="ar-SA" dirty="0" err="1" smtClean="0"/>
              <a:t>العمل </a:t>
            </a:r>
            <a:r>
              <a:rPr lang="ar-SA" dirty="0" smtClean="0"/>
              <a:t>/ حجم القوى </a:t>
            </a:r>
            <a:r>
              <a:rPr lang="ar-SA" dirty="0" err="1" smtClean="0"/>
              <a:t>البيعية.</a:t>
            </a:r>
            <a:r>
              <a:rPr lang="ar-SA" dirty="0" smtClean="0"/>
              <a:t>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خطوات استقطاب واختيار وتعيين مندوبي البيع</a:t>
            </a:r>
            <a:endParaRPr lang="ar-SA" dirty="0"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899592" y="1628800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dirty="0" smtClean="0">
                <a:solidFill>
                  <a:srgbClr val="7030A0"/>
                </a:solidFill>
              </a:rPr>
              <a:t>ثانياً: </a:t>
            </a:r>
            <a:r>
              <a:rPr lang="ar-SA" dirty="0" smtClean="0"/>
              <a:t>عمل وصف </a:t>
            </a:r>
            <a:r>
              <a:rPr lang="ar-SA" dirty="0" err="1" smtClean="0"/>
              <a:t>للوظيفة Job Description</a:t>
            </a:r>
            <a:endParaRPr lang="ar-SA" dirty="0" smtClean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ar-SA" dirty="0" smtClean="0"/>
              <a:t>وصف وظيفة مندوب المبيعات لابد أن يحدد على أساس النقاط </a:t>
            </a:r>
            <a:r>
              <a:rPr lang="ar-SA" dirty="0" err="1" smtClean="0"/>
              <a:t>التالية: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err="1" smtClean="0"/>
              <a:t>1.</a:t>
            </a:r>
            <a:r>
              <a:rPr lang="ar-SA" dirty="0" smtClean="0"/>
              <a:t> المهام الواجب القيام </a:t>
            </a:r>
            <a:r>
              <a:rPr lang="ar-SA" dirty="0" err="1" smtClean="0"/>
              <a:t>بها</a:t>
            </a:r>
            <a:r>
              <a:rPr lang="ar-SA" dirty="0" smtClean="0"/>
              <a:t> من قبل مندوب المبيعات شاغل هذه الوظيفة</a:t>
            </a:r>
            <a:br>
              <a:rPr lang="ar-SA" dirty="0" smtClean="0"/>
            </a:br>
            <a:r>
              <a:rPr lang="ar-SA" dirty="0" err="1" smtClean="0"/>
              <a:t>2.</a:t>
            </a:r>
            <a:r>
              <a:rPr lang="ar-SA" dirty="0" smtClean="0"/>
              <a:t>  العملاء الذين يتوجب على مندوب المبيعات الاتصال بهم</a:t>
            </a:r>
          </a:p>
          <a:p>
            <a:pPr>
              <a:buClr>
                <a:srgbClr val="FFC000"/>
              </a:buClr>
              <a:buNone/>
            </a:pPr>
            <a:r>
              <a:rPr lang="ar-SA" dirty="0" smtClean="0"/>
              <a:t>  </a:t>
            </a:r>
            <a:r>
              <a:rPr lang="ar-SA" dirty="0" err="1" smtClean="0"/>
              <a:t>3.</a:t>
            </a:r>
            <a:r>
              <a:rPr lang="ar-SA" dirty="0" smtClean="0"/>
              <a:t> طرق التفاعل والتنسيق بين مندوب المبيعات وغيره من الأفراد العاملين في طاقم التسويق والمبيعات</a:t>
            </a:r>
            <a:br>
              <a:rPr lang="ar-SA" dirty="0" smtClean="0"/>
            </a:br>
            <a:r>
              <a:rPr lang="ar-SA" dirty="0" err="1" smtClean="0"/>
              <a:t>4.</a:t>
            </a:r>
            <a:r>
              <a:rPr lang="ar-SA" dirty="0" smtClean="0"/>
              <a:t> علاقة شاغل الوظيفة بالموزعين وتجار الجملة، إضافة إلى نطاق مسؤولية كل مندوب في إطار هذه العلاقة</a:t>
            </a:r>
            <a:br>
              <a:rPr lang="ar-SA" dirty="0" smtClean="0"/>
            </a:br>
            <a:r>
              <a:rPr lang="ar-SA" dirty="0" err="1" smtClean="0"/>
              <a:t>5.</a:t>
            </a:r>
            <a:r>
              <a:rPr lang="ar-SA" dirty="0" smtClean="0"/>
              <a:t> تحديد نطاق الإشراف، هذه الوظيفة تخضع لمن، وهي مسئولة عن من</a:t>
            </a:r>
            <a:br>
              <a:rPr lang="ar-SA" dirty="0" smtClean="0"/>
            </a:br>
            <a:r>
              <a:rPr lang="ar-SA" dirty="0" err="1" smtClean="0"/>
              <a:t>6.</a:t>
            </a:r>
            <a:r>
              <a:rPr lang="ar-SA" dirty="0" smtClean="0"/>
              <a:t> المتطلبات البدنية والعقلية الواجب توافرها في مندوب المبيعات شاغل هذه الوظيفة</a:t>
            </a:r>
            <a:br>
              <a:rPr lang="ar-SA" dirty="0" smtClean="0"/>
            </a:br>
            <a:r>
              <a:rPr lang="ar-SA" dirty="0" err="1" smtClean="0"/>
              <a:t>7.</a:t>
            </a:r>
            <a:r>
              <a:rPr lang="ar-SA" dirty="0" smtClean="0"/>
              <a:t> طبيعة المنتجات الواجب بيعها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خطوات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استقطاب واختيار وتعيين مندوبي البيع</a:t>
            </a:r>
            <a:endParaRPr lang="ar-SA" dirty="0"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899592" y="1556792"/>
            <a:ext cx="7772400" cy="4572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ar-SA" dirty="0" smtClean="0">
                <a:solidFill>
                  <a:srgbClr val="7030A0"/>
                </a:solidFill>
              </a:rPr>
              <a:t>ثالثاً: </a:t>
            </a:r>
            <a:r>
              <a:rPr lang="ar-SA" dirty="0" smtClean="0"/>
              <a:t>عمل تحليل </a:t>
            </a:r>
            <a:r>
              <a:rPr lang="ar-SA" dirty="0" err="1" smtClean="0"/>
              <a:t>للوظيفة Job Analysis.</a:t>
            </a:r>
            <a:endParaRPr lang="ar-SA" dirty="0" smtClean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يتوجب على مديري الموارد البشرية قبل البدء باستقطاب مندوبي البيع، أن يكون لديهم الفهم الواضح والدقيق للنشاطات والمهام والمسؤوليات لمندوبي البيع، لوصف وتحديد ماهية العمل المطلوب إنجازه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>
                <a:solidFill>
                  <a:srgbClr val="7030A0"/>
                </a:solidFill>
              </a:rPr>
              <a:t>رابعاً: </a:t>
            </a:r>
            <a:r>
              <a:rPr lang="ar-SA" dirty="0" smtClean="0"/>
              <a:t>مؤهلات </a:t>
            </a:r>
            <a:r>
              <a:rPr lang="ar-SA" dirty="0" err="1" smtClean="0"/>
              <a:t>الوظيفة Job Qualifications.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</TotalTime>
  <Words>160</Words>
  <Application>Microsoft Office PowerPoint</Application>
  <PresentationFormat>On-screen Show (4:3)</PresentationFormat>
  <Paragraphs>23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موازنة</vt:lpstr>
      <vt:lpstr> ا</vt:lpstr>
      <vt:lpstr>PowerPoint Presentation</vt:lpstr>
      <vt:lpstr>PowerPoint Presentation</vt:lpstr>
      <vt:lpstr>فوائد الاختيار الجيد لمندوبي البيع</vt:lpstr>
      <vt:lpstr>خطوات استقطاب واختيار وتعيين مندوبي البيع</vt:lpstr>
      <vt:lpstr>خطوات استقطاب واختيار وتعيين مندوبي البيع</vt:lpstr>
      <vt:lpstr>خطوات استقطاب واختيار وتعيين مندوبي البيع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الخامس: الاستقطاب والاختيار وتعيين مندوبي البيع</dc:title>
  <dc:creator>sony</dc:creator>
  <cp:lastModifiedBy>Dr. Awatef</cp:lastModifiedBy>
  <cp:revision>12</cp:revision>
  <dcterms:created xsi:type="dcterms:W3CDTF">2014-02-25T18:39:04Z</dcterms:created>
  <dcterms:modified xsi:type="dcterms:W3CDTF">2019-01-21T18:19:54Z</dcterms:modified>
</cp:coreProperties>
</file>