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7" r:id="rId15"/>
    <p:sldId id="269" r:id="rId16"/>
    <p:sldId id="278"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6" d="100"/>
          <a:sy n="56" d="100"/>
        </p:scale>
        <p:origin x="-1764"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E61DDD49-D199-4AAE-97F2-F16D83A0D540}"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61DDD49-D199-4AAE-97F2-F16D83A0D54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61DDD49-D199-4AAE-97F2-F16D83A0D54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61DDD49-D199-4AAE-97F2-F16D83A0D540}"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E61DDD49-D199-4AAE-97F2-F16D83A0D540}"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61DDD49-D199-4AAE-97F2-F16D83A0D540}"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61DDD49-D199-4AAE-97F2-F16D83A0D540}"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61DDD49-D199-4AAE-97F2-F16D83A0D540}"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61DDD49-D199-4AAE-97F2-F16D83A0D54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61DDD49-D199-4AAE-97F2-F16D83A0D540}"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61AFDA7-E9D1-487D-A85B-39FB78E9ABF8}" type="datetimeFigureOut">
              <a:rPr lang="ar-SA" smtClean="0"/>
              <a:pPr/>
              <a:t>24/11/1439</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E61DDD49-D199-4AAE-97F2-F16D83A0D540}"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61AFDA7-E9D1-487D-A85B-39FB78E9ABF8}" type="datetimeFigureOut">
              <a:rPr lang="ar-SA" smtClean="0"/>
              <a:pPr/>
              <a:t>24/11/1439</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61DDD49-D199-4AAE-97F2-F16D83A0D54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27584" y="4005064"/>
            <a:ext cx="7560840" cy="1600200"/>
          </a:xfrm>
        </p:spPr>
        <p:txBody>
          <a:bodyPr>
            <a:normAutofit/>
          </a:bodyPr>
          <a:lstStyle/>
          <a:p>
            <a:r>
              <a:rPr lang="ar-IQ" sz="3200" b="1" dirty="0" smtClean="0">
                <a:solidFill>
                  <a:schemeClr val="tx1"/>
                </a:solidFill>
              </a:rPr>
              <a:t>اعداد </a:t>
            </a:r>
            <a:endParaRPr lang="ar-SA" sz="3200" b="1" dirty="0" smtClean="0">
              <a:solidFill>
                <a:schemeClr val="tx1"/>
              </a:solidFill>
            </a:endParaRPr>
          </a:p>
          <a:p>
            <a:r>
              <a:rPr lang="ar-SA" sz="3200" b="1" dirty="0" smtClean="0">
                <a:solidFill>
                  <a:schemeClr val="tx1"/>
                </a:solidFill>
              </a:rPr>
              <a:t>أ</a:t>
            </a:r>
            <a:r>
              <a:rPr lang="ar-IQ" sz="3200" b="1" dirty="0" smtClean="0">
                <a:solidFill>
                  <a:schemeClr val="tx1"/>
                </a:solidFill>
              </a:rPr>
              <a:t>.د. عواطف جلوب محسن</a:t>
            </a:r>
          </a:p>
          <a:p>
            <a:endParaRPr lang="ar-SA" sz="3200" b="1" dirty="0">
              <a:solidFill>
                <a:schemeClr val="tx1"/>
              </a:solidFill>
            </a:endParaRPr>
          </a:p>
        </p:txBody>
      </p:sp>
      <p:sp>
        <p:nvSpPr>
          <p:cNvPr id="2" name="عنوان 1"/>
          <p:cNvSpPr>
            <a:spLocks noGrp="1"/>
          </p:cNvSpPr>
          <p:nvPr>
            <p:ph type="ctrTitle"/>
          </p:nvPr>
        </p:nvSpPr>
        <p:spPr/>
        <p:style>
          <a:lnRef idx="3">
            <a:schemeClr val="lt1"/>
          </a:lnRef>
          <a:fillRef idx="1">
            <a:schemeClr val="accent2"/>
          </a:fillRef>
          <a:effectRef idx="1">
            <a:schemeClr val="accent2"/>
          </a:effectRef>
          <a:fontRef idx="minor">
            <a:schemeClr val="lt1"/>
          </a:fontRef>
        </p:style>
        <p:txBody>
          <a:bodyPr/>
          <a:lstStyle/>
          <a:p>
            <a:r>
              <a:rPr lang="ar-SA" b="1" dirty="0" smtClean="0">
                <a:cs typeface="+mn-cs"/>
              </a:rPr>
              <a:t>ادارة المبيعات والبيع الشخصي</a:t>
            </a:r>
            <a:r>
              <a:rPr lang="ar-SA" dirty="0" smtClean="0">
                <a:cs typeface="+mn-cs"/>
              </a:rPr>
              <a:t/>
            </a:r>
            <a:br>
              <a:rPr lang="ar-SA" dirty="0" smtClean="0">
                <a:cs typeface="+mn-cs"/>
              </a:rPr>
            </a:br>
            <a:endParaRPr lang="ar-SA"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0"/>
            <a:ext cx="8003232" cy="980728"/>
          </a:xfrm>
          <a:ln>
            <a:noFill/>
          </a:ln>
        </p:spPr>
        <p:txBody>
          <a:bodyPr>
            <a:normAutofit/>
          </a:bodyPr>
          <a:lstStyle/>
          <a:p>
            <a:pPr algn="r"/>
            <a:r>
              <a:rPr lang="ar-SA" dirty="0" smtClean="0">
                <a:solidFill>
                  <a:schemeClr val="accent1">
                    <a:lumMod val="75000"/>
                  </a:schemeClr>
                </a:solidFill>
                <a:cs typeface="+mn-cs"/>
              </a:rPr>
              <a:t>محتويات البرنامج التدريبي</a:t>
            </a:r>
            <a:endParaRPr lang="ar-SA" dirty="0">
              <a:solidFill>
                <a:schemeClr val="accent1">
                  <a:lumMod val="75000"/>
                </a:schemeClr>
              </a:solidFill>
              <a:cs typeface="+mn-cs"/>
            </a:endParaRPr>
          </a:p>
        </p:txBody>
      </p:sp>
      <p:sp>
        <p:nvSpPr>
          <p:cNvPr id="3" name="عنصر نائب للمحتوى 2"/>
          <p:cNvSpPr>
            <a:spLocks noGrp="1"/>
          </p:cNvSpPr>
          <p:nvPr>
            <p:ph sz="quarter" idx="1"/>
          </p:nvPr>
        </p:nvSpPr>
        <p:spPr>
          <a:xfrm>
            <a:off x="395536" y="908720"/>
            <a:ext cx="8291264" cy="5760640"/>
          </a:xfrm>
        </p:spPr>
        <p:txBody>
          <a:bodyPr>
            <a:normAutofit fontScale="85000" lnSpcReduction="10000"/>
          </a:bodyPr>
          <a:lstStyle/>
          <a:p>
            <a:pPr>
              <a:buNone/>
            </a:pPr>
            <a:r>
              <a:rPr lang="ar-SA" dirty="0" smtClean="0"/>
              <a:t>محتويات البرنامج التدريبي يجب أن تحدد في ضوء حاجة مندوبي البيع من المعارف والمهارات التي هم بحاجة لاكتسابها، وتقع مسؤولية معرفة الفجوات المعرفية والمهارات التدريبية اللازمة على عاتق مدير المبيعات والمشرفين على مندوبي </a:t>
            </a:r>
            <a:r>
              <a:rPr lang="ar-SA" dirty="0" err="1" smtClean="0"/>
              <a:t>البيع.</a:t>
            </a:r>
            <a:r>
              <a:rPr lang="ar-SA" dirty="0" smtClean="0"/>
              <a:t> فيما يلي أهم محتويات البرنامج التدريبي المقدم لمندوبي </a:t>
            </a:r>
            <a:r>
              <a:rPr lang="ar-SA" dirty="0" err="1" smtClean="0"/>
              <a:t>البيع:</a:t>
            </a:r>
            <a:r>
              <a:rPr lang="ar-SA" dirty="0" smtClean="0"/>
              <a:t/>
            </a:r>
            <a:br>
              <a:rPr lang="ar-SA" dirty="0" smtClean="0"/>
            </a:br>
            <a:r>
              <a:rPr lang="ar-SA" dirty="0" err="1" smtClean="0">
                <a:solidFill>
                  <a:srgbClr val="7030A0"/>
                </a:solidFill>
              </a:rPr>
              <a:t>1.</a:t>
            </a:r>
            <a:r>
              <a:rPr lang="ar-SA" dirty="0" smtClean="0">
                <a:solidFill>
                  <a:srgbClr val="7030A0"/>
                </a:solidFill>
              </a:rPr>
              <a:t> التعريف </a:t>
            </a:r>
            <a:r>
              <a:rPr lang="ar-SA" dirty="0" err="1" smtClean="0">
                <a:solidFill>
                  <a:srgbClr val="7030A0"/>
                </a:solidFill>
              </a:rPr>
              <a:t>بالمنتجات:</a:t>
            </a:r>
            <a:endParaRPr lang="ar-SA" dirty="0" smtClean="0">
              <a:solidFill>
                <a:srgbClr val="7030A0"/>
              </a:solidFill>
            </a:endParaRPr>
          </a:p>
          <a:p>
            <a:pPr>
              <a:buNone/>
            </a:pPr>
            <a:r>
              <a:rPr lang="ar-SA" dirty="0" smtClean="0"/>
              <a:t>إن مندوب المبيعات بحاجة إلى أن يتعرف على المنتجات التي يتعامل معها حتى يستطيع التعامل مع العملاء بكفاءة لذا تتم عملية عرض المنتجات عليهم من خلال تقديم معلومات كافية ووافية عن خصائص ومنافع هذا المنتج، ومعلومات مفصلة حول أسعار وخصائص السلع المنافسة</a:t>
            </a:r>
          </a:p>
          <a:p>
            <a:pPr>
              <a:buNone/>
            </a:pPr>
            <a:r>
              <a:rPr lang="ar-SA" dirty="0" err="1" smtClean="0">
                <a:solidFill>
                  <a:srgbClr val="7030A0"/>
                </a:solidFill>
              </a:rPr>
              <a:t>2.</a:t>
            </a:r>
            <a:r>
              <a:rPr lang="ar-SA" dirty="0" smtClean="0">
                <a:solidFill>
                  <a:srgbClr val="7030A0"/>
                </a:solidFill>
              </a:rPr>
              <a:t> التعريف </a:t>
            </a:r>
            <a:r>
              <a:rPr lang="ar-SA" dirty="0" err="1" smtClean="0">
                <a:solidFill>
                  <a:srgbClr val="7030A0"/>
                </a:solidFill>
              </a:rPr>
              <a:t>بالمؤسسة:</a:t>
            </a:r>
            <a:endParaRPr lang="ar-SA" dirty="0" smtClean="0">
              <a:solidFill>
                <a:srgbClr val="7030A0"/>
              </a:solidFill>
            </a:endParaRPr>
          </a:p>
          <a:p>
            <a:pPr>
              <a:buNone/>
            </a:pPr>
            <a:r>
              <a:rPr lang="ar-SA" dirty="0" smtClean="0"/>
              <a:t>تمثل العلاقات العامة جزءاً مهما من الخدمات التي يقوم </a:t>
            </a:r>
            <a:r>
              <a:rPr lang="ar-SA" dirty="0" err="1" smtClean="0"/>
              <a:t>بها</a:t>
            </a:r>
            <a:r>
              <a:rPr lang="ar-SA" dirty="0" smtClean="0"/>
              <a:t> مندوبي البيع، والذي يستهدف التعريف بالمنظمة ومحاولة بناء صورة إيجابية مشرقة لها في أذهان العملاء</a:t>
            </a:r>
          </a:p>
          <a:p>
            <a:pPr>
              <a:buNone/>
            </a:pPr>
            <a:r>
              <a:rPr lang="ar-SA" dirty="0" err="1" smtClean="0">
                <a:solidFill>
                  <a:srgbClr val="7030A0"/>
                </a:solidFill>
              </a:rPr>
              <a:t>3</a:t>
            </a:r>
            <a:r>
              <a:rPr lang="ar-SA" dirty="0" err="1" smtClean="0"/>
              <a:t>.</a:t>
            </a:r>
            <a:r>
              <a:rPr lang="ar-SA" dirty="0" smtClean="0"/>
              <a:t> </a:t>
            </a:r>
            <a:r>
              <a:rPr lang="ar-SA" dirty="0" smtClean="0">
                <a:solidFill>
                  <a:srgbClr val="7030A0"/>
                </a:solidFill>
              </a:rPr>
              <a:t>التعريف بالأسواق </a:t>
            </a:r>
            <a:r>
              <a:rPr lang="ar-SA" dirty="0" err="1" smtClean="0">
                <a:solidFill>
                  <a:srgbClr val="7030A0"/>
                </a:solidFill>
              </a:rPr>
              <a:t>البيعية:</a:t>
            </a:r>
            <a:endParaRPr lang="ar-SA" dirty="0" smtClean="0">
              <a:solidFill>
                <a:srgbClr val="7030A0"/>
              </a:solidFill>
            </a:endParaRPr>
          </a:p>
          <a:p>
            <a:pPr>
              <a:buNone/>
            </a:pPr>
            <a:r>
              <a:rPr lang="ar-SA" dirty="0" smtClean="0"/>
              <a:t>ويتضمن ذلك تقديم معلومات عن العملاء حاجاتهم ورغباتهم والعوامل التي تؤثر على قراراتهم الشرائية، وكيفية التعامل معهم والرد على </a:t>
            </a:r>
            <a:r>
              <a:rPr lang="ar-SA" dirty="0" err="1" smtClean="0"/>
              <a:t>اعتراضاتهم.</a:t>
            </a:r>
            <a:r>
              <a:rPr lang="ar-SA" dirty="0" smtClean="0"/>
              <a:t> إضافة إلى تقديم معلومات عن المنافسين والمنتجات التي يقدموها والإستراتيجيات التسويقية التي يتبعونها</a:t>
            </a:r>
          </a:p>
          <a:p>
            <a:pPr>
              <a:buNone/>
            </a:pPr>
            <a:r>
              <a:rPr lang="ar-SA" dirty="0" err="1" smtClean="0">
                <a:solidFill>
                  <a:srgbClr val="7030A0"/>
                </a:solidFill>
              </a:rPr>
              <a:t>4.</a:t>
            </a:r>
            <a:r>
              <a:rPr lang="ar-SA" dirty="0" smtClean="0">
                <a:solidFill>
                  <a:srgbClr val="7030A0"/>
                </a:solidFill>
              </a:rPr>
              <a:t> أساليب </a:t>
            </a:r>
            <a:r>
              <a:rPr lang="ar-SA" dirty="0" err="1" smtClean="0">
                <a:solidFill>
                  <a:srgbClr val="7030A0"/>
                </a:solidFill>
              </a:rPr>
              <a:t>البيع:</a:t>
            </a:r>
            <a:endParaRPr lang="ar-SA" dirty="0" smtClean="0">
              <a:solidFill>
                <a:srgbClr val="7030A0"/>
              </a:solidFill>
            </a:endParaRPr>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188640"/>
            <a:ext cx="7772400" cy="1228998"/>
          </a:xfrm>
          <a:ln/>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ar-SA" b="1" dirty="0" smtClean="0">
                <a:solidFill>
                  <a:srgbClr val="FF0000"/>
                </a:solidFill>
                <a:cs typeface="+mn-cs"/>
              </a:rPr>
              <a:t>إدارة البرامج التدريبية</a:t>
            </a:r>
            <a:br>
              <a:rPr lang="ar-SA" b="1" dirty="0" smtClean="0">
                <a:solidFill>
                  <a:srgbClr val="FF0000"/>
                </a:solidFill>
                <a:cs typeface="+mn-cs"/>
              </a:rPr>
            </a:br>
            <a:endParaRPr lang="ar-SA" b="1" dirty="0">
              <a:solidFill>
                <a:srgbClr val="FF0000"/>
              </a:solidFill>
              <a:cs typeface="+mn-cs"/>
            </a:endParaRPr>
          </a:p>
        </p:txBody>
      </p:sp>
      <p:sp>
        <p:nvSpPr>
          <p:cNvPr id="3" name="عنصر نائب للمحتوى 2"/>
          <p:cNvSpPr>
            <a:spLocks noGrp="1"/>
          </p:cNvSpPr>
          <p:nvPr>
            <p:ph sz="quarter" idx="1"/>
          </p:nvPr>
        </p:nvSpPr>
        <p:spPr/>
        <p:txBody>
          <a:bodyPr/>
          <a:lstStyle/>
          <a:p>
            <a:pPr>
              <a:lnSpc>
                <a:spcPct val="150000"/>
              </a:lnSpc>
              <a:buFont typeface="Wingdings" pitchFamily="2" charset="2"/>
              <a:buChar char="Ø"/>
            </a:pPr>
            <a:r>
              <a:rPr lang="ar-SA" dirty="0" smtClean="0"/>
              <a:t>بالإضافة إلى تحديد الأهداف والموضوعات المرتبطة بالبرنامج التدريبي، فإن مدراء المبيعات مطالبون بالإجابة على التساؤلات التالية لجعل البرنامج التدريبي بالمستوى الذي يحقق الأهداف المرجوة </a:t>
            </a:r>
            <a:r>
              <a:rPr lang="ar-SA" dirty="0" err="1" smtClean="0"/>
              <a:t>منه :</a:t>
            </a:r>
            <a:endParaRPr lang="ar-SA" dirty="0" smtClean="0"/>
          </a:p>
          <a:p>
            <a:pPr>
              <a:lnSpc>
                <a:spcPct val="150000"/>
              </a:lnSpc>
              <a:buNone/>
            </a:pPr>
            <a:r>
              <a:rPr lang="ar-SA" dirty="0" smtClean="0"/>
              <a:t>أين سيتم </a:t>
            </a:r>
            <a:r>
              <a:rPr lang="ar-SA" dirty="0" err="1" smtClean="0"/>
              <a:t>التدريب؟</a:t>
            </a:r>
            <a:endParaRPr lang="ar-SA" dirty="0" smtClean="0"/>
          </a:p>
          <a:p>
            <a:pPr>
              <a:lnSpc>
                <a:spcPct val="150000"/>
              </a:lnSpc>
              <a:buNone/>
            </a:pPr>
            <a:r>
              <a:rPr lang="ar-SA" dirty="0" smtClean="0"/>
              <a:t>من سيقوم </a:t>
            </a:r>
            <a:r>
              <a:rPr lang="ar-SA" dirty="0" err="1" smtClean="0"/>
              <a:t>بالتدريب؟</a:t>
            </a:r>
            <a:endParaRPr lang="ar-SA" dirty="0" smtClean="0"/>
          </a:p>
          <a:p>
            <a:pPr>
              <a:lnSpc>
                <a:spcPct val="150000"/>
              </a:lnSpc>
              <a:buNone/>
            </a:pPr>
            <a:r>
              <a:rPr lang="ar-SA" dirty="0" err="1" smtClean="0"/>
              <a:t>ماهي</a:t>
            </a:r>
            <a:r>
              <a:rPr lang="ar-SA" dirty="0" smtClean="0"/>
              <a:t> وسائل التدريب الواجب </a:t>
            </a:r>
            <a:r>
              <a:rPr lang="ar-SA" dirty="0" err="1" smtClean="0"/>
              <a:t>استخدامها؟</a:t>
            </a:r>
            <a:endParaRPr lang="ar-SA" dirty="0" smtClean="0"/>
          </a:p>
          <a:p>
            <a:pPr>
              <a:lnSpc>
                <a:spcPct val="150000"/>
              </a:lnSpc>
              <a:buNone/>
            </a:pPr>
            <a:r>
              <a:rPr lang="ar-SA" dirty="0" smtClean="0"/>
              <a:t>متى نقوم </a:t>
            </a:r>
            <a:r>
              <a:rPr lang="ar-SA" dirty="0" err="1" smtClean="0"/>
              <a:t>بالتدريب؟</a:t>
            </a:r>
            <a:endParaRPr lang="ar-SA" dirty="0" smtClean="0"/>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a:solidFill>
              <a:schemeClr val="accent3">
                <a:lumMod val="75000"/>
              </a:schemeClr>
            </a:solidFill>
          </a:ln>
        </p:spPr>
        <p:txBody>
          <a:bodyPr>
            <a:normAutofit/>
          </a:bodyPr>
          <a:lstStyle/>
          <a:p>
            <a:pPr algn="ctr"/>
            <a:r>
              <a:rPr lang="ar-SA" b="1" dirty="0" smtClean="0">
                <a:solidFill>
                  <a:srgbClr val="FF0000"/>
                </a:solidFill>
                <a:cs typeface="+mn-cs"/>
              </a:rPr>
              <a:t>أنواع التدريب</a:t>
            </a:r>
            <a:endParaRPr lang="ar-SA" b="1" dirty="0">
              <a:solidFill>
                <a:srgbClr val="FF0000"/>
              </a:solidFill>
            </a:endParaRPr>
          </a:p>
        </p:txBody>
      </p:sp>
      <p:sp>
        <p:nvSpPr>
          <p:cNvPr id="3" name="عنصر نائب للمحتوى 2"/>
          <p:cNvSpPr>
            <a:spLocks noGrp="1"/>
          </p:cNvSpPr>
          <p:nvPr>
            <p:ph sz="quarter" idx="1"/>
          </p:nvPr>
        </p:nvSpPr>
        <p:spPr>
          <a:xfrm>
            <a:off x="539552" y="1447800"/>
            <a:ext cx="8147248" cy="5149552"/>
          </a:xfrm>
        </p:spPr>
        <p:txBody>
          <a:bodyPr>
            <a:normAutofit fontScale="85000" lnSpcReduction="10000"/>
          </a:bodyPr>
          <a:lstStyle/>
          <a:p>
            <a:pPr>
              <a:lnSpc>
                <a:spcPct val="160000"/>
              </a:lnSpc>
              <a:buNone/>
            </a:pPr>
            <a:r>
              <a:rPr lang="ar-SA" dirty="0" smtClean="0"/>
              <a:t> </a:t>
            </a:r>
            <a:r>
              <a:rPr lang="ar-SA" dirty="0" smtClean="0">
                <a:solidFill>
                  <a:srgbClr val="7030A0"/>
                </a:solidFill>
              </a:rPr>
              <a:t>التدريب أثناء الخدمة في مكان العمل: </a:t>
            </a:r>
            <a:r>
              <a:rPr lang="ar-SA" dirty="0" smtClean="0"/>
              <a:t/>
            </a:r>
            <a:br>
              <a:rPr lang="ar-SA" dirty="0" smtClean="0"/>
            </a:br>
            <a:r>
              <a:rPr lang="ar-SA" dirty="0" smtClean="0"/>
              <a:t>ولا يستطيع أحد أن ينكر أن أول واجبات الرئيس المباشر ما زالت تكمن في توجيه من يعملون معه لأفضل الأساليب لأداء العمل، وللسلوك الوظيفي الإيجابي، بل ويستمر هذا الدور ليس فقط في فترة التواؤم مع متطلبات الوظيفة ولكن أيضًا خلال الحياة الوظيفية للموظف، فهو يحتاج باستمرار للتنمية وتطوير قدراته ومهاراته واستعداداته حتى يتقن ما يقوم </a:t>
            </a:r>
            <a:r>
              <a:rPr lang="ar-SA" dirty="0" err="1" smtClean="0"/>
              <a:t>به</a:t>
            </a:r>
            <a:r>
              <a:rPr lang="ar-SA" dirty="0" smtClean="0"/>
              <a:t> من عمل ويكون مستعدًا للترقية لأعمال ذات مسئولية أكبر من مسئولياته </a:t>
            </a:r>
            <a:r>
              <a:rPr lang="ar-SA" dirty="0" err="1" smtClean="0"/>
              <a:t>الحالية.</a:t>
            </a:r>
            <a:r>
              <a:rPr lang="ar-SA" dirty="0" smtClean="0"/>
              <a:t> </a:t>
            </a:r>
            <a:br>
              <a:rPr lang="ar-SA" dirty="0" smtClean="0"/>
            </a:br>
            <a:r>
              <a:rPr lang="ar-SA" dirty="0" smtClean="0"/>
              <a:t>ولهذا النوع من التدريب وسائل مختلفة تتم أثناء الخدمة وفي نفس مكان العمل </a:t>
            </a:r>
            <a:r>
              <a:rPr lang="ar-SA" dirty="0" err="1" smtClean="0"/>
              <a:t>منها:</a:t>
            </a:r>
            <a:r>
              <a:rPr lang="ar-SA" dirty="0" smtClean="0"/>
              <a:t/>
            </a:r>
            <a:br>
              <a:rPr lang="ar-SA" dirty="0" smtClean="0"/>
            </a:br>
            <a:r>
              <a:rPr lang="ar-SA" dirty="0" smtClean="0"/>
              <a:t>- الدوران بين عدة </a:t>
            </a:r>
            <a:r>
              <a:rPr lang="ar-SA" dirty="0" err="1" smtClean="0"/>
              <a:t>وظائف.</a:t>
            </a:r>
            <a:r>
              <a:rPr lang="ar-SA" dirty="0" smtClean="0"/>
              <a:t> </a:t>
            </a:r>
            <a:br>
              <a:rPr lang="ar-SA" dirty="0" smtClean="0"/>
            </a:br>
            <a:r>
              <a:rPr lang="ar-SA" dirty="0" smtClean="0"/>
              <a:t>- المكتب المجاور.</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solidFill>
                  <a:schemeClr val="accent1">
                    <a:lumMod val="75000"/>
                  </a:schemeClr>
                </a:solidFill>
                <a:cs typeface="+mn-cs"/>
              </a:rPr>
              <a:t>التدريب أثناء الخدمة في مكان العمل </a:t>
            </a:r>
            <a:br>
              <a:rPr lang="ar-SA" dirty="0" smtClean="0">
                <a:solidFill>
                  <a:schemeClr val="accent1">
                    <a:lumMod val="75000"/>
                  </a:schemeClr>
                </a:solidFill>
                <a:cs typeface="+mn-cs"/>
              </a:rPr>
            </a:br>
            <a:endParaRPr lang="ar-SA" dirty="0">
              <a:solidFill>
                <a:schemeClr val="accent1">
                  <a:lumMod val="75000"/>
                </a:schemeClr>
              </a:solidFill>
              <a:cs typeface="+mn-cs"/>
            </a:endParaRPr>
          </a:p>
        </p:txBody>
      </p:sp>
      <p:sp>
        <p:nvSpPr>
          <p:cNvPr id="3" name="عنصر نائب للمحتوى 2"/>
          <p:cNvSpPr>
            <a:spLocks noGrp="1"/>
          </p:cNvSpPr>
          <p:nvPr>
            <p:ph sz="quarter" idx="1"/>
          </p:nvPr>
        </p:nvSpPr>
        <p:spPr>
          <a:xfrm>
            <a:off x="179512" y="836712"/>
            <a:ext cx="8712968" cy="5832648"/>
          </a:xfrm>
        </p:spPr>
        <p:txBody>
          <a:bodyPr>
            <a:normAutofit fontScale="62500" lnSpcReduction="20000"/>
          </a:bodyPr>
          <a:lstStyle/>
          <a:p>
            <a:pPr>
              <a:lnSpc>
                <a:spcPct val="170000"/>
              </a:lnSpc>
              <a:buNone/>
            </a:pPr>
            <a:r>
              <a:rPr lang="ar-SA" sz="2900" b="1" dirty="0" smtClean="0">
                <a:solidFill>
                  <a:srgbClr val="C00000"/>
                </a:solidFill>
              </a:rPr>
              <a:t>ومن أهم وسائل التدريب أثناء </a:t>
            </a:r>
            <a:r>
              <a:rPr lang="ar-SA" sz="2900" b="1" dirty="0" err="1" smtClean="0">
                <a:solidFill>
                  <a:srgbClr val="C00000"/>
                </a:solidFill>
              </a:rPr>
              <a:t>الخدمة :</a:t>
            </a:r>
            <a:r>
              <a:rPr lang="ar-SA" sz="2900" dirty="0" smtClean="0"/>
              <a:t/>
            </a:r>
            <a:br>
              <a:rPr lang="ar-SA" sz="2900" dirty="0" smtClean="0"/>
            </a:br>
            <a:r>
              <a:rPr lang="ar-SA" sz="2900" dirty="0" smtClean="0"/>
              <a:t>ـ </a:t>
            </a:r>
            <a:r>
              <a:rPr lang="ar-SA" sz="3400" dirty="0" smtClean="0"/>
              <a:t>الدوران بين عدة وظائف أو نشاطات فيعرض فيها المتدرب لرؤية مختلفة لشتى الوظائف التي يحتاج إلى الإلمام </a:t>
            </a:r>
            <a:r>
              <a:rPr lang="ar-SA" sz="3400" dirty="0" err="1" smtClean="0"/>
              <a:t>بها.</a:t>
            </a:r>
            <a:r>
              <a:rPr lang="ar-SA" sz="3400" dirty="0" smtClean="0"/>
              <a:t> </a:t>
            </a:r>
            <a:br>
              <a:rPr lang="ar-SA" sz="3400" dirty="0" smtClean="0"/>
            </a:br>
            <a:r>
              <a:rPr lang="ar-SA" sz="3400" dirty="0" smtClean="0"/>
              <a:t>ـ المكتب المجاور، حيث يوضع مكتب الموظف الجديد إلى جوار مكتب رئيسه مباشرة، أو إلى جوار مكتب زميله القديم الذي سوف يقوم بتدريبه، فيلاحظ سلوكه وتصرفاته وقراراته، ويسند إليه المدرب بعض الأعمال بالتدريج فيقوم </a:t>
            </a:r>
            <a:r>
              <a:rPr lang="ar-SA" sz="3400" dirty="0" err="1" smtClean="0"/>
              <a:t>بها</a:t>
            </a:r>
            <a:r>
              <a:rPr lang="ar-SA" sz="3400" dirty="0" smtClean="0"/>
              <a:t> في البداية تحت إشرافه ثم يبدأ في الاستقلال بإنجاز أعماله </a:t>
            </a:r>
            <a:r>
              <a:rPr lang="ar-SA" sz="3400" dirty="0" err="1" smtClean="0"/>
              <a:t>كاملة.</a:t>
            </a:r>
            <a:r>
              <a:rPr lang="ar-SA" sz="3400" dirty="0" smtClean="0"/>
              <a:t/>
            </a:r>
            <a:br>
              <a:rPr lang="ar-SA" sz="3400" dirty="0" smtClean="0"/>
            </a:br>
            <a:r>
              <a:rPr lang="ar-SA" sz="3400" dirty="0" smtClean="0"/>
              <a:t>ـ شغل وظائف الغائبين، حيث يمكن التدريب عن طريق تكليف الزملاء بالقيام بأعمال رؤسائهم أو مدربيهم أو زملائهم القدامى لفترة محدودة أثناء غيابهم مع الرجوع إلى المدير المسئول في حالة مواجهة </a:t>
            </a:r>
            <a:r>
              <a:rPr lang="ar-SA" sz="3400" dirty="0" err="1" smtClean="0"/>
              <a:t>صعوبات.</a:t>
            </a:r>
            <a:r>
              <a:rPr lang="ar-SA" sz="3400" dirty="0" smtClean="0"/>
              <a:t> </a:t>
            </a:r>
            <a:br>
              <a:rPr lang="ar-SA" sz="3400" dirty="0" smtClean="0"/>
            </a:br>
            <a:r>
              <a:rPr lang="ar-SA" sz="3400" dirty="0" smtClean="0"/>
              <a:t>ـ توجيه الأسئلة، حيث يمكن للرئيس أو الزميل القديم أن يدرب الموظف الجديد عن طريق سؤالين بين الحين والآخر عما يمكن فعله في بعض المواقف، ثم يبدأ يحيل إليه بعض الأمور ويراقبه </a:t>
            </a:r>
            <a:r>
              <a:rPr lang="ar-SA" sz="3400" dirty="0" err="1" smtClean="0"/>
              <a:t>فيها.</a:t>
            </a:r>
            <a:r>
              <a:rPr lang="ar-SA" sz="3400" dirty="0" smtClean="0"/>
              <a:t> </a:t>
            </a:r>
            <a:r>
              <a:rPr lang="ar-SA" sz="2900" dirty="0" smtClean="0"/>
              <a:t/>
            </a:r>
            <a:br>
              <a:rPr lang="ar-SA" sz="2900" dirty="0" smtClean="0"/>
            </a:br>
            <a:r>
              <a:rPr lang="ar-SA" sz="2900" dirty="0" smtClean="0"/>
              <a:t>ـ.</a:t>
            </a:r>
          </a:p>
          <a:p>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solidFill>
                  <a:schemeClr val="accent1">
                    <a:lumMod val="75000"/>
                  </a:schemeClr>
                </a:solidFill>
                <a:cs typeface="+mn-cs"/>
              </a:rPr>
              <a:t>التدريب أثناء الخدمة في مكان العمل </a:t>
            </a:r>
            <a:br>
              <a:rPr lang="ar-SA" dirty="0" smtClean="0">
                <a:solidFill>
                  <a:schemeClr val="accent1">
                    <a:lumMod val="75000"/>
                  </a:schemeClr>
                </a:solidFill>
                <a:cs typeface="+mn-cs"/>
              </a:rPr>
            </a:br>
            <a:endParaRPr lang="ar-SA" dirty="0">
              <a:cs typeface="+mn-cs"/>
            </a:endParaRPr>
          </a:p>
        </p:txBody>
      </p:sp>
      <p:sp>
        <p:nvSpPr>
          <p:cNvPr id="3" name="عنصر نائب للمحتوى 2"/>
          <p:cNvSpPr>
            <a:spLocks noGrp="1"/>
          </p:cNvSpPr>
          <p:nvPr>
            <p:ph sz="quarter" idx="1"/>
          </p:nvPr>
        </p:nvSpPr>
        <p:spPr>
          <a:xfrm>
            <a:off x="179512" y="1196752"/>
            <a:ext cx="8712968" cy="5904656"/>
          </a:xfrm>
        </p:spPr>
        <p:txBody>
          <a:bodyPr>
            <a:normAutofit fontScale="70000" lnSpcReduction="20000"/>
          </a:bodyPr>
          <a:lstStyle/>
          <a:p>
            <a:pPr>
              <a:lnSpc>
                <a:spcPct val="160000"/>
              </a:lnSpc>
              <a:buNone/>
            </a:pPr>
            <a:r>
              <a:rPr lang="ar-SA" sz="2800" b="1" dirty="0" smtClean="0">
                <a:solidFill>
                  <a:srgbClr val="C00000"/>
                </a:solidFill>
              </a:rPr>
              <a:t>تابع ومن أهم وسائل التدريب أثناء </a:t>
            </a:r>
            <a:r>
              <a:rPr lang="ar-SA" sz="2800" b="1" dirty="0" err="1" smtClean="0">
                <a:solidFill>
                  <a:srgbClr val="C00000"/>
                </a:solidFill>
              </a:rPr>
              <a:t>الخدمة :</a:t>
            </a:r>
            <a:endParaRPr lang="ar-SA" sz="2800" b="1" dirty="0" smtClean="0">
              <a:solidFill>
                <a:srgbClr val="C00000"/>
              </a:solidFill>
            </a:endParaRPr>
          </a:p>
          <a:p>
            <a:pPr>
              <a:lnSpc>
                <a:spcPct val="160000"/>
              </a:lnSpc>
              <a:buNone/>
            </a:pPr>
            <a:r>
              <a:rPr lang="ar-SA" sz="2800" dirty="0" smtClean="0"/>
              <a:t>المشاركة في أعمال اللجان، وذلك عن طريق تعرض المتدرب لخبرات وأراء أفراد آخرين، ويحاول المتدرب المتمرس على عرض وجهة نظره بأسلوب منطقي مقنع يعرض فيه لكل الجوانب، وهذا الأسلوب يصلح للمرشحين لوظائف إدارية أو قيادية وإن كان يعاني من عيوب اللجان </a:t>
            </a:r>
            <a:r>
              <a:rPr lang="ar-SA" sz="2800" dirty="0" err="1" smtClean="0"/>
              <a:t>المعروفة.</a:t>
            </a:r>
            <a:r>
              <a:rPr lang="ar-SA" sz="2800" dirty="0" smtClean="0"/>
              <a:t/>
            </a:r>
            <a:br>
              <a:rPr lang="ar-SA" sz="2800" dirty="0" smtClean="0"/>
            </a:br>
            <a:r>
              <a:rPr lang="ar-SA" sz="2800" dirty="0" smtClean="0"/>
              <a:t>ـ الوثائق والنشرات، حيث توزع تعليمات على الموظفين الجدد كل فترة من الزمن تشمل تعليمات وتوجيهات حول أفضل الأساليب لأداء العمل والواجبات والمسؤوليات والسلوكيات الوظيفية، ووظائف المنظمة وفرص الترقي، وكيفية تحسين الأداء إلى جانب معلومات متخصصة في وظيفته </a:t>
            </a:r>
            <a:r>
              <a:rPr lang="ar-SA" sz="2800" dirty="0" err="1" smtClean="0"/>
              <a:t>الجديدة.</a:t>
            </a:r>
            <a:r>
              <a:rPr lang="ar-SA" sz="2800" dirty="0" smtClean="0"/>
              <a:t> </a:t>
            </a:r>
            <a:br>
              <a:rPr lang="ar-SA" sz="2800" dirty="0" smtClean="0"/>
            </a:br>
            <a:r>
              <a:rPr lang="ar-SA" sz="2800" dirty="0" smtClean="0"/>
              <a:t>وبهذا يمكن أن تساهم إدارة التدريب وتنمية الموارد البشرية بالتعاون مع الرئيس المباشر لكل قسم في وضع أحسن الأساليب لتدريب الموظفين الجدد، أو القدامى المرشحين للترقية، أو الذين يعانون من ضعف الأداء بهدف زيادة كفاءتهم ورفع قدراتهم عن طريق التنمية والتدريب المستمرين</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solidFill>
                  <a:schemeClr val="accent1">
                    <a:lumMod val="75000"/>
                  </a:schemeClr>
                </a:solidFill>
                <a:cs typeface="+mn-cs"/>
              </a:rPr>
              <a:t>التدريب الرسمي خارج العمل</a:t>
            </a:r>
            <a:br>
              <a:rPr lang="ar-SA" dirty="0" smtClean="0">
                <a:solidFill>
                  <a:schemeClr val="accent1">
                    <a:lumMod val="75000"/>
                  </a:schemeClr>
                </a:solidFill>
                <a:cs typeface="+mn-cs"/>
              </a:rPr>
            </a:br>
            <a:endParaRPr lang="ar-SA" dirty="0">
              <a:solidFill>
                <a:schemeClr val="accent1">
                  <a:lumMod val="75000"/>
                </a:schemeClr>
              </a:solidFill>
              <a:cs typeface="+mn-cs"/>
            </a:endParaRPr>
          </a:p>
        </p:txBody>
      </p:sp>
      <p:sp>
        <p:nvSpPr>
          <p:cNvPr id="3" name="عنصر نائب للمحتوى 2"/>
          <p:cNvSpPr>
            <a:spLocks noGrp="1"/>
          </p:cNvSpPr>
          <p:nvPr>
            <p:ph sz="quarter" idx="1"/>
          </p:nvPr>
        </p:nvSpPr>
        <p:spPr>
          <a:xfrm>
            <a:off x="179512" y="1556792"/>
            <a:ext cx="8640960" cy="4752528"/>
          </a:xfrm>
        </p:spPr>
        <p:txBody>
          <a:bodyPr>
            <a:normAutofit fontScale="77500" lnSpcReduction="20000"/>
          </a:bodyPr>
          <a:lstStyle/>
          <a:p>
            <a:pPr>
              <a:lnSpc>
                <a:spcPct val="160000"/>
              </a:lnSpc>
            </a:pPr>
            <a:r>
              <a:rPr lang="ar-SA" sz="3200" dirty="0" smtClean="0"/>
              <a:t>ويقصد بالتدريب الرسمي أن يكون للتدريب استعدادات وإجراءات وشهادات حيث يدور في أماكن خارج العمل إما في قسم مستقل تابع للمنظمة نفسها، أو خارجها في جهات متخصصة مثل معاهد الإدارة أو مراكز التدريب الجامعية أو بعض الجهات أو المكاتب المتخصصة ولهذا النوع من التدريب وسائل وأساليب متنوعة </a:t>
            </a:r>
            <a:r>
              <a:rPr lang="ar-SA" sz="3200" dirty="0" err="1" smtClean="0"/>
              <a:t>منها:</a:t>
            </a:r>
            <a:r>
              <a:rPr lang="ar-SA" sz="3200" dirty="0" smtClean="0"/>
              <a:t> </a:t>
            </a:r>
          </a:p>
          <a:p>
            <a:pPr>
              <a:lnSpc>
                <a:spcPct val="160000"/>
              </a:lnSpc>
              <a:buNone/>
            </a:pPr>
            <a:r>
              <a:rPr lang="ar-SA" sz="3200" dirty="0" smtClean="0"/>
              <a:t>المحاضرات والحلقات الدراسية والمؤتمرات والمناقشات الجامعية والحوار المفتوح ودراسة الحالة وتمثيل الأدوار وسلة القرارات والمباريات الإدارية والزيارات الميدانية.</a:t>
            </a:r>
          </a:p>
          <a:p>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dirty="0" smtClean="0">
                <a:solidFill>
                  <a:schemeClr val="accent1">
                    <a:lumMod val="75000"/>
                  </a:schemeClr>
                </a:solidFill>
                <a:cs typeface="+mn-cs"/>
              </a:rPr>
              <a:t>التدريب الرسمي خارج العمل</a:t>
            </a:r>
            <a:br>
              <a:rPr lang="ar-SA" dirty="0" smtClean="0">
                <a:solidFill>
                  <a:schemeClr val="accent1">
                    <a:lumMod val="75000"/>
                  </a:schemeClr>
                </a:solidFill>
                <a:cs typeface="+mn-cs"/>
              </a:rPr>
            </a:br>
            <a:endParaRPr lang="ar-SA" dirty="0">
              <a:cs typeface="+mn-cs"/>
            </a:endParaRPr>
          </a:p>
        </p:txBody>
      </p:sp>
      <p:sp>
        <p:nvSpPr>
          <p:cNvPr id="3" name="عنصر نائب للمحتوى 2"/>
          <p:cNvSpPr>
            <a:spLocks noGrp="1"/>
          </p:cNvSpPr>
          <p:nvPr>
            <p:ph sz="quarter" idx="1"/>
          </p:nvPr>
        </p:nvSpPr>
        <p:spPr>
          <a:xfrm>
            <a:off x="914400" y="1124744"/>
            <a:ext cx="7772400" cy="4895056"/>
          </a:xfrm>
        </p:spPr>
        <p:txBody>
          <a:bodyPr>
            <a:normAutofit fontScale="70000" lnSpcReduction="20000"/>
          </a:bodyPr>
          <a:lstStyle/>
          <a:p>
            <a:pPr>
              <a:lnSpc>
                <a:spcPct val="160000"/>
              </a:lnSpc>
            </a:pPr>
            <a:r>
              <a:rPr lang="ar-SA" sz="2800" dirty="0" smtClean="0"/>
              <a:t>والمفاضلة بين أسلوب وآخر تركز على اعتبارات وعوامل عديدة يجب مراعاتها قبل عملية اختيار الأسلوب التدريبي الملائم، ومن أهم هذه الاعتبارات: </a:t>
            </a:r>
            <a:br>
              <a:rPr lang="ar-SA" sz="2800" dirty="0" smtClean="0"/>
            </a:br>
            <a:r>
              <a:rPr lang="ar-SA" sz="2800" dirty="0" err="1" smtClean="0"/>
              <a:t>1ـ</a:t>
            </a:r>
            <a:r>
              <a:rPr lang="ar-SA" sz="2800" dirty="0" smtClean="0"/>
              <a:t> مدى ملائمة الأسلوب التدريبي للمادة التدريبية وللأفراد المتدربين</a:t>
            </a:r>
            <a:br>
              <a:rPr lang="ar-SA" sz="2800" dirty="0" smtClean="0"/>
            </a:br>
            <a:r>
              <a:rPr lang="ar-SA" sz="2800" dirty="0" err="1" smtClean="0"/>
              <a:t>2ـ</a:t>
            </a:r>
            <a:r>
              <a:rPr lang="ar-SA" sz="2800" dirty="0" smtClean="0"/>
              <a:t> طبيعة المتدربين واتجاهاتهم ومستوياتهم العلمية والتنظيمية</a:t>
            </a:r>
            <a:br>
              <a:rPr lang="ar-SA" sz="2800" dirty="0" smtClean="0"/>
            </a:br>
            <a:r>
              <a:rPr lang="ar-SA" sz="2800" dirty="0" err="1" smtClean="0"/>
              <a:t>3ـ</a:t>
            </a:r>
            <a:r>
              <a:rPr lang="ar-SA" sz="2800" dirty="0" smtClean="0"/>
              <a:t> إمكانية توافر التسهيلات المادية للتدريب، مثل القاعات والأجهزة والمعدات اللازمة لإنجاز العملية التدريبية</a:t>
            </a:r>
            <a:br>
              <a:rPr lang="ar-SA" sz="2800" dirty="0" smtClean="0"/>
            </a:br>
            <a:r>
              <a:rPr lang="ar-SA" sz="2800" dirty="0" err="1" smtClean="0"/>
              <a:t>4ـ</a:t>
            </a:r>
            <a:r>
              <a:rPr lang="ar-SA" sz="2800" dirty="0" smtClean="0"/>
              <a:t> نفقات استخدام كل وسيلة تدريبية </a:t>
            </a:r>
            <a:r>
              <a:rPr lang="ar-SA" sz="2800" dirty="0" err="1" smtClean="0"/>
              <a:t>وملائمتها</a:t>
            </a:r>
            <a:r>
              <a:rPr lang="ar-SA" sz="2800" dirty="0" smtClean="0"/>
              <a:t> مع موازنة التدريب</a:t>
            </a:r>
            <a:br>
              <a:rPr lang="ar-SA" sz="2800" dirty="0" smtClean="0"/>
            </a:br>
            <a:r>
              <a:rPr lang="ar-SA" sz="2800" dirty="0" err="1" smtClean="0"/>
              <a:t>5ـ</a:t>
            </a:r>
            <a:r>
              <a:rPr lang="ar-SA" sz="2800" dirty="0" smtClean="0"/>
              <a:t> مدى ملائمة الوقت والمكان المتاح لكل وسيلة تدريبية</a:t>
            </a:r>
            <a:br>
              <a:rPr lang="ar-SA" sz="2800" dirty="0" smtClean="0"/>
            </a:br>
            <a:r>
              <a:rPr lang="ar-SA" sz="2800" dirty="0" err="1" smtClean="0"/>
              <a:t>6ـ</a:t>
            </a:r>
            <a:r>
              <a:rPr lang="ar-SA" sz="2800" dirty="0" smtClean="0"/>
              <a:t> درجة إلمام المدرب نفسه بالأسلوب التدريبي</a:t>
            </a:r>
            <a:br>
              <a:rPr lang="ar-SA" sz="2800" dirty="0" smtClean="0"/>
            </a:br>
            <a:r>
              <a:rPr lang="ar-SA" sz="2800" dirty="0" err="1" smtClean="0"/>
              <a:t>7ـ</a:t>
            </a:r>
            <a:r>
              <a:rPr lang="ar-SA" sz="2800" dirty="0" smtClean="0"/>
              <a:t> عدد المشتركين في البرنامج التدريبي، فكلما كان عدد المشتركين قليلاً كلما أمكن استخدام الأساليب القائمة على المناقشة.</a:t>
            </a:r>
          </a:p>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188640"/>
            <a:ext cx="7772400" cy="1228998"/>
          </a:xfrm>
          <a:ln>
            <a:solidFill>
              <a:schemeClr val="accent3">
                <a:lumMod val="75000"/>
              </a:schemeClr>
            </a:solidFill>
          </a:ln>
        </p:spPr>
        <p:txBody>
          <a:bodyPr>
            <a:normAutofit fontScale="90000"/>
          </a:bodyPr>
          <a:lstStyle/>
          <a:p>
            <a:pPr algn="r"/>
            <a:r>
              <a:rPr lang="ar-SA" dirty="0" smtClean="0">
                <a:solidFill>
                  <a:schemeClr val="accent1">
                    <a:lumMod val="75000"/>
                  </a:schemeClr>
                </a:solidFill>
                <a:cs typeface="+mn-cs"/>
              </a:rPr>
              <a:t>من سيقوم بالتدريب</a:t>
            </a:r>
            <a:br>
              <a:rPr lang="ar-SA" dirty="0" smtClean="0">
                <a:solidFill>
                  <a:schemeClr val="accent1">
                    <a:lumMod val="75000"/>
                  </a:schemeClr>
                </a:solidFill>
                <a:cs typeface="+mn-cs"/>
              </a:rPr>
            </a:br>
            <a:endParaRPr lang="ar-SA" dirty="0">
              <a:solidFill>
                <a:schemeClr val="accent1">
                  <a:lumMod val="75000"/>
                </a:schemeClr>
              </a:solidFill>
              <a:cs typeface="+mn-cs"/>
            </a:endParaRPr>
          </a:p>
        </p:txBody>
      </p:sp>
      <p:sp>
        <p:nvSpPr>
          <p:cNvPr id="3" name="عنصر نائب للمحتوى 2"/>
          <p:cNvSpPr>
            <a:spLocks noGrp="1"/>
          </p:cNvSpPr>
          <p:nvPr>
            <p:ph sz="quarter" idx="1"/>
          </p:nvPr>
        </p:nvSpPr>
        <p:spPr/>
        <p:txBody>
          <a:bodyPr>
            <a:normAutofit/>
          </a:bodyPr>
          <a:lstStyle/>
          <a:p>
            <a:pPr>
              <a:lnSpc>
                <a:spcPct val="150000"/>
              </a:lnSpc>
              <a:buClr>
                <a:srgbClr val="FFC000"/>
              </a:buClr>
              <a:buFont typeface="Wingdings" pitchFamily="2" charset="2"/>
              <a:buChar char="Ø"/>
            </a:pPr>
            <a:r>
              <a:rPr lang="ar-SA" dirty="0" smtClean="0"/>
              <a:t>في حالة التدريب داخل المنظمة: هنالك عدة خيارات لاختيار الأشخاص الذين سيقومون بعملية التدريب داخل المنظمة وهم المدراء التنفيذيين في المنظمة والمستشارين، أو من الأشخاص المتخصصين من داخل المنظمة أو من أحد العاملين </a:t>
            </a:r>
            <a:r>
              <a:rPr lang="ar-SA" dirty="0" err="1" smtClean="0"/>
              <a:t>الخبراء.</a:t>
            </a:r>
            <a:r>
              <a:rPr lang="ar-SA" dirty="0" smtClean="0"/>
              <a:t> </a:t>
            </a:r>
          </a:p>
          <a:p>
            <a:pPr>
              <a:lnSpc>
                <a:spcPct val="150000"/>
              </a:lnSpc>
              <a:buClr>
                <a:srgbClr val="FFC000"/>
              </a:buClr>
              <a:buFont typeface="Wingdings" pitchFamily="2" charset="2"/>
              <a:buChar char="Ø"/>
            </a:pPr>
            <a:r>
              <a:rPr lang="ar-SA" dirty="0" smtClean="0"/>
              <a:t>في حالة التدريب خارج المنظمة: وفي حال اختيار التدريب في الخارج سيتم اختيار المنظمات المتخصصة في مجال التدريب.</a:t>
            </a:r>
          </a:p>
          <a:p>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0"/>
            <a:ext cx="7772400" cy="1417638"/>
          </a:xfrm>
          <a:ln/>
        </p:spPr>
        <p:style>
          <a:lnRef idx="1">
            <a:schemeClr val="accent2"/>
          </a:lnRef>
          <a:fillRef idx="2">
            <a:schemeClr val="accent2"/>
          </a:fillRef>
          <a:effectRef idx="1">
            <a:schemeClr val="accent2"/>
          </a:effectRef>
          <a:fontRef idx="minor">
            <a:schemeClr val="dk1"/>
          </a:fontRef>
        </p:style>
        <p:txBody>
          <a:bodyPr>
            <a:noAutofit/>
          </a:bodyPr>
          <a:lstStyle/>
          <a:p>
            <a:pPr algn="ctr"/>
            <a:r>
              <a:rPr lang="ar-SA" b="1" dirty="0" smtClean="0">
                <a:solidFill>
                  <a:schemeClr val="tx1"/>
                </a:solidFill>
                <a:cs typeface="+mn-cs"/>
              </a:rPr>
              <a:t>تقييم عملية التدريب</a:t>
            </a:r>
            <a:br>
              <a:rPr lang="ar-SA" b="1" dirty="0" smtClean="0">
                <a:solidFill>
                  <a:schemeClr val="tx1"/>
                </a:solidFill>
                <a:cs typeface="+mn-cs"/>
              </a:rPr>
            </a:br>
            <a:endParaRPr lang="ar-SA" b="1" dirty="0">
              <a:solidFill>
                <a:schemeClr val="tx1"/>
              </a:solidFill>
              <a:cs typeface="+mn-cs"/>
            </a:endParaRPr>
          </a:p>
        </p:txBody>
      </p:sp>
      <p:sp>
        <p:nvSpPr>
          <p:cNvPr id="3" name="عنصر نائب للمحتوى 2"/>
          <p:cNvSpPr>
            <a:spLocks noGrp="1"/>
          </p:cNvSpPr>
          <p:nvPr>
            <p:ph sz="quarter" idx="1"/>
          </p:nvPr>
        </p:nvSpPr>
        <p:spPr>
          <a:xfrm>
            <a:off x="683568" y="1412776"/>
            <a:ext cx="7931224" cy="4751040"/>
          </a:xfrm>
        </p:spPr>
        <p:txBody>
          <a:bodyPr>
            <a:normAutofit fontScale="85000" lnSpcReduction="10000"/>
          </a:bodyPr>
          <a:lstStyle/>
          <a:p>
            <a:pPr algn="just">
              <a:lnSpc>
                <a:spcPct val="150000"/>
              </a:lnSpc>
            </a:pPr>
            <a:r>
              <a:rPr lang="ar-SA" dirty="0" smtClean="0"/>
              <a:t>عندما نتحدث عن تقييم فاعلية البرنامج التدريبي الذي خضع له مندوبي البيع، فإن الأمر يتعلق بمدى نجاح هذا البرنامج من الناحية الإدارية والمحتويات التي تضمنها البرنامج التدريبي، أما فيما يتعلق بفاعلية هذا البرنامج فإن الأمر صعب لمعرفة ذلك بمجرد الانتهاء من البرنامج، ذلك لأن الفاعلية مرتبطة بمقدار التحسن الذي أدخله البرنامج على جهود مندوبي البيع في تحقيق الأفضل وإنجازه من خلال ممارستهم للنشاط البيعي في الميدان ومن خلال سجلاتهم قبل التدريب وسجلاتهم بعد التدريب وبالتالي نستطيع التعرف على مدى التغير الذي طرأ على أداء مندوبي البيع فإن كان هذا التغير للأفضل فإن ذلك يمكن إرجاعه إلى البرنامج التدريبي وبهذا يكون البرنامج ناجحاً وفعالاً كونه قد حقق الأهداف المرجوة منه</a:t>
            </a:r>
          </a:p>
          <a:p>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U06L01P11_1.png"/>
          <p:cNvPicPr>
            <a:picLocks noChangeAspect="1"/>
          </p:cNvPicPr>
          <p:nvPr/>
        </p:nvPicPr>
        <p:blipFill>
          <a:blip r:embed="rId2" cstate="print"/>
          <a:stretch>
            <a:fillRect/>
          </a:stretch>
        </p:blipFill>
        <p:spPr>
          <a:xfrm>
            <a:off x="1115616" y="1844824"/>
            <a:ext cx="4680520" cy="4531114"/>
          </a:xfrm>
          <a:prstGeom prst="rect">
            <a:avLst/>
          </a:prstGeom>
        </p:spPr>
      </p:pic>
      <p:sp>
        <p:nvSpPr>
          <p:cNvPr id="2" name="عنوان 1"/>
          <p:cNvSpPr>
            <a:spLocks noGrp="1"/>
          </p:cNvSpPr>
          <p:nvPr>
            <p:ph type="title"/>
          </p:nvPr>
        </p:nvSpPr>
        <p:spPr>
          <a:ln>
            <a:solidFill>
              <a:schemeClr val="accent3">
                <a:lumMod val="75000"/>
              </a:schemeClr>
            </a:solidFill>
          </a:ln>
        </p:spPr>
        <p:txBody>
          <a:bodyPr/>
          <a:lstStyle/>
          <a:p>
            <a:pPr algn="r"/>
            <a:r>
              <a:rPr lang="ar-SA" dirty="0" smtClean="0">
                <a:solidFill>
                  <a:schemeClr val="accent1">
                    <a:lumMod val="75000"/>
                  </a:schemeClr>
                </a:solidFill>
                <a:cs typeface="+mn-cs"/>
              </a:rPr>
              <a:t>خطوات التدريب</a:t>
            </a:r>
            <a:endParaRPr lang="ar-SA" dirty="0">
              <a:solidFill>
                <a:schemeClr val="accent1">
                  <a:lumMod val="75000"/>
                </a:schemeClr>
              </a:solidFill>
              <a:cs typeface="+mn-cs"/>
            </a:endParaRPr>
          </a:p>
        </p:txBody>
      </p:sp>
      <p:sp>
        <p:nvSpPr>
          <p:cNvPr id="3" name="عنصر نائب للمحتوى 2"/>
          <p:cNvSpPr>
            <a:spLocks noGrp="1"/>
          </p:cNvSpPr>
          <p:nvPr>
            <p:ph sz="quarter" idx="1"/>
          </p:nvPr>
        </p:nvSpPr>
        <p:spPr/>
        <p:txBody>
          <a:bodyPr/>
          <a:lstStyle/>
          <a:p>
            <a:pPr>
              <a:lnSpc>
                <a:spcPct val="150000"/>
              </a:lnSpc>
              <a:buNone/>
            </a:pPr>
            <a:r>
              <a:rPr lang="ar-SA" dirty="0" err="1" smtClean="0">
                <a:solidFill>
                  <a:schemeClr val="accent1">
                    <a:lumMod val="75000"/>
                  </a:schemeClr>
                </a:solidFill>
              </a:rPr>
              <a:t>1ـ</a:t>
            </a:r>
            <a:r>
              <a:rPr lang="ar-SA" dirty="0" smtClean="0"/>
              <a:t> </a:t>
            </a:r>
            <a:r>
              <a:rPr lang="ar-SA" dirty="0"/>
              <a:t>تحديد الاحتياجات </a:t>
            </a:r>
            <a:r>
              <a:rPr lang="ar-SA" dirty="0" err="1"/>
              <a:t>التدريبية:</a:t>
            </a:r>
            <a:r>
              <a:rPr lang="ar-SA" dirty="0"/>
              <a:t> </a:t>
            </a:r>
            <a:endParaRPr lang="ar-SA" dirty="0" smtClean="0"/>
          </a:p>
          <a:p>
            <a:pPr algn="just">
              <a:lnSpc>
                <a:spcPct val="150000"/>
              </a:lnSpc>
              <a:buNone/>
            </a:pPr>
            <a:r>
              <a:rPr lang="ar-SA" dirty="0" smtClean="0"/>
              <a:t>والتي تعني تحديد المهارات المطلوب رفعها لدى أفراد وإدارات معينة، والتي يتم تفصيلها في مجموعة من الأهداف المطلوب تحقيقها بنهاية التدريب.</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a:solidFill>
              <a:srgbClr val="FF0000"/>
            </a:solidFill>
          </a:ln>
        </p:spPr>
        <p:style>
          <a:lnRef idx="1">
            <a:schemeClr val="accent2"/>
          </a:lnRef>
          <a:fillRef idx="2">
            <a:schemeClr val="accent2"/>
          </a:fillRef>
          <a:effectRef idx="1">
            <a:schemeClr val="accent2"/>
          </a:effectRef>
          <a:fontRef idx="minor">
            <a:schemeClr val="dk1"/>
          </a:fontRef>
        </p:style>
        <p:txBody>
          <a:bodyPr>
            <a:normAutofit/>
          </a:bodyPr>
          <a:lstStyle/>
          <a:p>
            <a:pPr algn="ctr"/>
            <a:r>
              <a:rPr lang="ar-SA" dirty="0" smtClean="0">
                <a:solidFill>
                  <a:schemeClr val="tx1"/>
                </a:solidFill>
              </a:rPr>
              <a:t>مقدم</a:t>
            </a:r>
            <a:r>
              <a:rPr lang="ar-IQ" dirty="0" smtClean="0">
                <a:solidFill>
                  <a:schemeClr val="tx1"/>
                </a:solidFill>
              </a:rPr>
              <a:t>ــــ</a:t>
            </a:r>
            <a:r>
              <a:rPr lang="ar-SA" dirty="0" smtClean="0">
                <a:solidFill>
                  <a:schemeClr val="tx1"/>
                </a:solidFill>
              </a:rPr>
              <a:t>ة</a:t>
            </a:r>
            <a:endParaRPr lang="ar-SA" dirty="0">
              <a:solidFill>
                <a:schemeClr val="tx1"/>
              </a:solidFill>
            </a:endParaRPr>
          </a:p>
        </p:txBody>
      </p:sp>
      <p:sp>
        <p:nvSpPr>
          <p:cNvPr id="3" name="عنصر نائب للمحتوى 2"/>
          <p:cNvSpPr>
            <a:spLocks noGrp="1"/>
          </p:cNvSpPr>
          <p:nvPr>
            <p:ph sz="quarter" idx="1"/>
          </p:nvPr>
        </p:nvSpPr>
        <p:spPr/>
        <p:txBody>
          <a:bodyPr>
            <a:normAutofit lnSpcReduction="10000"/>
          </a:bodyPr>
          <a:lstStyle/>
          <a:p>
            <a:pPr>
              <a:lnSpc>
                <a:spcPct val="150000"/>
              </a:lnSpc>
              <a:buNone/>
            </a:pPr>
            <a:r>
              <a:rPr lang="ar-SA" dirty="0" smtClean="0"/>
              <a:t>تمثل عملية التدريب وتنمية المهارات البيعية أحد المرتكزات الأساسية في تخطيط الموارد البشرية </a:t>
            </a:r>
            <a:r>
              <a:rPr lang="ar-IQ" dirty="0" smtClean="0"/>
              <a:t> للشركة</a:t>
            </a:r>
            <a:r>
              <a:rPr lang="ar-SA" dirty="0" smtClean="0"/>
              <a:t>. </a:t>
            </a:r>
            <a:r>
              <a:rPr lang="ar-SA" dirty="0" smtClean="0"/>
              <a:t/>
            </a:r>
            <a:br>
              <a:rPr lang="ar-SA" dirty="0" smtClean="0"/>
            </a:br>
            <a:r>
              <a:rPr lang="ar-SA" dirty="0" smtClean="0"/>
              <a:t>وقد أدركت كثير من </a:t>
            </a:r>
            <a:r>
              <a:rPr lang="ar-IQ" dirty="0" smtClean="0"/>
              <a:t>الشركات </a:t>
            </a:r>
            <a:r>
              <a:rPr lang="ar-SA" dirty="0" smtClean="0"/>
              <a:t>أهمية </a:t>
            </a:r>
            <a:r>
              <a:rPr lang="ar-SA" dirty="0" smtClean="0"/>
              <a:t>هذا المرتكز وتبنت برامج موجهة لتحقيق هذه الغاية وصولاً إلى مستويات أعلى في الأداء البيعي. </a:t>
            </a:r>
            <a:br>
              <a:rPr lang="ar-SA" dirty="0" smtClean="0"/>
            </a:br>
            <a:r>
              <a:rPr lang="ar-SA" dirty="0" smtClean="0"/>
              <a:t>وبالرغم من الارتفاع في تكلفة إعداد وتصميم هذه البرامج إلا أنها لم تقلل من توجه الإدارات الحديثة إلى تبني برامج لتدريب وتنمية القدرات والمهارات </a:t>
            </a:r>
            <a:r>
              <a:rPr lang="ar-SA" dirty="0" err="1" smtClean="0"/>
              <a:t>البيعية.</a:t>
            </a:r>
            <a:r>
              <a:rPr lang="ar-SA" dirty="0" smtClean="0"/>
              <a:t> إدراكا منها لأهمية هذا الجانب في مجال تحديد مستقبل المؤسسة وبقاؤها واستمرارها.</a:t>
            </a:r>
          </a:p>
          <a:p>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U06L01P11_2.png"/>
          <p:cNvPicPr>
            <a:picLocks noChangeAspect="1"/>
          </p:cNvPicPr>
          <p:nvPr/>
        </p:nvPicPr>
        <p:blipFill>
          <a:blip r:embed="rId2" cstate="print"/>
          <a:stretch>
            <a:fillRect/>
          </a:stretch>
        </p:blipFill>
        <p:spPr>
          <a:xfrm>
            <a:off x="0" y="2060848"/>
            <a:ext cx="4752528" cy="5013176"/>
          </a:xfrm>
          <a:prstGeom prst="rect">
            <a:avLst/>
          </a:prstGeom>
        </p:spPr>
      </p:pic>
      <p:sp>
        <p:nvSpPr>
          <p:cNvPr id="2" name="عنوان 1"/>
          <p:cNvSpPr>
            <a:spLocks noGrp="1"/>
          </p:cNvSpPr>
          <p:nvPr>
            <p:ph type="title"/>
          </p:nvPr>
        </p:nvSpPr>
        <p:spPr>
          <a:ln>
            <a:solidFill>
              <a:schemeClr val="accent3">
                <a:lumMod val="75000"/>
              </a:schemeClr>
            </a:solidFill>
          </a:ln>
        </p:spPr>
        <p:txBody>
          <a:bodyPr/>
          <a:lstStyle/>
          <a:p>
            <a:pPr algn="r"/>
            <a:r>
              <a:rPr lang="ar-SA" dirty="0" smtClean="0">
                <a:solidFill>
                  <a:schemeClr val="accent1">
                    <a:lumMod val="75000"/>
                  </a:schemeClr>
                </a:solidFill>
                <a:cs typeface="+mn-cs"/>
              </a:rPr>
              <a:t>خطوات التدريب</a:t>
            </a:r>
            <a:endParaRPr lang="ar-SA" dirty="0">
              <a:cs typeface="+mn-cs"/>
            </a:endParaRPr>
          </a:p>
        </p:txBody>
      </p:sp>
      <p:sp>
        <p:nvSpPr>
          <p:cNvPr id="3" name="عنصر نائب للمحتوى 2"/>
          <p:cNvSpPr>
            <a:spLocks noGrp="1"/>
          </p:cNvSpPr>
          <p:nvPr>
            <p:ph sz="quarter" idx="1"/>
          </p:nvPr>
        </p:nvSpPr>
        <p:spPr/>
        <p:txBody>
          <a:bodyPr/>
          <a:lstStyle/>
          <a:p>
            <a:pPr algn="just">
              <a:lnSpc>
                <a:spcPct val="150000"/>
              </a:lnSpc>
              <a:buNone/>
            </a:pPr>
            <a:r>
              <a:rPr lang="ar-SA" dirty="0" err="1">
                <a:solidFill>
                  <a:schemeClr val="accent1">
                    <a:lumMod val="75000"/>
                  </a:schemeClr>
                </a:solidFill>
              </a:rPr>
              <a:t>2ـ</a:t>
            </a:r>
            <a:r>
              <a:rPr lang="ar-SA" dirty="0"/>
              <a:t> تصميم برنامج </a:t>
            </a:r>
            <a:r>
              <a:rPr lang="ar-SA" dirty="0" err="1"/>
              <a:t>التدريب:</a:t>
            </a:r>
            <a:r>
              <a:rPr lang="ar-SA" dirty="0"/>
              <a:t> </a:t>
            </a:r>
            <a:endParaRPr lang="ar-SA" dirty="0" smtClean="0"/>
          </a:p>
          <a:p>
            <a:pPr algn="just">
              <a:lnSpc>
                <a:spcPct val="150000"/>
              </a:lnSpc>
              <a:buNone/>
            </a:pPr>
            <a:r>
              <a:rPr lang="ar-SA" dirty="0" smtClean="0"/>
              <a:t>والذي يعني ترجمة الأهداف إلى موضوعات تدريبية وتحديد الأسلوب الذي سيتم استخدامه بواسطة المتدربين في توصيل موضوعات التدريب إلى المتدربين كما يتم تحديد المعينات التدريبية مثل الأفلام، السبورة، </a:t>
            </a:r>
            <a:r>
              <a:rPr lang="ar-SA" dirty="0" err="1" smtClean="0"/>
              <a:t>الأقلام ...</a:t>
            </a:r>
            <a:r>
              <a:rPr lang="ar-SA" dirty="0" smtClean="0"/>
              <a:t> </a:t>
            </a:r>
            <a:r>
              <a:rPr lang="ar-SA" dirty="0" err="1" smtClean="0"/>
              <a:t>إلخ</a:t>
            </a:r>
            <a:r>
              <a:rPr lang="ar-SA" dirty="0" smtClean="0"/>
              <a:t>، وكجزء من تصميم برنامج التدريب يجب تحديد المدربين في البرنامج، وأيضًا تحديد ميزانية </a:t>
            </a:r>
            <a:r>
              <a:rPr lang="ar-SA" dirty="0" err="1" smtClean="0"/>
              <a:t>التدريب.</a:t>
            </a:r>
            <a:r>
              <a:rPr lang="ar-SA" dirty="0" smtClean="0"/>
              <a:t> </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U06L01P11_3.png"/>
          <p:cNvPicPr>
            <a:picLocks noChangeAspect="1"/>
          </p:cNvPicPr>
          <p:nvPr/>
        </p:nvPicPr>
        <p:blipFill>
          <a:blip r:embed="rId2" cstate="print"/>
          <a:stretch>
            <a:fillRect/>
          </a:stretch>
        </p:blipFill>
        <p:spPr>
          <a:xfrm>
            <a:off x="0" y="2708920"/>
            <a:ext cx="4446984" cy="4419600"/>
          </a:xfrm>
          <a:prstGeom prst="rect">
            <a:avLst/>
          </a:prstGeom>
        </p:spPr>
      </p:pic>
      <p:sp>
        <p:nvSpPr>
          <p:cNvPr id="2" name="عنوان 1"/>
          <p:cNvSpPr>
            <a:spLocks noGrp="1"/>
          </p:cNvSpPr>
          <p:nvPr>
            <p:ph type="title"/>
          </p:nvPr>
        </p:nvSpPr>
        <p:spPr>
          <a:ln>
            <a:solidFill>
              <a:schemeClr val="accent3">
                <a:lumMod val="75000"/>
              </a:schemeClr>
            </a:solidFill>
          </a:ln>
        </p:spPr>
        <p:txBody>
          <a:bodyPr/>
          <a:lstStyle/>
          <a:p>
            <a:pPr algn="r"/>
            <a:r>
              <a:rPr lang="ar-SA" dirty="0" smtClean="0">
                <a:solidFill>
                  <a:schemeClr val="accent1">
                    <a:lumMod val="75000"/>
                  </a:schemeClr>
                </a:solidFill>
                <a:cs typeface="+mn-cs"/>
              </a:rPr>
              <a:t>خطوات التدريب</a:t>
            </a:r>
            <a:endParaRPr lang="ar-SA" dirty="0">
              <a:cs typeface="+mn-cs"/>
            </a:endParaRPr>
          </a:p>
        </p:txBody>
      </p:sp>
      <p:sp>
        <p:nvSpPr>
          <p:cNvPr id="3" name="عنصر نائب للمحتوى 2"/>
          <p:cNvSpPr>
            <a:spLocks noGrp="1"/>
          </p:cNvSpPr>
          <p:nvPr>
            <p:ph sz="quarter" idx="1"/>
          </p:nvPr>
        </p:nvSpPr>
        <p:spPr/>
        <p:txBody>
          <a:bodyPr/>
          <a:lstStyle/>
          <a:p>
            <a:pPr algn="just">
              <a:lnSpc>
                <a:spcPct val="150000"/>
              </a:lnSpc>
              <a:buNone/>
            </a:pPr>
            <a:r>
              <a:rPr lang="ar-SA" dirty="0" err="1"/>
              <a:t>3ـ</a:t>
            </a:r>
            <a:r>
              <a:rPr lang="ar-SA" dirty="0"/>
              <a:t> تنفيذ برنامج </a:t>
            </a:r>
            <a:r>
              <a:rPr lang="ar-SA" dirty="0" err="1"/>
              <a:t>التدريب:</a:t>
            </a:r>
            <a:r>
              <a:rPr lang="ar-SA" dirty="0"/>
              <a:t> </a:t>
            </a:r>
            <a:endParaRPr lang="ar-SA" dirty="0" smtClean="0"/>
          </a:p>
          <a:p>
            <a:pPr algn="just">
              <a:lnSpc>
                <a:spcPct val="150000"/>
              </a:lnSpc>
              <a:buNone/>
            </a:pPr>
            <a:r>
              <a:rPr lang="ar-SA" dirty="0" smtClean="0"/>
              <a:t>والتي تتضمن أنشطة مهمة مثل تحديد الجدول الزمني للبرنامج، كما يتضمن تحديد مكان التدريب، والمتابعة اليومية لإجراءات تنفيذ البرنامج خطوة </a:t>
            </a:r>
            <a:r>
              <a:rPr lang="ar-SA" dirty="0" err="1" smtClean="0"/>
              <a:t>بخطوة.</a:t>
            </a:r>
            <a:r>
              <a:rPr lang="ar-SA" dirty="0" smtClean="0"/>
              <a:t> وأخيراً وبعد انتهاء برنامج التدريب يحتاج الأمر إلى تقييم برنامج التدريب، ويتم ذلك من خلال تقييم المتدربين محل التدريب، أو تقييم رأيهم حول إجراءات البرنامج.</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a:solidFill>
              <a:schemeClr val="accent3">
                <a:lumMod val="75000"/>
              </a:schemeClr>
            </a:solidFill>
          </a:ln>
        </p:spPr>
        <p:txBody>
          <a:bodyPr>
            <a:normAutofit/>
          </a:bodyPr>
          <a:lstStyle/>
          <a:p>
            <a:pPr algn="r"/>
            <a:r>
              <a:rPr lang="ar-SA" dirty="0" smtClean="0">
                <a:solidFill>
                  <a:schemeClr val="accent1">
                    <a:lumMod val="75000"/>
                  </a:schemeClr>
                </a:solidFill>
                <a:cs typeface="+mn-cs"/>
              </a:rPr>
              <a:t>ملخص الفصل السادس</a:t>
            </a:r>
            <a:endParaRPr lang="ar-SA" dirty="0"/>
          </a:p>
        </p:txBody>
      </p:sp>
      <p:sp>
        <p:nvSpPr>
          <p:cNvPr id="3" name="عنصر نائب للمحتوى 2"/>
          <p:cNvSpPr>
            <a:spLocks noGrp="1"/>
          </p:cNvSpPr>
          <p:nvPr>
            <p:ph sz="quarter" idx="1"/>
          </p:nvPr>
        </p:nvSpPr>
        <p:spPr/>
        <p:txBody>
          <a:bodyPr>
            <a:normAutofit/>
          </a:bodyPr>
          <a:lstStyle/>
          <a:p>
            <a:pPr algn="just">
              <a:lnSpc>
                <a:spcPct val="150000"/>
              </a:lnSpc>
              <a:buNone/>
            </a:pPr>
            <a:r>
              <a:rPr lang="ar-SA" dirty="0" smtClean="0"/>
              <a:t>إن التدريب في حقل البيع لا تقتصر الحاجة إليه لرفع كفاءة مندوبي البيع للعمل في الظروف والمتغيرات البيئية فحسب، إنما تعدى الأمر ذلك، لتحقيق مجموعة من الأهداف الأخرى التي تسعى المنظمات إلى </a:t>
            </a:r>
            <a:r>
              <a:rPr lang="ar-SA" dirty="0" err="1" smtClean="0"/>
              <a:t>تحقيقها.</a:t>
            </a:r>
            <a:r>
              <a:rPr lang="ar-SA" dirty="0" smtClean="0"/>
              <a:t> مثل البقاء والاستمرار وتحقيق عائد ربحي يضمن لها النمو والتوسع في مجال عملها.</a:t>
            </a:r>
          </a:p>
          <a:p>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a:solidFill>
              <a:schemeClr val="accent3">
                <a:lumMod val="75000"/>
              </a:schemeClr>
            </a:solidFill>
          </a:ln>
        </p:spPr>
        <p:txBody>
          <a:bodyPr>
            <a:normAutofit/>
          </a:bodyPr>
          <a:lstStyle/>
          <a:p>
            <a:pPr algn="r"/>
            <a:r>
              <a:rPr lang="ar-SA" dirty="0" smtClean="0">
                <a:solidFill>
                  <a:schemeClr val="accent1">
                    <a:lumMod val="75000"/>
                  </a:schemeClr>
                </a:solidFill>
                <a:cs typeface="+mn-cs"/>
              </a:rPr>
              <a:t>أسئلة</a:t>
            </a:r>
            <a:endParaRPr lang="ar-SA" dirty="0"/>
          </a:p>
        </p:txBody>
      </p:sp>
      <p:sp>
        <p:nvSpPr>
          <p:cNvPr id="3" name="عنصر نائب للمحتوى 2"/>
          <p:cNvSpPr>
            <a:spLocks noGrp="1"/>
          </p:cNvSpPr>
          <p:nvPr>
            <p:ph sz="quarter" idx="1"/>
          </p:nvPr>
        </p:nvSpPr>
        <p:spPr/>
        <p:txBody>
          <a:bodyPr/>
          <a:lstStyle/>
          <a:p>
            <a:pPr>
              <a:lnSpc>
                <a:spcPct val="150000"/>
              </a:lnSpc>
              <a:buNone/>
            </a:pPr>
            <a:r>
              <a:rPr lang="ar-SA" dirty="0" smtClean="0"/>
              <a:t>   السؤال الأول: ما المقصود بمفهوم </a:t>
            </a:r>
            <a:r>
              <a:rPr lang="ar-SA" dirty="0" err="1" smtClean="0"/>
              <a:t>التدريب؟</a:t>
            </a:r>
            <a:r>
              <a:rPr lang="ar-SA" dirty="0" smtClean="0"/>
              <a:t> </a:t>
            </a:r>
            <a:br>
              <a:rPr lang="ar-SA" dirty="0" smtClean="0"/>
            </a:br>
            <a:r>
              <a:rPr lang="ar-SA" dirty="0" smtClean="0"/>
              <a:t>السؤال الثاني: ما هي أهمية تدريب مندوبي </a:t>
            </a:r>
            <a:r>
              <a:rPr lang="ar-SA" dirty="0" err="1" smtClean="0"/>
              <a:t>البيع؟</a:t>
            </a:r>
            <a:r>
              <a:rPr lang="ar-SA" dirty="0" smtClean="0"/>
              <a:t> </a:t>
            </a:r>
            <a:br>
              <a:rPr lang="ar-SA" dirty="0" smtClean="0"/>
            </a:br>
            <a:r>
              <a:rPr lang="ar-SA" dirty="0" smtClean="0"/>
              <a:t>السؤال الثالث: ما هي أهداف </a:t>
            </a:r>
            <a:r>
              <a:rPr lang="ar-SA" dirty="0" err="1" smtClean="0"/>
              <a:t>التدريب؟</a:t>
            </a:r>
            <a:r>
              <a:rPr lang="ar-SA" dirty="0" smtClean="0"/>
              <a:t> </a:t>
            </a:r>
            <a:br>
              <a:rPr lang="ar-SA" dirty="0" smtClean="0"/>
            </a:br>
            <a:r>
              <a:rPr lang="ar-SA" dirty="0" smtClean="0"/>
              <a:t>السؤال الرابع: ناقش بالتفصيل ما هي محتويات البرنامج </a:t>
            </a:r>
            <a:r>
              <a:rPr lang="ar-SA" dirty="0" err="1" smtClean="0"/>
              <a:t>التدريبي؟</a:t>
            </a:r>
            <a:r>
              <a:rPr lang="ar-SA" dirty="0" smtClean="0"/>
              <a:t> </a:t>
            </a:r>
            <a:br>
              <a:rPr lang="ar-SA" dirty="0" smtClean="0"/>
            </a:br>
            <a:r>
              <a:rPr lang="ar-SA" dirty="0" smtClean="0"/>
              <a:t>السؤال الخامس: ما هي أنواع التدريب حسب المكان الذي يتم </a:t>
            </a:r>
            <a:r>
              <a:rPr lang="ar-SA" dirty="0" err="1" smtClean="0"/>
              <a:t>فيه؟</a:t>
            </a:r>
            <a:endParaRPr lang="ar-SA" dirty="0" smtClean="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188640"/>
            <a:ext cx="7772400" cy="1228998"/>
          </a:xfrm>
          <a:ln>
            <a:solidFill>
              <a:schemeClr val="accent3">
                <a:lumMod val="75000"/>
              </a:schemeClr>
            </a:solidFill>
          </a:ln>
        </p:spPr>
        <p:txBody>
          <a:bodyPr>
            <a:normAutofit fontScale="90000"/>
          </a:bodyPr>
          <a:lstStyle/>
          <a:p>
            <a:pPr algn="r"/>
            <a:r>
              <a:rPr lang="ar-SA" dirty="0" smtClean="0">
                <a:solidFill>
                  <a:schemeClr val="accent1">
                    <a:lumMod val="75000"/>
                  </a:schemeClr>
                </a:solidFill>
                <a:cs typeface="+mn-cs"/>
              </a:rPr>
              <a:t>مفهوم التدريب</a:t>
            </a:r>
            <a:br>
              <a:rPr lang="ar-SA" dirty="0" smtClean="0">
                <a:solidFill>
                  <a:schemeClr val="accent1">
                    <a:lumMod val="75000"/>
                  </a:schemeClr>
                </a:solidFill>
                <a:cs typeface="+mn-cs"/>
              </a:rPr>
            </a:br>
            <a:endParaRPr lang="ar-SA" dirty="0">
              <a:solidFill>
                <a:schemeClr val="accent1">
                  <a:lumMod val="75000"/>
                </a:schemeClr>
              </a:solidFill>
              <a:cs typeface="+mn-cs"/>
            </a:endParaRPr>
          </a:p>
        </p:txBody>
      </p:sp>
      <p:sp>
        <p:nvSpPr>
          <p:cNvPr id="3" name="عنصر نائب للمحتوى 2"/>
          <p:cNvSpPr>
            <a:spLocks noGrp="1"/>
          </p:cNvSpPr>
          <p:nvPr>
            <p:ph sz="quarter" idx="1"/>
          </p:nvPr>
        </p:nvSpPr>
        <p:spPr/>
        <p:txBody>
          <a:bodyPr/>
          <a:lstStyle/>
          <a:p>
            <a:pPr>
              <a:lnSpc>
                <a:spcPct val="150000"/>
              </a:lnSpc>
              <a:buClr>
                <a:srgbClr val="FFC000"/>
              </a:buClr>
              <a:buFont typeface="Wingdings" pitchFamily="2" charset="2"/>
              <a:buChar char="Ø"/>
            </a:pPr>
            <a:r>
              <a:rPr lang="ar-SA" dirty="0" smtClean="0"/>
              <a:t>يقصد بالتدريب عمليات التعلم المقصودة والهادفة لتنمية الموارد البشرية بتغيير سلوكهم واتجاهاتهم بشكل إيجابي من خلال زيادة عملية المعارف، المهارات والقدرات المختلفة للقوى العاملة في مجال معين بغية رفع مستوى كفاءتهم الإنتاجية والعمل بروح الفريق الواحد.</a:t>
            </a: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88640"/>
            <a:ext cx="8147248" cy="1008112"/>
          </a:xfrm>
          <a:ln/>
        </p:spPr>
        <p:style>
          <a:lnRef idx="1">
            <a:schemeClr val="dk1"/>
          </a:lnRef>
          <a:fillRef idx="2">
            <a:schemeClr val="dk1"/>
          </a:fillRef>
          <a:effectRef idx="1">
            <a:schemeClr val="dk1"/>
          </a:effectRef>
          <a:fontRef idx="minor">
            <a:schemeClr val="dk1"/>
          </a:fontRef>
        </p:style>
        <p:txBody>
          <a:bodyPr>
            <a:normAutofit/>
          </a:bodyPr>
          <a:lstStyle/>
          <a:p>
            <a:pPr algn="ctr"/>
            <a:r>
              <a:rPr lang="ar-SA" dirty="0" smtClean="0">
                <a:solidFill>
                  <a:schemeClr val="tx1"/>
                </a:solidFill>
                <a:cs typeface="+mn-cs"/>
              </a:rPr>
              <a:t>أهمية تدريب مندوبي البيع وأهدافه</a:t>
            </a:r>
            <a:endParaRPr lang="ar-SA" dirty="0">
              <a:solidFill>
                <a:schemeClr val="tx1"/>
              </a:solidFill>
              <a:cs typeface="+mn-cs"/>
            </a:endParaRPr>
          </a:p>
        </p:txBody>
      </p:sp>
      <p:sp>
        <p:nvSpPr>
          <p:cNvPr id="3" name="عنصر نائب للمحتوى 2"/>
          <p:cNvSpPr>
            <a:spLocks noGrp="1"/>
          </p:cNvSpPr>
          <p:nvPr>
            <p:ph sz="quarter" idx="1"/>
          </p:nvPr>
        </p:nvSpPr>
        <p:spPr>
          <a:xfrm>
            <a:off x="395536" y="1412776"/>
            <a:ext cx="8291264" cy="5184576"/>
          </a:xfrm>
        </p:spPr>
        <p:txBody>
          <a:bodyPr>
            <a:normAutofit fontScale="85000" lnSpcReduction="10000"/>
          </a:bodyPr>
          <a:lstStyle/>
          <a:p>
            <a:pPr>
              <a:lnSpc>
                <a:spcPct val="120000"/>
              </a:lnSpc>
              <a:buClr>
                <a:srgbClr val="FFC000"/>
              </a:buClr>
              <a:buFont typeface="Wingdings" pitchFamily="2" charset="2"/>
              <a:buChar char="Ø"/>
            </a:pPr>
            <a:r>
              <a:rPr lang="ar-SA" dirty="0" smtClean="0"/>
              <a:t>نظراً للطبيعة الديناميكية التي تتصف بها ظروف البيئة التسويقية المحيطة بعمل المنظمات وأثرها على الأسواق والمستهلكين مما أثر على درجة التطور والتغير في حاجات ورغبات العملاء المستهلكين، إضافة إلى ازدياد حدة المنافسة بين </a:t>
            </a:r>
            <a:r>
              <a:rPr lang="ar-SA" dirty="0" smtClean="0"/>
              <a:t>ا</a:t>
            </a:r>
            <a:r>
              <a:rPr lang="ar-IQ" dirty="0" smtClean="0"/>
              <a:t>لشركات </a:t>
            </a:r>
            <a:r>
              <a:rPr lang="ar-SA" dirty="0" smtClean="0"/>
              <a:t>العاملة </a:t>
            </a:r>
            <a:r>
              <a:rPr lang="ar-SA" dirty="0" smtClean="0"/>
              <a:t>في نفس </a:t>
            </a:r>
            <a:r>
              <a:rPr lang="ar-IQ" dirty="0" smtClean="0"/>
              <a:t>ال</a:t>
            </a:r>
            <a:r>
              <a:rPr lang="ar-SA" dirty="0" smtClean="0"/>
              <a:t>قطاع، </a:t>
            </a:r>
            <a:r>
              <a:rPr lang="ar-SA" dirty="0" smtClean="0"/>
              <a:t>ظهرت الحاجة إلى التميز في خدمة العملاء لكسب عملاء جدد والمحافظة على العملاء الحاليين من خلال مندوبي البيع الذين يتعاملوا مع العملاء المستهلكين بشكل مباشر من هنا برزت أهمية تدريب وتنمية مهارات مندوبي البيع.</a:t>
            </a:r>
          </a:p>
          <a:p>
            <a:pPr>
              <a:lnSpc>
                <a:spcPct val="120000"/>
              </a:lnSpc>
              <a:buClr>
                <a:srgbClr val="FFC000"/>
              </a:buClr>
              <a:buFont typeface="Wingdings" pitchFamily="2" charset="2"/>
              <a:buChar char="Ø"/>
            </a:pPr>
            <a:r>
              <a:rPr lang="ar-SA" dirty="0" smtClean="0"/>
              <a:t>إن التدريب في حقل البيع لا تقتصر الحاجة إليه لرفع كفاءة مندوبي البيع للعمل في تلك الظروف والمتغيرات فحسب، إنما تعدى الأمر ذلك لتحقيق مجموعة من الأهداف الأخرى التي تسعى المنظمات إلى تحقيقها، ومن هذه </a:t>
            </a:r>
            <a:r>
              <a:rPr lang="ar-SA" dirty="0" err="1" smtClean="0"/>
              <a:t>الأهداف:</a:t>
            </a:r>
            <a:r>
              <a:rPr lang="ar-SA" dirty="0" smtClean="0"/>
              <a:t/>
            </a:r>
            <a:br>
              <a:rPr lang="ar-SA" dirty="0" smtClean="0"/>
            </a:br>
            <a:r>
              <a:rPr lang="ar-SA" b="1" dirty="0" smtClean="0">
                <a:solidFill>
                  <a:srgbClr val="FF0000"/>
                </a:solidFill>
              </a:rPr>
              <a:t>أولاً: تخفيض معدل الدوران بين مندوبي </a:t>
            </a:r>
            <a:r>
              <a:rPr lang="ar-SA" b="1" dirty="0" err="1" smtClean="0">
                <a:solidFill>
                  <a:srgbClr val="FF0000"/>
                </a:solidFill>
              </a:rPr>
              <a:t>البيع.</a:t>
            </a:r>
            <a:r>
              <a:rPr lang="ar-SA" b="1" dirty="0" smtClean="0">
                <a:solidFill>
                  <a:srgbClr val="FF0000"/>
                </a:solidFill>
              </a:rPr>
              <a:t> </a:t>
            </a:r>
            <a:br>
              <a:rPr lang="ar-SA" b="1" dirty="0" smtClean="0">
                <a:solidFill>
                  <a:srgbClr val="FF0000"/>
                </a:solidFill>
              </a:rPr>
            </a:br>
            <a:r>
              <a:rPr lang="ar-SA" b="1" dirty="0" smtClean="0">
                <a:solidFill>
                  <a:srgbClr val="FF0000"/>
                </a:solidFill>
              </a:rPr>
              <a:t>ثانياً: التميز في خدمة </a:t>
            </a:r>
            <a:r>
              <a:rPr lang="ar-SA" b="1" dirty="0" err="1" smtClean="0">
                <a:solidFill>
                  <a:srgbClr val="FF0000"/>
                </a:solidFill>
              </a:rPr>
              <a:t>العملاء.</a:t>
            </a:r>
            <a:r>
              <a:rPr lang="ar-SA" b="1" dirty="0" smtClean="0">
                <a:solidFill>
                  <a:srgbClr val="FF0000"/>
                </a:solidFill>
              </a:rPr>
              <a:t> </a:t>
            </a:r>
            <a:br>
              <a:rPr lang="ar-SA" b="1" dirty="0" smtClean="0">
                <a:solidFill>
                  <a:srgbClr val="FF0000"/>
                </a:solidFill>
              </a:rPr>
            </a:br>
            <a:r>
              <a:rPr lang="ar-SA" b="1" dirty="0" smtClean="0">
                <a:solidFill>
                  <a:srgbClr val="FF0000"/>
                </a:solidFill>
              </a:rPr>
              <a:t>ثالثاً: رفع الروح المعنوية لمندوب </a:t>
            </a:r>
            <a:r>
              <a:rPr lang="ar-SA" b="1" dirty="0" err="1" smtClean="0">
                <a:solidFill>
                  <a:srgbClr val="FF0000"/>
                </a:solidFill>
              </a:rPr>
              <a:t>البيع.</a:t>
            </a:r>
            <a:r>
              <a:rPr lang="ar-SA" b="1" dirty="0" smtClean="0">
                <a:solidFill>
                  <a:srgbClr val="FF0000"/>
                </a:solidFill>
              </a:rPr>
              <a:t> </a:t>
            </a:r>
            <a:br>
              <a:rPr lang="ar-SA" b="1" dirty="0" smtClean="0">
                <a:solidFill>
                  <a:srgbClr val="FF0000"/>
                </a:solidFill>
              </a:rPr>
            </a:br>
            <a:r>
              <a:rPr lang="ar-SA" b="1" dirty="0" smtClean="0">
                <a:solidFill>
                  <a:srgbClr val="FF0000"/>
                </a:solidFill>
              </a:rPr>
              <a:t>رابعاً: الرقابة على النشاط </a:t>
            </a:r>
            <a:r>
              <a:rPr lang="ar-SA" b="1" dirty="0" err="1" smtClean="0">
                <a:solidFill>
                  <a:srgbClr val="FF0000"/>
                </a:solidFill>
              </a:rPr>
              <a:t>البيعي.</a:t>
            </a:r>
            <a:r>
              <a:rPr lang="ar-SA" b="1" dirty="0" smtClean="0">
                <a:solidFill>
                  <a:srgbClr val="FF0000"/>
                </a:solidFill>
              </a:rPr>
              <a:t> </a:t>
            </a:r>
          </a:p>
          <a:p>
            <a:endParaRPr lang="ar-SA"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74638"/>
            <a:ext cx="8075240" cy="1143000"/>
          </a:xfrm>
          <a:ln/>
        </p:spPr>
        <p:style>
          <a:lnRef idx="1">
            <a:schemeClr val="accent4"/>
          </a:lnRef>
          <a:fillRef idx="2">
            <a:schemeClr val="accent4"/>
          </a:fillRef>
          <a:effectRef idx="1">
            <a:schemeClr val="accent4"/>
          </a:effectRef>
          <a:fontRef idx="minor">
            <a:schemeClr val="dk1"/>
          </a:fontRef>
        </p:style>
        <p:txBody>
          <a:bodyPr>
            <a:normAutofit/>
          </a:bodyPr>
          <a:lstStyle/>
          <a:p>
            <a:pPr algn="ctr"/>
            <a:r>
              <a:rPr lang="ar-SA" dirty="0" smtClean="0">
                <a:solidFill>
                  <a:srgbClr val="FF0000"/>
                </a:solidFill>
                <a:cs typeface="+mn-cs"/>
              </a:rPr>
              <a:t>أولاً: تخفيض معدل الدوران بين مندوبي البيع</a:t>
            </a:r>
            <a:endParaRPr lang="ar-SA" dirty="0">
              <a:solidFill>
                <a:srgbClr val="FF0000"/>
              </a:solidFill>
              <a:cs typeface="+mn-cs"/>
            </a:endParaRPr>
          </a:p>
        </p:txBody>
      </p:sp>
      <p:sp>
        <p:nvSpPr>
          <p:cNvPr id="3" name="عنصر نائب للمحتوى 2"/>
          <p:cNvSpPr>
            <a:spLocks noGrp="1"/>
          </p:cNvSpPr>
          <p:nvPr>
            <p:ph sz="quarter" idx="1"/>
          </p:nvPr>
        </p:nvSpPr>
        <p:spPr/>
        <p:txBody>
          <a:bodyPr>
            <a:normAutofit/>
          </a:bodyPr>
          <a:lstStyle/>
          <a:p>
            <a:pPr>
              <a:lnSpc>
                <a:spcPct val="150000"/>
              </a:lnSpc>
              <a:buNone/>
            </a:pPr>
            <a:r>
              <a:rPr lang="ar-SA" dirty="0" smtClean="0"/>
              <a:t>من المعروف أن مهنة البيع تحتاج إلى مقومات خاصة لممارستها بنجاح، لذلك نلاحظ أن نسبة الفشل التي تواجه مندوبي البيع الذين يمارسون هذه المهنة عالية نتيجة عدم امتلاكهم لتلك المقومات، مما يعني تركهم للعمل أو قيام </a:t>
            </a:r>
            <a:r>
              <a:rPr lang="ar-IQ" dirty="0" smtClean="0"/>
              <a:t>الشركة </a:t>
            </a:r>
            <a:r>
              <a:rPr lang="ar-SA" dirty="0" smtClean="0"/>
              <a:t>بفصلهم </a:t>
            </a:r>
            <a:r>
              <a:rPr lang="ar-SA" dirty="0" smtClean="0"/>
              <a:t>لأنهم لم يحققوا الأهداف المرجوة منهم، ولهذا السبب فإن التدريب يعمل على حل هذه المشكلة </a:t>
            </a:r>
            <a:r>
              <a:rPr lang="ar-IQ" dirty="0" smtClean="0"/>
              <a:t>للشركات </a:t>
            </a:r>
            <a:r>
              <a:rPr lang="ar-SA" dirty="0" smtClean="0"/>
              <a:t>ومندوبي </a:t>
            </a:r>
            <a:r>
              <a:rPr lang="ar-SA" dirty="0" smtClean="0"/>
              <a:t>البيع فيها من خلال إكسابهم المعارف والمقومات اللازمة لممارسة هذه المهنة، لذا يعمل التدريب على استقرار مندوبي البيع في أعمالهم.</a:t>
            </a:r>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74638"/>
            <a:ext cx="8075240" cy="1143000"/>
          </a:xfrm>
          <a:ln/>
        </p:spPr>
        <p:style>
          <a:lnRef idx="1">
            <a:schemeClr val="accent6"/>
          </a:lnRef>
          <a:fillRef idx="2">
            <a:schemeClr val="accent6"/>
          </a:fillRef>
          <a:effectRef idx="1">
            <a:schemeClr val="accent6"/>
          </a:effectRef>
          <a:fontRef idx="minor">
            <a:schemeClr val="dk1"/>
          </a:fontRef>
        </p:style>
        <p:txBody>
          <a:bodyPr>
            <a:normAutofit/>
          </a:bodyPr>
          <a:lstStyle/>
          <a:p>
            <a:pPr algn="ctr"/>
            <a:r>
              <a:rPr lang="ar-SA" dirty="0" smtClean="0">
                <a:solidFill>
                  <a:srgbClr val="FF0000"/>
                </a:solidFill>
                <a:cs typeface="+mn-cs"/>
              </a:rPr>
              <a:t>ثانياً: التميز في خدمة العملاء</a:t>
            </a:r>
            <a:endParaRPr lang="ar-SA" dirty="0">
              <a:solidFill>
                <a:srgbClr val="FF0000"/>
              </a:solidFill>
              <a:cs typeface="+mn-cs"/>
            </a:endParaRPr>
          </a:p>
        </p:txBody>
      </p:sp>
      <p:sp>
        <p:nvSpPr>
          <p:cNvPr id="3" name="عنصر نائب للمحتوى 2"/>
          <p:cNvSpPr>
            <a:spLocks noGrp="1"/>
          </p:cNvSpPr>
          <p:nvPr>
            <p:ph sz="quarter" idx="1"/>
          </p:nvPr>
        </p:nvSpPr>
        <p:spPr/>
        <p:txBody>
          <a:bodyPr/>
          <a:lstStyle/>
          <a:p>
            <a:pPr>
              <a:lnSpc>
                <a:spcPct val="150000"/>
              </a:lnSpc>
              <a:buClr>
                <a:srgbClr val="FFC000"/>
              </a:buClr>
              <a:buFont typeface="Wingdings" pitchFamily="2" charset="2"/>
              <a:buChar char="Ø"/>
            </a:pPr>
            <a:r>
              <a:rPr lang="ar-SA" dirty="0" smtClean="0"/>
              <a:t>البرامج التدريبية الجيدة والهادفة تشعر مندوب البيع بمدى اهتمام الإدارة بالعاملين لديها وتزيد من درجة رضاء العاملين عن العمل الذي يقومون </a:t>
            </a:r>
            <a:r>
              <a:rPr lang="ar-SA" dirty="0" err="1" smtClean="0"/>
              <a:t>به</a:t>
            </a:r>
            <a:r>
              <a:rPr lang="ar-SA" dirty="0" smtClean="0"/>
              <a:t>، وينعكس هذا الرضاء على أدائهم وتعاملهم مع العملاء المشترين، باعتبار أن العميل هو المحور الرئيسي للعملية </a:t>
            </a:r>
            <a:r>
              <a:rPr lang="ar-SA" dirty="0" err="1" smtClean="0"/>
              <a:t>البيعية</a:t>
            </a:r>
            <a:r>
              <a:rPr lang="ar-SA" dirty="0" smtClean="0"/>
              <a:t>، ومندوب المبيعات هو من يتعامل مع العملاء وجهاً لوجه وبطريقة مباشرة.</a:t>
            </a: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p:spPr>
        <p:style>
          <a:lnRef idx="1">
            <a:schemeClr val="accent6"/>
          </a:lnRef>
          <a:fillRef idx="2">
            <a:schemeClr val="accent6"/>
          </a:fillRef>
          <a:effectRef idx="1">
            <a:schemeClr val="accent6"/>
          </a:effectRef>
          <a:fontRef idx="minor">
            <a:schemeClr val="dk1"/>
          </a:fontRef>
        </p:style>
        <p:txBody>
          <a:bodyPr>
            <a:normAutofit/>
          </a:bodyPr>
          <a:lstStyle/>
          <a:p>
            <a:pPr algn="ctr"/>
            <a:r>
              <a:rPr lang="ar-SA" b="1" dirty="0" smtClean="0">
                <a:solidFill>
                  <a:srgbClr val="FF0000"/>
                </a:solidFill>
                <a:cs typeface="+mn-cs"/>
              </a:rPr>
              <a:t>ثالثاً: رفع الروح المعنوية لمندوب البيع</a:t>
            </a:r>
          </a:p>
        </p:txBody>
      </p:sp>
      <p:sp>
        <p:nvSpPr>
          <p:cNvPr id="3" name="عنصر نائب للمحتوى 2"/>
          <p:cNvSpPr>
            <a:spLocks noGrp="1"/>
          </p:cNvSpPr>
          <p:nvPr>
            <p:ph sz="quarter" idx="1"/>
          </p:nvPr>
        </p:nvSpPr>
        <p:spPr>
          <a:xfrm>
            <a:off x="827584" y="1700808"/>
            <a:ext cx="7772400" cy="4572000"/>
          </a:xfrm>
        </p:spPr>
        <p:txBody>
          <a:bodyPr/>
          <a:lstStyle/>
          <a:p>
            <a:pPr>
              <a:lnSpc>
                <a:spcPct val="150000"/>
              </a:lnSpc>
              <a:buFont typeface="Wingdings" pitchFamily="2" charset="2"/>
              <a:buChar char="Ø"/>
            </a:pPr>
            <a:r>
              <a:rPr lang="ar-SA" dirty="0" smtClean="0"/>
              <a:t>يلعب التدريب دوراً مهماً في زيادة الثقة بالنفس وخلق الميل والرغبة لدى مندوب البيع لممارسة هذه المهنة عن قناعة ورضاء وبالتالي ارتفاع الروح المعنوية لديه مما ينعكس إيجاباً على أداؤه وتعامله مع العملاء.</a:t>
            </a:r>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ln/>
        </p:spPr>
        <p:style>
          <a:lnRef idx="1">
            <a:schemeClr val="dk1"/>
          </a:lnRef>
          <a:fillRef idx="2">
            <a:schemeClr val="dk1"/>
          </a:fillRef>
          <a:effectRef idx="1">
            <a:schemeClr val="dk1"/>
          </a:effectRef>
          <a:fontRef idx="minor">
            <a:schemeClr val="dk1"/>
          </a:fontRef>
        </p:style>
        <p:txBody>
          <a:bodyPr>
            <a:normAutofit/>
          </a:bodyPr>
          <a:lstStyle/>
          <a:p>
            <a:pPr algn="ctr"/>
            <a:r>
              <a:rPr lang="ar-SA" b="1" dirty="0" smtClean="0">
                <a:solidFill>
                  <a:srgbClr val="FF0000"/>
                </a:solidFill>
                <a:cs typeface="+mn-cs"/>
              </a:rPr>
              <a:t>رابعاً: الرقابة على النشاط البيعي</a:t>
            </a:r>
            <a:endParaRPr lang="ar-SA" b="1" dirty="0">
              <a:solidFill>
                <a:srgbClr val="FF0000"/>
              </a:solidFill>
              <a:cs typeface="+mn-cs"/>
            </a:endParaRPr>
          </a:p>
        </p:txBody>
      </p:sp>
      <p:sp>
        <p:nvSpPr>
          <p:cNvPr id="3" name="عنصر نائب للمحتوى 2"/>
          <p:cNvSpPr>
            <a:spLocks noGrp="1"/>
          </p:cNvSpPr>
          <p:nvPr>
            <p:ph sz="quarter" idx="1"/>
          </p:nvPr>
        </p:nvSpPr>
        <p:spPr/>
        <p:txBody>
          <a:bodyPr/>
          <a:lstStyle/>
          <a:p>
            <a:pPr>
              <a:lnSpc>
                <a:spcPct val="150000"/>
              </a:lnSpc>
              <a:buFont typeface="Wingdings" pitchFamily="2" charset="2"/>
              <a:buChar char="Ø"/>
            </a:pPr>
            <a:r>
              <a:rPr lang="ar-SA" dirty="0" smtClean="0"/>
              <a:t>إن البرامج التدريبية الهادفة تزود مندوبي البيع بحقوقهم وواجباتهم والمهام الموكلة إليهم والأهداف والنتائج المطلوب تحقيقها، مما يسهل على الإدارة عملية الإشراف والرقابة على النشاط البيعي بكفاءة وفاعلية بأقل تكلفة وجهد ممكن.</a:t>
            </a:r>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075240" cy="936104"/>
          </a:xfrm>
          <a:ln/>
        </p:spPr>
        <p:style>
          <a:lnRef idx="1">
            <a:schemeClr val="dk1"/>
          </a:lnRef>
          <a:fillRef idx="2">
            <a:schemeClr val="dk1"/>
          </a:fillRef>
          <a:effectRef idx="1">
            <a:schemeClr val="dk1"/>
          </a:effectRef>
          <a:fontRef idx="minor">
            <a:schemeClr val="dk1"/>
          </a:fontRef>
        </p:style>
        <p:txBody>
          <a:bodyPr>
            <a:normAutofit/>
          </a:bodyPr>
          <a:lstStyle/>
          <a:p>
            <a:pPr algn="ctr"/>
            <a:r>
              <a:rPr lang="ar-SA" b="1" dirty="0" smtClean="0">
                <a:solidFill>
                  <a:srgbClr val="FF0000"/>
                </a:solidFill>
                <a:cs typeface="+mn-cs"/>
              </a:rPr>
              <a:t>تحديد الاحتياجات التدريبية</a:t>
            </a:r>
            <a:endParaRPr lang="ar-SA" b="1" dirty="0">
              <a:solidFill>
                <a:srgbClr val="FF0000"/>
              </a:solidFill>
              <a:cs typeface="+mn-cs"/>
            </a:endParaRPr>
          </a:p>
        </p:txBody>
      </p:sp>
      <p:sp>
        <p:nvSpPr>
          <p:cNvPr id="3" name="عنصر نائب للمحتوى 2"/>
          <p:cNvSpPr>
            <a:spLocks noGrp="1"/>
          </p:cNvSpPr>
          <p:nvPr>
            <p:ph sz="quarter" idx="1"/>
          </p:nvPr>
        </p:nvSpPr>
        <p:spPr>
          <a:xfrm>
            <a:off x="467544" y="1052736"/>
            <a:ext cx="8219256" cy="5805264"/>
          </a:xfrm>
        </p:spPr>
        <p:txBody>
          <a:bodyPr>
            <a:normAutofit fontScale="77500" lnSpcReduction="20000"/>
          </a:bodyPr>
          <a:lstStyle/>
          <a:p>
            <a:pPr>
              <a:lnSpc>
                <a:spcPct val="170000"/>
              </a:lnSpc>
            </a:pPr>
            <a:r>
              <a:rPr lang="ar-SA" dirty="0" smtClean="0"/>
              <a:t>تعتبر عملية تحديد الاحتياجات التدريبية من العناصر الأساسية في تصميم البرنامج التدريبي، لأن التحديد الدقيق لهذه الاحتياجات يساعد على جعل النشاط التدريبي نشاطاً هادفاً ذا معنى للمنظمة </a:t>
            </a:r>
            <a:r>
              <a:rPr lang="ar-SA" dirty="0" err="1" smtClean="0"/>
              <a:t>وللمتدربين.</a:t>
            </a:r>
            <a:r>
              <a:rPr lang="ar-SA" dirty="0" smtClean="0"/>
              <a:t> </a:t>
            </a:r>
            <a:br>
              <a:rPr lang="ar-SA" dirty="0" smtClean="0"/>
            </a:br>
            <a:r>
              <a:rPr lang="ar-SA" dirty="0" smtClean="0"/>
              <a:t>تنبع الحاجة إلى التدريب من التغيرات التي تحدث في مجالات الإنتاج والتسويق والتغيرات التي تحصل في الظروف البيئية المحيطة مثل التغير في الأنماط السلوكية والاستهلاكية والتغيرات الجغرافية والتوزيع الجغرافي للسكان والتغيرات الاقتصادية والاجتماعية والتغيرات في إستراتيجيات </a:t>
            </a:r>
            <a:r>
              <a:rPr lang="ar-SA" dirty="0" err="1" smtClean="0"/>
              <a:t>المنافسين.</a:t>
            </a:r>
            <a:r>
              <a:rPr lang="ar-SA" dirty="0" smtClean="0"/>
              <a:t> </a:t>
            </a:r>
            <a:br>
              <a:rPr lang="ar-SA" dirty="0" smtClean="0"/>
            </a:br>
            <a:r>
              <a:rPr lang="ar-SA" dirty="0" smtClean="0"/>
              <a:t>ولتحديد مقدار الحاجة للتدريب، فإنه من المناسب القيام بتحليل مختلف الصعوبات التي تواجه مندوبي البيع في الميدان، وعلى ضوء هذه المشاكل والصعوبات يقوم مدراء المبيعات بتحديد نوعية البرامج التدريبية التي يحتاجها مندوبي البيع الحاليين أو الجدد </a:t>
            </a:r>
            <a:r>
              <a:rPr lang="ar-SA" dirty="0" err="1" smtClean="0"/>
              <a:t>منهم.</a:t>
            </a:r>
            <a:r>
              <a:rPr lang="ar-SA" dirty="0" smtClean="0"/>
              <a:t> </a:t>
            </a:r>
            <a:br>
              <a:rPr lang="ar-SA" dirty="0" smtClean="0"/>
            </a:br>
            <a:r>
              <a:rPr lang="ar-SA" dirty="0" smtClean="0"/>
              <a:t>كما أن الحاجة للتدريب تتمثل في تحديد مقدار الفرق بين الأداء الفعلي والأداء المتوقع لمندوبي البيع.</a:t>
            </a:r>
          </a:p>
          <a:p>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733</TotalTime>
  <Words>1116</Words>
  <Application>Microsoft Office PowerPoint</Application>
  <PresentationFormat>On-screen Show (4:3)</PresentationFormat>
  <Paragraphs>64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موازنة</vt:lpstr>
      <vt:lpstr>ادارة المبيعات والبيع الشخصي </vt:lpstr>
      <vt:lpstr>مقدمــــة</vt:lpstr>
      <vt:lpstr>مفهوم التدريب </vt:lpstr>
      <vt:lpstr>أهمية تدريب مندوبي البيع وأهدافه</vt:lpstr>
      <vt:lpstr>أولاً: تخفيض معدل الدوران بين مندوبي البيع</vt:lpstr>
      <vt:lpstr>ثانياً: التميز في خدمة العملاء</vt:lpstr>
      <vt:lpstr>ثالثاً: رفع الروح المعنوية لمندوب البيع</vt:lpstr>
      <vt:lpstr>رابعاً: الرقابة على النشاط البيعي</vt:lpstr>
      <vt:lpstr>تحديد الاحتياجات التدريبية</vt:lpstr>
      <vt:lpstr>محتويات البرنامج التدريبي</vt:lpstr>
      <vt:lpstr>إدارة البرامج التدريبية </vt:lpstr>
      <vt:lpstr>أنواع التدريب</vt:lpstr>
      <vt:lpstr>التدريب أثناء الخدمة في مكان العمل  </vt:lpstr>
      <vt:lpstr>التدريب أثناء الخدمة في مكان العمل  </vt:lpstr>
      <vt:lpstr>التدريب الرسمي خارج العمل </vt:lpstr>
      <vt:lpstr>التدريب الرسمي خارج العمل </vt:lpstr>
      <vt:lpstr>من سيقوم بالتدريب </vt:lpstr>
      <vt:lpstr>تقييم عملية التدريب </vt:lpstr>
      <vt:lpstr>خطوات التدريب</vt:lpstr>
      <vt:lpstr>خطوات التدريب</vt:lpstr>
      <vt:lpstr>خطوات التدريب</vt:lpstr>
      <vt:lpstr>ملخص الفصل السادس</vt:lpstr>
      <vt:lpstr>أسئلة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التدريب وتنمية مهارات البيع</dc:title>
  <dc:creator>sony</dc:creator>
  <cp:lastModifiedBy>Dr. Awatef</cp:lastModifiedBy>
  <cp:revision>24</cp:revision>
  <dcterms:created xsi:type="dcterms:W3CDTF">2014-02-25T18:55:23Z</dcterms:created>
  <dcterms:modified xsi:type="dcterms:W3CDTF">2018-08-05T11:13:26Z</dcterms:modified>
</cp:coreProperties>
</file>