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1" r:id="rId3"/>
    <p:sldId id="260" r:id="rId4"/>
    <p:sldId id="262" r:id="rId5"/>
    <p:sldId id="263" r:id="rId6"/>
    <p:sldId id="264" r:id="rId7"/>
    <p:sldId id="267" r:id="rId8"/>
    <p:sldId id="268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47" d="100"/>
          <a:sy n="47" d="100"/>
        </p:scale>
        <p:origin x="-1354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8D829BA-4504-4214-94EE-25748A86E8A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C2326AE-25CA-4899-9C1A-9E11FA30A9E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857" y="764702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dirty="0" smtClean="0"/>
              <a:t>قسم العلوم المالية والمصرفية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475656" y="1844824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b="1" dirty="0" smtClean="0"/>
              <a:t>سيمنار </a:t>
            </a:r>
          </a:p>
          <a:p>
            <a:pPr algn="ctr" rtl="1"/>
            <a:r>
              <a:rPr lang="ar-IQ" sz="2800" b="1" dirty="0" smtClean="0"/>
              <a:t>كيفية الأشتراك ونشر البحوث في موقع</a:t>
            </a:r>
            <a:r>
              <a:rPr lang="en-US" sz="2800" b="1" dirty="0" smtClean="0"/>
              <a:t> </a:t>
            </a:r>
          </a:p>
          <a:p>
            <a:pPr algn="ctr" rtl="1"/>
            <a:r>
              <a:rPr lang="en-US" sz="2800" b="1" dirty="0" smtClean="0"/>
              <a:t>Google Scholar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5816" y="4365104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اعداد رنا طالب التميمي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23004"/>
            <a:ext cx="9144000" cy="5734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600" b="1" u="sng" dirty="0" smtClean="0"/>
              <a:t>كيف نضيف البحوث,المقالات ,الكتب ,...الخ</a:t>
            </a:r>
            <a:endParaRPr lang="en-US" sz="3600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20272" y="4797152"/>
            <a:ext cx="360040" cy="1224136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976257" y="1453243"/>
            <a:ext cx="1412439" cy="607605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388696" y="3645024"/>
            <a:ext cx="936104" cy="2528665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123728" y="4869160"/>
            <a:ext cx="2592288" cy="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23728" y="4869160"/>
            <a:ext cx="2880320" cy="648072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6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123728" y="3573016"/>
            <a:ext cx="2952328" cy="1296144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123728" y="2708920"/>
            <a:ext cx="2448272" cy="216024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288827" y="2498271"/>
            <a:ext cx="3893278" cy="442232"/>
          </a:xfrm>
          <a:custGeom>
            <a:avLst/>
            <a:gdLst>
              <a:gd name="connsiteX0" fmla="*/ 3830430 w 3893278"/>
              <a:gd name="connsiteY0" fmla="*/ 375558 h 442232"/>
              <a:gd name="connsiteX1" fmla="*/ 3830430 w 3893278"/>
              <a:gd name="connsiteY1" fmla="*/ 65315 h 442232"/>
              <a:gd name="connsiteX2" fmla="*/ 3177287 w 3893278"/>
              <a:gd name="connsiteY2" fmla="*/ 48986 h 442232"/>
              <a:gd name="connsiteX3" fmla="*/ 270802 w 3893278"/>
              <a:gd name="connsiteY3" fmla="*/ 0 h 442232"/>
              <a:gd name="connsiteX4" fmla="*/ 107516 w 3893278"/>
              <a:gd name="connsiteY4" fmla="*/ 97972 h 442232"/>
              <a:gd name="connsiteX5" fmla="*/ 107516 w 3893278"/>
              <a:gd name="connsiteY5" fmla="*/ 359229 h 442232"/>
              <a:gd name="connsiteX6" fmla="*/ 597373 w 3893278"/>
              <a:gd name="connsiteY6" fmla="*/ 310243 h 442232"/>
              <a:gd name="connsiteX7" fmla="*/ 1691387 w 3893278"/>
              <a:gd name="connsiteY7" fmla="*/ 277586 h 442232"/>
              <a:gd name="connsiteX8" fmla="*/ 1838344 w 3893278"/>
              <a:gd name="connsiteY8" fmla="*/ 408215 h 442232"/>
              <a:gd name="connsiteX9" fmla="*/ 3030330 w 3893278"/>
              <a:gd name="connsiteY9" fmla="*/ 440872 h 442232"/>
              <a:gd name="connsiteX10" fmla="*/ 3699802 w 3893278"/>
              <a:gd name="connsiteY10" fmla="*/ 375558 h 442232"/>
              <a:gd name="connsiteX11" fmla="*/ 3863087 w 3893278"/>
              <a:gd name="connsiteY11" fmla="*/ 326572 h 44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3278" h="442232">
                <a:moveTo>
                  <a:pt x="3830430" y="375558"/>
                </a:moveTo>
                <a:cubicBezTo>
                  <a:pt x="3884858" y="247651"/>
                  <a:pt x="3939287" y="119744"/>
                  <a:pt x="3830430" y="65315"/>
                </a:cubicBezTo>
                <a:cubicBezTo>
                  <a:pt x="3721573" y="10886"/>
                  <a:pt x="3177287" y="48986"/>
                  <a:pt x="3177287" y="48986"/>
                </a:cubicBezTo>
                <a:lnTo>
                  <a:pt x="270802" y="0"/>
                </a:lnTo>
                <a:cubicBezTo>
                  <a:pt x="-240827" y="8164"/>
                  <a:pt x="134730" y="38100"/>
                  <a:pt x="107516" y="97972"/>
                </a:cubicBezTo>
                <a:cubicBezTo>
                  <a:pt x="80302" y="157844"/>
                  <a:pt x="25873" y="323851"/>
                  <a:pt x="107516" y="359229"/>
                </a:cubicBezTo>
                <a:cubicBezTo>
                  <a:pt x="189159" y="394607"/>
                  <a:pt x="333395" y="323850"/>
                  <a:pt x="597373" y="310243"/>
                </a:cubicBezTo>
                <a:cubicBezTo>
                  <a:pt x="861351" y="296636"/>
                  <a:pt x="1484559" y="261257"/>
                  <a:pt x="1691387" y="277586"/>
                </a:cubicBezTo>
                <a:cubicBezTo>
                  <a:pt x="1898215" y="293915"/>
                  <a:pt x="1615187" y="381001"/>
                  <a:pt x="1838344" y="408215"/>
                </a:cubicBezTo>
                <a:cubicBezTo>
                  <a:pt x="2061501" y="435429"/>
                  <a:pt x="2720087" y="446315"/>
                  <a:pt x="3030330" y="440872"/>
                </a:cubicBezTo>
                <a:cubicBezTo>
                  <a:pt x="3340573" y="435429"/>
                  <a:pt x="3561009" y="394608"/>
                  <a:pt x="3699802" y="375558"/>
                </a:cubicBezTo>
                <a:cubicBezTo>
                  <a:pt x="3838595" y="356508"/>
                  <a:pt x="3850841" y="341540"/>
                  <a:pt x="3863087" y="326572"/>
                </a:cubicBezTo>
              </a:path>
            </a:pathLst>
          </a:cu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539552" y="2348880"/>
            <a:ext cx="1512168" cy="1548172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0" y="4617132"/>
            <a:ext cx="1331640" cy="1404156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357561" y="3722358"/>
            <a:ext cx="1913267" cy="1780371"/>
          </a:xfrm>
          <a:custGeom>
            <a:avLst/>
            <a:gdLst>
              <a:gd name="connsiteX0" fmla="*/ 1385639 w 1913267"/>
              <a:gd name="connsiteY0" fmla="*/ 1780371 h 1780371"/>
              <a:gd name="connsiteX1" fmla="*/ 95682 w 1913267"/>
              <a:gd name="connsiteY1" fmla="*/ 1372156 h 1780371"/>
              <a:gd name="connsiteX2" fmla="*/ 209982 w 1913267"/>
              <a:gd name="connsiteY2" fmla="*/ 212828 h 1780371"/>
              <a:gd name="connsiteX3" fmla="*/ 1124382 w 1913267"/>
              <a:gd name="connsiteY3" fmla="*/ 556 h 1780371"/>
              <a:gd name="connsiteX4" fmla="*/ 1761196 w 1913267"/>
              <a:gd name="connsiteY4" fmla="*/ 180171 h 1780371"/>
              <a:gd name="connsiteX5" fmla="*/ 1908153 w 1913267"/>
              <a:gd name="connsiteY5" fmla="*/ 914956 h 1780371"/>
              <a:gd name="connsiteX6" fmla="*/ 1859168 w 1913267"/>
              <a:gd name="connsiteY6" fmla="*/ 1453799 h 1780371"/>
              <a:gd name="connsiteX7" fmla="*/ 1663225 w 1913267"/>
              <a:gd name="connsiteY7" fmla="*/ 1715056 h 1780371"/>
              <a:gd name="connsiteX8" fmla="*/ 1320325 w 1913267"/>
              <a:gd name="connsiteY8" fmla="*/ 1764042 h 1780371"/>
              <a:gd name="connsiteX9" fmla="*/ 1287668 w 1913267"/>
              <a:gd name="connsiteY9" fmla="*/ 1780371 h 17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3267" h="1780371">
                <a:moveTo>
                  <a:pt x="1385639" y="1780371"/>
                </a:moveTo>
                <a:cubicBezTo>
                  <a:pt x="838632" y="1706892"/>
                  <a:pt x="291625" y="1633413"/>
                  <a:pt x="95682" y="1372156"/>
                </a:cubicBezTo>
                <a:cubicBezTo>
                  <a:pt x="-100261" y="1110899"/>
                  <a:pt x="38532" y="441428"/>
                  <a:pt x="209982" y="212828"/>
                </a:cubicBezTo>
                <a:cubicBezTo>
                  <a:pt x="381432" y="-15772"/>
                  <a:pt x="865846" y="5999"/>
                  <a:pt x="1124382" y="556"/>
                </a:cubicBezTo>
                <a:cubicBezTo>
                  <a:pt x="1382918" y="-4887"/>
                  <a:pt x="1630568" y="27771"/>
                  <a:pt x="1761196" y="180171"/>
                </a:cubicBezTo>
                <a:cubicBezTo>
                  <a:pt x="1891824" y="332571"/>
                  <a:pt x="1891824" y="702685"/>
                  <a:pt x="1908153" y="914956"/>
                </a:cubicBezTo>
                <a:cubicBezTo>
                  <a:pt x="1924482" y="1127227"/>
                  <a:pt x="1899989" y="1320449"/>
                  <a:pt x="1859168" y="1453799"/>
                </a:cubicBezTo>
                <a:cubicBezTo>
                  <a:pt x="1818347" y="1587149"/>
                  <a:pt x="1753032" y="1663349"/>
                  <a:pt x="1663225" y="1715056"/>
                </a:cubicBezTo>
                <a:cubicBezTo>
                  <a:pt x="1573418" y="1766763"/>
                  <a:pt x="1382918" y="1753156"/>
                  <a:pt x="1320325" y="1764042"/>
                </a:cubicBezTo>
                <a:cubicBezTo>
                  <a:pt x="1257732" y="1774928"/>
                  <a:pt x="1272700" y="1777649"/>
                  <a:pt x="1287668" y="1780371"/>
                </a:cubicBezTo>
              </a:path>
            </a:pathLst>
          </a:cu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87825" y="1052736"/>
            <a:ext cx="144015" cy="2088232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87826" y="1052736"/>
            <a:ext cx="2808310" cy="2664296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4067944" cy="324036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573016"/>
            <a:ext cx="4355976" cy="328498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5076056" y="194397"/>
            <a:ext cx="3960440" cy="30848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040052" y="3017361"/>
            <a:ext cx="4032448" cy="30848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3508" y="1088740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3372" y="4559776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90120" y="2204864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1444" y="1526704"/>
            <a:ext cx="1640316" cy="534144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1444" y="4919816"/>
            <a:ext cx="1856340" cy="9336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88024" y="2822848"/>
            <a:ext cx="2736304" cy="173692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26516" y="1448780"/>
            <a:ext cx="2453796" cy="1089092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/>
              <a:t>معامل التأثير </a:t>
            </a:r>
            <a:r>
              <a:rPr lang="en-US" dirty="0"/>
              <a:t>h</a:t>
            </a:r>
            <a:r>
              <a:rPr lang="en-US" dirty="0" smtClean="0"/>
              <a:t>-index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dirty="0" smtClean="0"/>
              <a:t>تم اقتراحه عام 2005 من قبل </a:t>
            </a:r>
            <a:r>
              <a:rPr lang="en-US" dirty="0" smtClean="0"/>
              <a:t> J.E Hirsch</a:t>
            </a:r>
            <a:r>
              <a:rPr lang="ar-IQ" dirty="0" smtClean="0"/>
              <a:t> وهو يصف الأنجازات العلمية للباحث او الجامعة او المؤسسات العلمية او المجلات وحتى الدول.</a:t>
            </a:r>
          </a:p>
          <a:p>
            <a:pPr algn="r" rtl="1"/>
            <a:r>
              <a:rPr lang="ar-IQ" dirty="0" smtClean="0"/>
              <a:t>في بعض الجامعات الرصينة تطلب</a:t>
            </a:r>
          </a:p>
          <a:p>
            <a:pPr algn="r" rtl="1"/>
            <a:r>
              <a:rPr lang="ar-IQ" dirty="0" smtClean="0"/>
              <a:t>الأستاذ المساعد </a:t>
            </a:r>
            <a:r>
              <a:rPr lang="en-US" dirty="0" smtClean="0"/>
              <a:t> </a:t>
            </a:r>
            <a:r>
              <a:rPr lang="ar-IQ" dirty="0" smtClean="0"/>
              <a:t>لديه </a:t>
            </a:r>
            <a:r>
              <a:rPr lang="en-US" dirty="0" err="1"/>
              <a:t>h</a:t>
            </a:r>
            <a:r>
              <a:rPr lang="en-US" dirty="0" err="1" smtClean="0"/>
              <a:t>_index</a:t>
            </a:r>
            <a:r>
              <a:rPr lang="en-US" dirty="0" smtClean="0"/>
              <a:t> </a:t>
            </a:r>
            <a:r>
              <a:rPr lang="ar-IQ" dirty="0" smtClean="0"/>
              <a:t> اكثر من 12</a:t>
            </a:r>
          </a:p>
          <a:p>
            <a:pPr algn="r" rtl="1"/>
            <a:r>
              <a:rPr lang="ar-IQ" dirty="0" smtClean="0"/>
              <a:t>الأستاذ </a:t>
            </a:r>
            <a:r>
              <a:rPr lang="en-US" dirty="0" smtClean="0"/>
              <a:t>h-index </a:t>
            </a:r>
            <a:r>
              <a:rPr lang="ar-IQ" dirty="0" smtClean="0"/>
              <a:t> لايقل عن 18</a:t>
            </a:r>
          </a:p>
          <a:p>
            <a:pPr algn="r" rtl="1"/>
            <a:r>
              <a:rPr lang="ar-IQ" dirty="0" smtClean="0"/>
              <a:t>وللحصول على عضوية الأكاديمية الوطنية للعلماء يتطلب </a:t>
            </a:r>
            <a:endParaRPr lang="en-US" dirty="0" smtClean="0"/>
          </a:p>
          <a:p>
            <a:pPr algn="r" rtl="1"/>
            <a:r>
              <a:rPr lang="en-US" dirty="0" smtClean="0"/>
              <a:t>h-index   </a:t>
            </a:r>
            <a:r>
              <a:rPr lang="ar-IQ" dirty="0"/>
              <a:t> </a:t>
            </a:r>
            <a:r>
              <a:rPr lang="ar-IQ" dirty="0" smtClean="0"/>
              <a:t> اكثر من 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411760" y="332656"/>
            <a:ext cx="1584176" cy="115212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23728" y="332656"/>
            <a:ext cx="1872208" cy="266429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685799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61383" y="1269286"/>
            <a:ext cx="36004" cy="3168352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683568" y="2636912"/>
            <a:ext cx="1800200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solidFill>
                  <a:schemeClr val="bg1"/>
                </a:solidFill>
              </a:rPr>
              <a:t>لتغيير لغة الباحث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04120" y="1781200"/>
            <a:ext cx="864096" cy="864096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7985" y="4437638"/>
            <a:ext cx="1800200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b="1" dirty="0" smtClean="0">
                <a:solidFill>
                  <a:schemeClr val="bg1"/>
                </a:solidFill>
              </a:rPr>
              <a:t>اسم </a:t>
            </a:r>
            <a:r>
              <a:rPr lang="en-US" b="1" dirty="0" smtClean="0">
                <a:solidFill>
                  <a:schemeClr val="bg1"/>
                </a:solidFill>
              </a:rPr>
              <a:t>Gmail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9960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076056" y="2564904"/>
            <a:ext cx="1512168" cy="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258689" y="1844824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b="1" dirty="0" smtClean="0">
                <a:solidFill>
                  <a:schemeClr val="bg1"/>
                </a:solidFill>
              </a:rPr>
              <a:t>لتغيير واجهة </a:t>
            </a:r>
            <a:r>
              <a:rPr lang="en-US" b="1" dirty="0" smtClean="0">
                <a:solidFill>
                  <a:schemeClr val="bg1"/>
                </a:solidFill>
              </a:rPr>
              <a:t> Google scholar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9972" y="3789040"/>
            <a:ext cx="1512168" cy="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2339752" y="3212976"/>
            <a:ext cx="1980220" cy="11521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solidFill>
                  <a:schemeClr val="bg1"/>
                </a:solidFill>
              </a:rPr>
              <a:t>لتحديد لغة البحوث التي نبحث عنها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27584" y="4221088"/>
            <a:ext cx="2088232" cy="1224136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179512" y="3349803"/>
            <a:ext cx="1800200" cy="8712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solidFill>
                  <a:schemeClr val="bg1"/>
                </a:solidFill>
              </a:rPr>
              <a:t>حفظ التغييرات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195736" y="1628800"/>
            <a:ext cx="2736304" cy="115212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076056" y="2564904"/>
            <a:ext cx="2448272" cy="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128284" y="3140968"/>
            <a:ext cx="1512168" cy="259228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020272" y="3429000"/>
            <a:ext cx="1728192" cy="295232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6" y="0"/>
            <a:ext cx="4775448" cy="328498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64" y="0"/>
            <a:ext cx="3995936" cy="380400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5148064" y="2852936"/>
            <a:ext cx="3995936" cy="403589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475656" y="3608465"/>
            <a:ext cx="2999487" cy="23613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b="1" dirty="0" smtClean="0">
                <a:solidFill>
                  <a:schemeClr val="bg1"/>
                </a:solidFill>
              </a:rPr>
              <a:t>حقل البريد الألكتروني للتحقق</a:t>
            </a:r>
          </a:p>
          <a:p>
            <a:pPr algn="ctr" rtl="1"/>
            <a:r>
              <a:rPr lang="ar-IQ" b="1" dirty="0" smtClean="0">
                <a:solidFill>
                  <a:schemeClr val="bg1"/>
                </a:solidFill>
              </a:rPr>
              <a:t>ننسخ اما الرابط الأول او الرابط الخاص بالقسم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07904" y="5157192"/>
            <a:ext cx="2808312" cy="216024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93299" y="2564904"/>
            <a:ext cx="3010949" cy="2290767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5" idx="3"/>
          </p:cNvCxnSpPr>
          <p:nvPr/>
        </p:nvCxnSpPr>
        <p:spPr>
          <a:xfrm flipV="1">
            <a:off x="1313638" y="620688"/>
            <a:ext cx="810090" cy="2235857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71500" y="2786554"/>
            <a:ext cx="248427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b="1" dirty="0" smtClean="0">
                <a:solidFill>
                  <a:schemeClr val="bg1"/>
                </a:solidFill>
              </a:rPr>
              <a:t>ننسخ هذا الرابط لحقل الصفحة الرئيسية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222</TotalTime>
  <Words>116</Words>
  <Application>Microsoft Office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معامل التأثير h-index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قسم العلوم المالية والمصرفية</dc:title>
  <dc:creator>win7</dc:creator>
  <cp:lastModifiedBy>win7</cp:lastModifiedBy>
  <cp:revision>51</cp:revision>
  <dcterms:created xsi:type="dcterms:W3CDTF">2016-12-24T20:26:04Z</dcterms:created>
  <dcterms:modified xsi:type="dcterms:W3CDTF">2017-02-03T20:14:55Z</dcterms:modified>
</cp:coreProperties>
</file>