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  <p:sldId id="272" r:id="rId18"/>
    <p:sldId id="273" r:id="rId19"/>
    <p:sldId id="276" r:id="rId20"/>
    <p:sldId id="277" r:id="rId21"/>
    <p:sldId id="278" r:id="rId22"/>
    <p:sldId id="275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313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87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548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9911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1816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453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099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215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51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393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922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DB727-43F0-42E7-B49D-6D07A1725A0E}" type="datetimeFigureOut">
              <a:rPr lang="ar-SA" smtClean="0"/>
              <a:t>06/05/1440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CFE52-C018-46AD-A33D-9BF1980D767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40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0" y="2028616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4800" b="1" dirty="0" smtClean="0">
                <a:solidFill>
                  <a:schemeClr val="bg1"/>
                </a:solidFill>
              </a:rPr>
              <a:t>المحاسبة الادارية</a:t>
            </a:r>
          </a:p>
          <a:p>
            <a:pPr algn="ctr"/>
            <a:r>
              <a:rPr lang="ar-SA" sz="48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ar-SA" sz="4800" b="1" dirty="0" smtClean="0">
                <a:solidFill>
                  <a:schemeClr val="bg1"/>
                </a:solidFill>
              </a:rPr>
              <a:t>المرحلة الرابعة </a:t>
            </a:r>
          </a:p>
          <a:p>
            <a:pPr algn="ctr"/>
            <a:r>
              <a:rPr lang="ar-SA" sz="4800" b="1" dirty="0" smtClean="0">
                <a:solidFill>
                  <a:schemeClr val="bg1"/>
                </a:solidFill>
              </a:rPr>
              <a:t>قسم المحاسبة</a:t>
            </a:r>
          </a:p>
          <a:p>
            <a:pPr algn="ctr"/>
            <a:endParaRPr lang="ar-SA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5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00" y="533399"/>
            <a:ext cx="45720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المحاضرة التاسعة</a:t>
            </a:r>
            <a:endParaRPr lang="ar-SA" sz="40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1752600"/>
            <a:ext cx="6400800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</a:t>
            </a:r>
            <a:r>
              <a:rPr lang="ar-SA" sz="3200" b="1" u="sng" dirty="0" smtClean="0">
                <a:solidFill>
                  <a:schemeClr val="bg1"/>
                </a:solidFill>
              </a:rPr>
              <a:t>المحاسبة الادارية والقرارات </a:t>
            </a:r>
            <a:r>
              <a:rPr lang="ar-IQ" sz="3200" b="1" u="sng" dirty="0" smtClean="0">
                <a:solidFill>
                  <a:schemeClr val="bg1"/>
                </a:solidFill>
              </a:rPr>
              <a:t> الادارية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مفهوم صنع واتخاذ القرار ومراحل صنع القرار.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 </a:t>
            </a:r>
            <a:r>
              <a:rPr lang="ar-IQ" sz="3200" b="1" dirty="0" smtClean="0">
                <a:solidFill>
                  <a:schemeClr val="bg1"/>
                </a:solidFill>
              </a:rPr>
              <a:t>مدخل </a:t>
            </a:r>
            <a:r>
              <a:rPr lang="ar-IQ" sz="3200" b="1" dirty="0">
                <a:solidFill>
                  <a:schemeClr val="bg1"/>
                </a:solidFill>
              </a:rPr>
              <a:t>الى المعلومات الملائمة والقرارات قصيرة </a:t>
            </a:r>
            <a:r>
              <a:rPr lang="ar-IQ" sz="3200" b="1" dirty="0" smtClean="0">
                <a:solidFill>
                  <a:schemeClr val="bg1"/>
                </a:solidFill>
              </a:rPr>
              <a:t>الامد</a:t>
            </a:r>
            <a:r>
              <a:rPr lang="ar-SA" sz="3200" b="1" dirty="0" smtClean="0">
                <a:solidFill>
                  <a:schemeClr val="bg1"/>
                </a:solidFill>
              </a:rPr>
              <a:t>.</a:t>
            </a:r>
            <a:endParaRPr lang="ar-SA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التحليل التفاضلي للكلف والايرادات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 smtClean="0">
                <a:solidFill>
                  <a:schemeClr val="bg1"/>
                </a:solidFill>
              </a:rPr>
              <a:t>انواع </a:t>
            </a:r>
            <a:r>
              <a:rPr lang="ar-IQ" sz="3200" b="1" dirty="0">
                <a:solidFill>
                  <a:schemeClr val="bg1"/>
                </a:solidFill>
              </a:rPr>
              <a:t>القرارات الادارية قصيرة الامد.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79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533400"/>
            <a:ext cx="5105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العاشرة 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2133600"/>
            <a:ext cx="739140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مقدمة في المحاسبة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الادارية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ar-SA" sz="3200" b="1" u="sng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 smtClean="0">
                <a:solidFill>
                  <a:schemeClr val="bg1"/>
                </a:solidFill>
              </a:rPr>
              <a:t>قرار </a:t>
            </a:r>
            <a:r>
              <a:rPr lang="ar-IQ" sz="3200" b="1" dirty="0">
                <a:solidFill>
                  <a:schemeClr val="bg1"/>
                </a:solidFill>
              </a:rPr>
              <a:t>قبول اورفض طلبية خاصة/ المفهوم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المتطلبات التي بموجبها يتم قبول او رفض الطلبية.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رياضيه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04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457200"/>
            <a:ext cx="4495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u="sng" dirty="0" smtClean="0">
                <a:solidFill>
                  <a:schemeClr val="bg1"/>
                </a:solidFill>
              </a:rPr>
              <a:t>المحاضرة الحادية عشر </a:t>
            </a:r>
            <a:endParaRPr lang="ar-SA" sz="3600" b="1" u="sng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905000"/>
            <a:ext cx="83820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القرارات الادارية قصيرة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الامد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التصنيع الداخلي او الشراء من الخارج مدخل مفاهيمي</a:t>
            </a:r>
            <a:r>
              <a:rPr lang="ar-IQ" sz="3200" b="1" dirty="0" smtClean="0">
                <a:solidFill>
                  <a:schemeClr val="bg1"/>
                </a:solidFill>
              </a:rPr>
              <a:t>.</a:t>
            </a:r>
            <a:endParaRPr lang="ar-SA" sz="32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العوامل التي تؤخذ بالاعتبار عند اتخاذ قرار التصنيع او الشراء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نقطة </a:t>
            </a:r>
            <a:r>
              <a:rPr lang="ar-IQ" sz="3200" b="1" dirty="0" smtClean="0">
                <a:solidFill>
                  <a:schemeClr val="bg1"/>
                </a:solidFill>
              </a:rPr>
              <a:t>السواء</a:t>
            </a:r>
            <a:r>
              <a:rPr lang="ar-SA" sz="3200" b="1" dirty="0">
                <a:solidFill>
                  <a:schemeClr val="bg1"/>
                </a:solidFill>
              </a:rPr>
              <a:t> </a:t>
            </a:r>
            <a:r>
              <a:rPr lang="ar-SA" sz="3200" b="1" dirty="0" smtClean="0">
                <a:solidFill>
                  <a:schemeClr val="bg1"/>
                </a:solidFill>
              </a:rPr>
              <a:t>(نقطة التماثل).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رياضية  للتصنيع الداخلي او الشراء من الخارج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5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457200"/>
            <a:ext cx="5105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chemeClr val="bg1"/>
                </a:solidFill>
              </a:rPr>
              <a:t>المحاضرة الثانية عشر </a:t>
            </a:r>
            <a:endParaRPr lang="ar-S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73914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القرارات الادارية قصيرة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الامد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</a:t>
            </a:r>
            <a:r>
              <a:rPr lang="ar-IQ" sz="3200" b="1" dirty="0" smtClean="0">
                <a:solidFill>
                  <a:schemeClr val="bg1"/>
                </a:solidFill>
              </a:rPr>
              <a:t>استبعاد </a:t>
            </a:r>
            <a:r>
              <a:rPr lang="ar-IQ" sz="3200" b="1" dirty="0">
                <a:solidFill>
                  <a:schemeClr val="bg1"/>
                </a:solidFill>
              </a:rPr>
              <a:t>خط انتاجي او </a:t>
            </a:r>
            <a:r>
              <a:rPr lang="ar-IQ" sz="3200" b="1" dirty="0" smtClean="0">
                <a:solidFill>
                  <a:schemeClr val="bg1"/>
                </a:solidFill>
              </a:rPr>
              <a:t>منتج</a:t>
            </a:r>
            <a:r>
              <a:rPr lang="ar-SA" sz="3200" b="1" dirty="0" smtClean="0">
                <a:solidFill>
                  <a:schemeClr val="bg1"/>
                </a:solidFill>
              </a:rPr>
              <a:t> او الابقاء عليه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العوامل التي تؤخذ بالاعتبار عند اتخاذ القرار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رياضية </a:t>
            </a:r>
            <a:r>
              <a:rPr lang="ar-SA" sz="3200" b="1" dirty="0" smtClean="0">
                <a:solidFill>
                  <a:schemeClr val="bg1"/>
                </a:solidFill>
              </a:rPr>
              <a:t>ل</a:t>
            </a:r>
            <a:r>
              <a:rPr lang="ar-IQ" sz="3200" b="1" dirty="0" smtClean="0">
                <a:solidFill>
                  <a:schemeClr val="bg1"/>
                </a:solidFill>
              </a:rPr>
              <a:t>قرار ا</a:t>
            </a:r>
            <a:r>
              <a:rPr lang="ar-SA" sz="3200" b="1" dirty="0" smtClean="0">
                <a:solidFill>
                  <a:schemeClr val="bg1"/>
                </a:solidFill>
              </a:rPr>
              <a:t>ستبعاد </a:t>
            </a:r>
            <a:r>
              <a:rPr lang="ar-IQ" sz="3200" b="1" dirty="0" smtClean="0">
                <a:solidFill>
                  <a:schemeClr val="bg1"/>
                </a:solidFill>
              </a:rPr>
              <a:t>خط </a:t>
            </a:r>
            <a:r>
              <a:rPr lang="ar-IQ" sz="3200" b="1" dirty="0">
                <a:solidFill>
                  <a:schemeClr val="bg1"/>
                </a:solidFill>
              </a:rPr>
              <a:t>انتاجي او </a:t>
            </a:r>
            <a:r>
              <a:rPr lang="ar-IQ" sz="3200" b="1" dirty="0" smtClean="0">
                <a:solidFill>
                  <a:schemeClr val="bg1"/>
                </a:solidFill>
              </a:rPr>
              <a:t>منتج</a:t>
            </a:r>
            <a:r>
              <a:rPr lang="ar-SA" sz="3200" b="1" dirty="0">
                <a:solidFill>
                  <a:schemeClr val="bg1"/>
                </a:solidFill>
              </a:rPr>
              <a:t> </a:t>
            </a:r>
            <a:r>
              <a:rPr lang="ar-SA" sz="3200" b="1" dirty="0" smtClean="0">
                <a:solidFill>
                  <a:schemeClr val="bg1"/>
                </a:solidFill>
              </a:rPr>
              <a:t>او الابقاء عليه 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قرار  اختيار اسلوب </a:t>
            </a:r>
            <a:r>
              <a:rPr lang="ar-IQ" sz="3200" b="1" dirty="0" smtClean="0">
                <a:solidFill>
                  <a:schemeClr val="bg1"/>
                </a:solidFill>
              </a:rPr>
              <a:t>الانتاج</a:t>
            </a:r>
            <a:r>
              <a:rPr lang="ar-SA" sz="3200" b="1" dirty="0" smtClean="0">
                <a:solidFill>
                  <a:schemeClr val="bg1"/>
                </a:solidFill>
              </a:rPr>
              <a:t> الامثل </a:t>
            </a:r>
            <a:r>
              <a:rPr lang="ar-IQ" sz="3200" b="1" dirty="0" smtClean="0">
                <a:solidFill>
                  <a:schemeClr val="bg1"/>
                </a:solidFill>
              </a:rPr>
              <a:t>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تطبيقات رياضية حول قرار اختيار اسلوب </a:t>
            </a:r>
            <a:r>
              <a:rPr lang="ar-IQ" sz="3200" b="1" dirty="0" smtClean="0">
                <a:solidFill>
                  <a:schemeClr val="bg1"/>
                </a:solidFill>
              </a:rPr>
              <a:t>الانتاج</a:t>
            </a:r>
            <a:r>
              <a:rPr lang="ar-SA" sz="3200" b="1" dirty="0" smtClean="0">
                <a:solidFill>
                  <a:schemeClr val="bg1"/>
                </a:solidFill>
              </a:rPr>
              <a:t>.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46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47800" y="406397"/>
            <a:ext cx="53340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solidFill>
                  <a:schemeClr val="bg1"/>
                </a:solidFill>
              </a:rPr>
              <a:t>المحاضرة الثالثة عشر </a:t>
            </a:r>
            <a:endParaRPr lang="ar-SA" sz="4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1752600"/>
            <a:ext cx="7086600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u="sng" dirty="0" smtClean="0">
                <a:solidFill>
                  <a:schemeClr val="bg1"/>
                </a:solidFill>
              </a:rPr>
              <a:t>م / القرارات الادارية قصيرة الاجل </a:t>
            </a:r>
          </a:p>
          <a:p>
            <a:pPr algn="ctr"/>
            <a:endParaRPr lang="ar-SA" sz="4000" b="1" u="sng" dirty="0" smtClean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قرار تخصيص الموارد النادرة (المفهوم والاهمية).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العوامل المؤثرة في اتخاذ هذا القرار 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تطبيقات رياضية .</a:t>
            </a:r>
          </a:p>
          <a:p>
            <a:endParaRPr lang="ar-S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2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685800"/>
            <a:ext cx="5029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الرابعة عشر 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1828800"/>
            <a:ext cx="64770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u="sng" dirty="0" smtClean="0">
                <a:solidFill>
                  <a:schemeClr val="bg1"/>
                </a:solidFill>
              </a:rPr>
              <a:t>م/ </a:t>
            </a:r>
            <a:r>
              <a:rPr lang="ar-SA" sz="3600" u="sng" smtClean="0">
                <a:solidFill>
                  <a:schemeClr val="bg1"/>
                </a:solidFill>
              </a:rPr>
              <a:t>قرار التسعير</a:t>
            </a:r>
            <a:endParaRPr lang="ar-SA" sz="3600" u="sng" dirty="0" smtClean="0">
              <a:solidFill>
                <a:schemeClr val="bg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مفهوم قرار التسعير والاهمية 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طرق التسعير :-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 smtClean="0">
                <a:solidFill>
                  <a:schemeClr val="bg1"/>
                </a:solidFill>
              </a:rPr>
              <a:t>طريقة الكلفة الكلية .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 smtClean="0">
                <a:solidFill>
                  <a:schemeClr val="bg1"/>
                </a:solidFill>
              </a:rPr>
              <a:t>الكلفة المتغيرة .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 smtClean="0">
                <a:solidFill>
                  <a:schemeClr val="bg1"/>
                </a:solidFill>
              </a:rPr>
              <a:t>الكلفة الصناعية الاجمالية .</a:t>
            </a:r>
          </a:p>
          <a:p>
            <a:pPr marL="742950" indent="-742950">
              <a:buFont typeface="+mj-lt"/>
              <a:buAutoNum type="arabicPeriod"/>
            </a:pPr>
            <a:r>
              <a:rPr lang="ar-SA" sz="3600" dirty="0" smtClean="0">
                <a:solidFill>
                  <a:schemeClr val="bg1"/>
                </a:solidFill>
              </a:rPr>
              <a:t>معدل العائد على الاستثمار.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ar-SA" sz="3600" dirty="0" smtClean="0">
                <a:solidFill>
                  <a:schemeClr val="bg1"/>
                </a:solidFill>
              </a:rPr>
              <a:t>تطبيقات رياضية .</a:t>
            </a:r>
            <a:endParaRPr lang="ar-S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40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914400"/>
            <a:ext cx="7772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solidFill>
                  <a:schemeClr val="bg1"/>
                </a:solidFill>
              </a:rPr>
              <a:t>المحاضرة الخامسة عشر</a:t>
            </a:r>
          </a:p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دور الموازنات في التخطيط والرقابة</a:t>
            </a:r>
          </a:p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 </a:t>
            </a:r>
            <a:endParaRPr lang="ar-SA" sz="36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ar-SA" sz="3600" b="1" dirty="0" smtClean="0">
                <a:solidFill>
                  <a:schemeClr val="bg1"/>
                </a:solidFill>
              </a:rPr>
              <a:t>مفهوم الموازنة والتطور التاريخي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600" b="1" dirty="0" smtClean="0">
                <a:solidFill>
                  <a:schemeClr val="bg1"/>
                </a:solidFill>
              </a:rPr>
              <a:t>المبادئ التي تحكم اعداد الموازنات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600" b="1" dirty="0" smtClean="0">
                <a:solidFill>
                  <a:schemeClr val="bg1"/>
                </a:solidFill>
              </a:rPr>
              <a:t>وظائف الموازنة </a:t>
            </a:r>
          </a:p>
          <a:p>
            <a:pPr marL="285750" indent="-285750" algn="ctr">
              <a:buFont typeface="Arial" charset="0"/>
              <a:buChar char="•"/>
            </a:pP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66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1524000"/>
            <a:ext cx="8001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solidFill>
                  <a:schemeClr val="bg1"/>
                </a:solidFill>
              </a:rPr>
              <a:t>المحاضرة السادسة عشر </a:t>
            </a:r>
            <a:endParaRPr lang="en-US" sz="4400" b="1" dirty="0" smtClean="0">
              <a:solidFill>
                <a:schemeClr val="bg1"/>
              </a:solidFill>
            </a:endParaRPr>
          </a:p>
          <a:p>
            <a:pPr algn="ctr"/>
            <a:endParaRPr lang="ar-SA" sz="4400" b="1" dirty="0" smtClean="0">
              <a:solidFill>
                <a:schemeClr val="bg1"/>
              </a:solidFill>
            </a:endParaRPr>
          </a:p>
          <a:p>
            <a:r>
              <a:rPr lang="ar-SA" sz="3200" b="1" dirty="0" smtClean="0">
                <a:solidFill>
                  <a:schemeClr val="bg1"/>
                </a:solidFill>
              </a:rPr>
              <a:t>*طرق تصنيف الموازنات </a:t>
            </a:r>
          </a:p>
          <a:p>
            <a:r>
              <a:rPr lang="ar-SA" sz="3200" b="1" dirty="0" smtClean="0">
                <a:solidFill>
                  <a:schemeClr val="bg1"/>
                </a:solidFill>
              </a:rPr>
              <a:t>* مكونات الموازنة الشاملة </a:t>
            </a:r>
            <a:r>
              <a:rPr lang="en-US" sz="3200" b="1" dirty="0" smtClean="0">
                <a:solidFill>
                  <a:schemeClr val="bg1"/>
                </a:solidFill>
              </a:rPr>
              <a:t>Master Budget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70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600200"/>
            <a:ext cx="7543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solidFill>
                  <a:schemeClr val="bg1"/>
                </a:solidFill>
              </a:rPr>
              <a:t>المحاضرة السابعة عشر</a:t>
            </a:r>
          </a:p>
          <a:p>
            <a:pPr algn="ctr"/>
            <a:r>
              <a:rPr lang="ar-SA" sz="4400" b="1" dirty="0" smtClean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600" b="1" dirty="0" smtClean="0">
                <a:solidFill>
                  <a:schemeClr val="bg1"/>
                </a:solidFill>
              </a:rPr>
              <a:t>موازنة المبيعات وموازنة الانتاج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600" b="1" dirty="0" smtClean="0">
                <a:solidFill>
                  <a:schemeClr val="bg1"/>
                </a:solidFill>
              </a:rPr>
              <a:t>موازنة المخزون وموازنة المواد الاولية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600" b="1" dirty="0" smtClean="0">
                <a:solidFill>
                  <a:schemeClr val="bg1"/>
                </a:solidFill>
              </a:rPr>
              <a:t>موازنة المشتريات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95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1371600"/>
            <a:ext cx="67056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المحاضرة الثامنة عشر</a:t>
            </a:r>
          </a:p>
          <a:p>
            <a:pPr algn="ctr"/>
            <a:endParaRPr lang="ar-SA" sz="40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ar-SA" sz="3600" b="1" dirty="0" smtClean="0">
                <a:solidFill>
                  <a:schemeClr val="bg1"/>
                </a:solidFill>
              </a:rPr>
              <a:t>موازنة العمل المباشر 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600" b="1" dirty="0" smtClean="0">
                <a:solidFill>
                  <a:schemeClr val="bg1"/>
                </a:solidFill>
              </a:rPr>
              <a:t>موازنة التكاليف الصناعية غير المباشرة 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600" b="1" dirty="0" smtClean="0">
                <a:solidFill>
                  <a:schemeClr val="bg1"/>
                </a:solidFill>
              </a:rPr>
              <a:t>موازنة التكاليف التسويقية والادارية 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863599"/>
            <a:ext cx="44196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solidFill>
                  <a:schemeClr val="bg1"/>
                </a:solidFill>
              </a:rPr>
              <a:t>المحاضرة الاولى</a:t>
            </a:r>
            <a:endParaRPr lang="ar-SA" sz="4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133600"/>
            <a:ext cx="7696200" cy="36625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 smtClean="0">
                <a:solidFill>
                  <a:schemeClr val="bg1"/>
                </a:solidFill>
              </a:rPr>
              <a:t>م</a:t>
            </a:r>
            <a:r>
              <a:rPr lang="ar-IQ" sz="3200" b="1" u="sng" dirty="0">
                <a:solidFill>
                  <a:schemeClr val="bg1"/>
                </a:solidFill>
              </a:rPr>
              <a:t>/ مقدمة في المحاسبة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الادارية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مدخل تعريفي للمحاسبة الادارية </a:t>
            </a:r>
            <a:r>
              <a:rPr lang="ar-SA" sz="2800" b="1" dirty="0" smtClean="0">
                <a:solidFill>
                  <a:schemeClr val="bg1"/>
                </a:solidFill>
              </a:rPr>
              <a:t>النشأة والتطور التاريخي</a:t>
            </a:r>
            <a:r>
              <a:rPr lang="ar-IQ" sz="2800" b="1" dirty="0" smtClean="0">
                <a:solidFill>
                  <a:schemeClr val="bg1"/>
                </a:solidFill>
              </a:rPr>
              <a:t>.</a:t>
            </a:r>
            <a:endParaRPr lang="ar-SA" sz="28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bg1"/>
                </a:solidFill>
              </a:rPr>
              <a:t>وظائف المحاسبة الادارية 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العلاقات التبادلية بين المحاسبة الادارية والفروع المحاسبية الاخرى</a:t>
            </a:r>
            <a:r>
              <a:rPr lang="ar-IQ" sz="2800" b="1" dirty="0" smtClean="0">
                <a:solidFill>
                  <a:schemeClr val="bg1"/>
                </a:solidFill>
              </a:rPr>
              <a:t>.</a:t>
            </a:r>
            <a:endParaRPr lang="ar-SA" sz="28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bg1"/>
                </a:solidFill>
              </a:rPr>
              <a:t>الاساليب التقليدية والاساليب المعاصرة للمحاسبة الادارية .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1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838200"/>
            <a:ext cx="6629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المحاضرة التاسعة عشر </a:t>
            </a:r>
          </a:p>
          <a:p>
            <a:endParaRPr lang="ar-SA" sz="4000" b="1" dirty="0" smtClean="0">
              <a:solidFill>
                <a:schemeClr val="bg1"/>
              </a:solidFill>
            </a:endParaRPr>
          </a:p>
          <a:p>
            <a:r>
              <a:rPr lang="ar-SA" sz="4000" b="1" dirty="0" smtClean="0">
                <a:solidFill>
                  <a:schemeClr val="bg1"/>
                </a:solidFill>
              </a:rPr>
              <a:t>* موازنة كشف الدخل </a:t>
            </a:r>
          </a:p>
          <a:p>
            <a:r>
              <a:rPr lang="ar-SA" sz="4000" b="1" dirty="0" smtClean="0">
                <a:solidFill>
                  <a:schemeClr val="bg1"/>
                </a:solidFill>
              </a:rPr>
              <a:t>* موازنة قائمة المركز المالي التقديرية 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50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9200" y="1295400"/>
            <a:ext cx="6553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المحاضرة العشرون</a:t>
            </a:r>
          </a:p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الموازنة النقدية </a:t>
            </a:r>
          </a:p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مفهوم الموازنة النقدية واهميتها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مكونات الموازنة النقدية </a:t>
            </a:r>
          </a:p>
          <a:p>
            <a:pPr marL="285750" indent="-285750">
              <a:buFont typeface="Arial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دلالات الموازنة النقدية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04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05200" y="3429000"/>
            <a:ext cx="52578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solidFill>
                  <a:schemeClr val="accent4">
                    <a:lumMod val="75000"/>
                  </a:schemeClr>
                </a:solidFill>
              </a:rPr>
              <a:t>شكرا لاصغائكم </a:t>
            </a:r>
            <a:endParaRPr lang="ar-SA" sz="60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3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762000"/>
            <a:ext cx="4800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المحاضرة الثانية</a:t>
            </a:r>
            <a:endParaRPr lang="ar-SA" sz="4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828800"/>
            <a:ext cx="8534400" cy="43704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400" b="1" u="sng" dirty="0" smtClean="0">
                <a:solidFill>
                  <a:schemeClr val="bg1"/>
                </a:solidFill>
              </a:rPr>
              <a:t>م</a:t>
            </a:r>
            <a:r>
              <a:rPr lang="ar-IQ" sz="2400" b="1" u="sng" dirty="0">
                <a:solidFill>
                  <a:schemeClr val="bg1"/>
                </a:solidFill>
              </a:rPr>
              <a:t>/ مقدمة في المحاسبة </a:t>
            </a:r>
            <a:r>
              <a:rPr lang="ar-IQ" sz="2400" b="1" u="sng" dirty="0" smtClean="0">
                <a:solidFill>
                  <a:schemeClr val="bg1"/>
                </a:solidFill>
              </a:rPr>
              <a:t>الادارية</a:t>
            </a:r>
            <a:endParaRPr lang="ar-SA" sz="2400" b="1" u="sng" dirty="0" smtClean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400" b="1" dirty="0">
                <a:solidFill>
                  <a:schemeClr val="bg1"/>
                </a:solidFill>
              </a:rPr>
              <a:t>التوجهات المعاصرة للمحاسبة الادارية </a:t>
            </a:r>
            <a:r>
              <a:rPr lang="ar-IQ" sz="2400" b="1" dirty="0" smtClean="0">
                <a:solidFill>
                  <a:schemeClr val="bg1"/>
                </a:solidFill>
              </a:rPr>
              <a:t>الستراتيجية </a:t>
            </a:r>
            <a:r>
              <a:rPr lang="ar-IQ" sz="2400" b="1" dirty="0">
                <a:solidFill>
                  <a:schemeClr val="bg1"/>
                </a:solidFill>
              </a:rPr>
              <a:t>:-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الاستراتيجيات التنافسية .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ادارة الجودة الشاملة .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>
                <a:solidFill>
                  <a:schemeClr val="bg1"/>
                </a:solidFill>
              </a:rPr>
              <a:t>الابعاد التنافسية (الوقت ، الكلفة ، الجودة)</a:t>
            </a:r>
            <a:endParaRPr lang="en-US" sz="24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400" b="1" dirty="0" smtClean="0">
                <a:solidFill>
                  <a:schemeClr val="bg1"/>
                </a:solidFill>
              </a:rPr>
              <a:t>الانتاج </a:t>
            </a:r>
            <a:r>
              <a:rPr lang="ar-IQ" sz="2400" b="1" dirty="0">
                <a:solidFill>
                  <a:schemeClr val="bg1"/>
                </a:solidFill>
              </a:rPr>
              <a:t>في الوقت المحدد</a:t>
            </a:r>
            <a:r>
              <a:rPr lang="ar-IQ" sz="2400" b="1" dirty="0" smtClean="0">
                <a:solidFill>
                  <a:schemeClr val="bg1"/>
                </a:solidFill>
              </a:rPr>
              <a:t>.</a:t>
            </a:r>
            <a:endParaRPr lang="ar-SA" sz="2400" b="1" dirty="0" smtClean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SA" sz="2400" b="1" dirty="0" smtClean="0">
                <a:solidFill>
                  <a:schemeClr val="bg1"/>
                </a:solidFill>
              </a:rPr>
              <a:t>التكاليف على اساس الانشطة .</a:t>
            </a:r>
          </a:p>
          <a:p>
            <a:pPr marL="514350" lvl="0" indent="-514350">
              <a:buFont typeface="+mj-lt"/>
              <a:buAutoNum type="arabicPeriod"/>
            </a:pPr>
            <a:r>
              <a:rPr lang="ar-SA" sz="2400" b="1" dirty="0" smtClean="0">
                <a:solidFill>
                  <a:schemeClr val="bg1"/>
                </a:solidFill>
              </a:rPr>
              <a:t>سلسلة القيمة وسلسلة التجهيز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400" b="1" dirty="0" smtClean="0">
                <a:solidFill>
                  <a:schemeClr val="bg1"/>
                </a:solidFill>
              </a:rPr>
              <a:t>معلومات المحاسبة الادارية والمستويات الادارية 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400" b="1" dirty="0" smtClean="0">
                <a:solidFill>
                  <a:schemeClr val="bg1"/>
                </a:solidFill>
              </a:rPr>
              <a:t>المعايير الاخلاقية للمحاسب الاداري .</a:t>
            </a:r>
            <a:endParaRPr lang="en-US" sz="2400" b="1" dirty="0">
              <a:solidFill>
                <a:schemeClr val="bg1"/>
              </a:solidFill>
            </a:endParaRPr>
          </a:p>
          <a:p>
            <a:endParaRPr lang="ar-SA" sz="1400" dirty="0"/>
          </a:p>
        </p:txBody>
      </p:sp>
    </p:spTree>
    <p:extLst>
      <p:ext uri="{BB962C8B-B14F-4D97-AF65-F5344CB8AC3E}">
        <p14:creationId xmlns:p14="http://schemas.microsoft.com/office/powerpoint/2010/main" val="70787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533400"/>
            <a:ext cx="4724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dirty="0" smtClean="0">
                <a:solidFill>
                  <a:schemeClr val="bg1"/>
                </a:solidFill>
              </a:rPr>
              <a:t>المحاضرة الثالثة </a:t>
            </a:r>
            <a:endParaRPr lang="ar-SA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752600"/>
            <a:ext cx="7543800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 smtClean="0">
                <a:solidFill>
                  <a:schemeClr val="bg1"/>
                </a:solidFill>
              </a:rPr>
              <a:t>م</a:t>
            </a:r>
            <a:r>
              <a:rPr lang="ar-IQ" sz="3200" b="1" u="sng" dirty="0">
                <a:solidFill>
                  <a:schemeClr val="bg1"/>
                </a:solidFill>
              </a:rPr>
              <a:t>/ مفاهيم التكاليف </a:t>
            </a:r>
            <a:r>
              <a:rPr lang="ar-IQ" sz="3200" b="1" u="sng" dirty="0" smtClean="0">
                <a:solidFill>
                  <a:schemeClr val="bg1"/>
                </a:solidFill>
              </a:rPr>
              <a:t>وسلوكها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مدخل تعريفي للتكاليف النشوء والاسباب.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مفاهيم التكلفة، المصروف، الخسارة ، الضياع.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تصينفات وتبويبات التكاليف 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طرق الفصل بين التكاليف المختلطة :-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طريقة الحدود العليا والدنيا للنشاط 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طريقة المربعات الصغرى.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>
                <a:solidFill>
                  <a:schemeClr val="bg1"/>
                </a:solidFill>
              </a:rPr>
              <a:t>طريقة خارطة الانتشار.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14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533400"/>
            <a:ext cx="49530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الرابعة 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286000"/>
            <a:ext cx="7543800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800" b="1" u="sng" dirty="0" smtClean="0">
                <a:solidFill>
                  <a:schemeClr val="bg1"/>
                </a:solidFill>
              </a:rPr>
              <a:t>م</a:t>
            </a:r>
            <a:r>
              <a:rPr lang="ar-IQ" sz="2800" b="1" u="sng" dirty="0">
                <a:solidFill>
                  <a:schemeClr val="bg1"/>
                </a:solidFill>
              </a:rPr>
              <a:t>/ تحليل العلاقة بين التكلفة والحجم </a:t>
            </a:r>
            <a:r>
              <a:rPr lang="ar-IQ" sz="2800" b="1" u="sng" dirty="0" smtClean="0">
                <a:solidFill>
                  <a:schemeClr val="bg1"/>
                </a:solidFill>
              </a:rPr>
              <a:t>والربح</a:t>
            </a:r>
            <a:r>
              <a:rPr lang="ar-SA" sz="2800" b="1" u="sng" dirty="0" smtClean="0">
                <a:solidFill>
                  <a:schemeClr val="bg1"/>
                </a:solidFill>
              </a:rPr>
              <a:t> (</a:t>
            </a:r>
            <a:r>
              <a:rPr lang="en-US" sz="2800" b="1" u="sng" dirty="0" smtClean="0">
                <a:solidFill>
                  <a:schemeClr val="bg1"/>
                </a:solidFill>
              </a:rPr>
              <a:t>CVP</a:t>
            </a:r>
            <a:r>
              <a:rPr lang="ar-SA" sz="2800" b="1" u="sng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28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العوامل المؤثرة في الربح.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الظهور والنشوء لتحليلات الكلفة والحجم والربح.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الفروض الرئيسة </a:t>
            </a:r>
            <a:r>
              <a:rPr lang="ar-IQ" sz="2800" b="1" dirty="0" smtClean="0">
                <a:solidFill>
                  <a:schemeClr val="bg1"/>
                </a:solidFill>
              </a:rPr>
              <a:t>ل</a:t>
            </a:r>
            <a:r>
              <a:rPr lang="ar-SA" sz="2800" b="1" dirty="0" smtClean="0">
                <a:solidFill>
                  <a:schemeClr val="bg1"/>
                </a:solidFill>
              </a:rPr>
              <a:t>نموذج </a:t>
            </a:r>
            <a:r>
              <a:rPr lang="en-US" sz="2800" b="1" dirty="0" smtClean="0">
                <a:solidFill>
                  <a:schemeClr val="bg1"/>
                </a:solidFill>
              </a:rPr>
              <a:t>CVP</a:t>
            </a:r>
            <a:r>
              <a:rPr lang="ar-IQ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نقطة التعادل.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طرق احتساب التعادل :- 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 smtClean="0">
                <a:solidFill>
                  <a:schemeClr val="bg1"/>
                </a:solidFill>
              </a:rPr>
              <a:t>طريق</a:t>
            </a:r>
            <a:r>
              <a:rPr lang="ar-SA" sz="2800" b="1" dirty="0">
                <a:solidFill>
                  <a:schemeClr val="bg1"/>
                </a:solidFill>
              </a:rPr>
              <a:t>ة</a:t>
            </a:r>
            <a:r>
              <a:rPr lang="ar-IQ" sz="2800" b="1" dirty="0" smtClean="0">
                <a:solidFill>
                  <a:schemeClr val="bg1"/>
                </a:solidFill>
              </a:rPr>
              <a:t> </a:t>
            </a:r>
            <a:r>
              <a:rPr lang="ar-IQ" sz="2800" b="1" dirty="0">
                <a:solidFill>
                  <a:schemeClr val="bg1"/>
                </a:solidFill>
              </a:rPr>
              <a:t>المعادلة مع تطبيق رياضي .</a:t>
            </a:r>
            <a:endParaRPr lang="en-US" sz="2800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IQ" sz="2800" b="1" dirty="0" smtClean="0">
                <a:solidFill>
                  <a:schemeClr val="bg1"/>
                </a:solidFill>
              </a:rPr>
              <a:t>طريق</a:t>
            </a:r>
            <a:r>
              <a:rPr lang="ar-SA" sz="2800" b="1" dirty="0" smtClean="0">
                <a:solidFill>
                  <a:schemeClr val="bg1"/>
                </a:solidFill>
              </a:rPr>
              <a:t>ة</a:t>
            </a:r>
            <a:r>
              <a:rPr lang="ar-IQ" sz="2800" b="1" dirty="0" smtClean="0">
                <a:solidFill>
                  <a:schemeClr val="bg1"/>
                </a:solidFill>
              </a:rPr>
              <a:t> </a:t>
            </a:r>
            <a:r>
              <a:rPr lang="ar-IQ" sz="2800" b="1" dirty="0">
                <a:solidFill>
                  <a:schemeClr val="bg1"/>
                </a:solidFill>
              </a:rPr>
              <a:t>الرسم البياني، مع التطبيق.</a:t>
            </a:r>
            <a:endParaRPr lang="en-US" sz="2800" b="1" dirty="0">
              <a:solidFill>
                <a:schemeClr val="bg1"/>
              </a:solidFill>
            </a:endParaRPr>
          </a:p>
          <a:p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51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57400" y="783771"/>
            <a:ext cx="5029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chemeClr val="bg1"/>
                </a:solidFill>
              </a:rPr>
              <a:t>المحاضرة الخامسة</a:t>
            </a:r>
            <a:endParaRPr lang="ar-SA" sz="4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1981200"/>
            <a:ext cx="64008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 smtClean="0">
                <a:solidFill>
                  <a:schemeClr val="bg1"/>
                </a:solidFill>
              </a:rPr>
              <a:t>م</a:t>
            </a:r>
            <a:r>
              <a:rPr lang="ar-IQ" sz="3200" b="1" u="sng" dirty="0">
                <a:solidFill>
                  <a:schemeClr val="bg1"/>
                </a:solidFill>
              </a:rPr>
              <a:t>/ تحليل العلاقة بين التكلفة والحجم والربح</a:t>
            </a:r>
            <a:r>
              <a:rPr lang="ar-IQ" sz="3200" b="1" u="sng" dirty="0" smtClean="0">
                <a:solidFill>
                  <a:schemeClr val="bg1"/>
                </a:solidFill>
              </a:rPr>
              <a:t>.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endParaRPr lang="en-US" sz="3200" b="1" u="sng" dirty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ar-IQ" sz="3200" b="1" dirty="0" smtClean="0">
                <a:solidFill>
                  <a:schemeClr val="bg1"/>
                </a:solidFill>
              </a:rPr>
              <a:t>طريقة </a:t>
            </a:r>
            <a:r>
              <a:rPr lang="ar-IQ" sz="3200" b="1" dirty="0">
                <a:solidFill>
                  <a:schemeClr val="bg1"/>
                </a:solidFill>
              </a:rPr>
              <a:t>الهامش. تطبيقات لطريقة الهامش.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العوامل المؤثرة في النموذج ( تغير سعر البيع ، الكلفة المتغيرة ، الكلفة الثابته ) 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الرافعة التشغيلية وتحليل </a:t>
            </a:r>
            <a:r>
              <a:rPr lang="en-US" sz="3200" b="1" dirty="0" smtClean="0">
                <a:solidFill>
                  <a:schemeClr val="bg1"/>
                </a:solidFill>
              </a:rPr>
              <a:t>CVP </a:t>
            </a:r>
            <a:r>
              <a:rPr lang="ar-SA" sz="3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نموذج </a:t>
            </a:r>
            <a:r>
              <a:rPr lang="en-US" sz="3200" b="1" dirty="0" smtClean="0">
                <a:solidFill>
                  <a:schemeClr val="bg1"/>
                </a:solidFill>
              </a:rPr>
              <a:t>CVP </a:t>
            </a:r>
            <a:r>
              <a:rPr lang="ar-SA" sz="3200" b="1" dirty="0" smtClean="0">
                <a:solidFill>
                  <a:schemeClr val="bg1"/>
                </a:solidFill>
              </a:rPr>
              <a:t>والقرارات الادارية .</a:t>
            </a:r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9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685800"/>
            <a:ext cx="5105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السادسة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2362200"/>
            <a:ext cx="64008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b="1" u="sng" dirty="0">
                <a:solidFill>
                  <a:schemeClr val="bg1"/>
                </a:solidFill>
              </a:rPr>
              <a:t>م/ تحليل العلاقة بين التكلفة والحجم والربح</a:t>
            </a:r>
            <a:r>
              <a:rPr lang="ar-IQ" sz="3200" b="1" u="sng" dirty="0" smtClean="0">
                <a:solidFill>
                  <a:schemeClr val="bg1"/>
                </a:solidFill>
              </a:rPr>
              <a:t>.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هامش الامان . المفهوم وتطبيقات رياضية.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الاستنتاجات المترتبة على دراسة نموذج الكلفة والحجم والربح </a:t>
            </a:r>
            <a:r>
              <a:rPr lang="en-US" sz="3200" b="1" dirty="0" smtClean="0">
                <a:solidFill>
                  <a:schemeClr val="bg1"/>
                </a:solidFill>
              </a:rPr>
              <a:t>CVP</a:t>
            </a:r>
            <a:endParaRPr lang="ar-SA" sz="32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3200" b="1" dirty="0" smtClean="0">
                <a:solidFill>
                  <a:schemeClr val="bg1"/>
                </a:solidFill>
              </a:rPr>
              <a:t>خارطة الربحية .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15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771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609600"/>
            <a:ext cx="4343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chemeClr val="bg1"/>
                </a:solidFill>
              </a:rPr>
              <a:t>المحاضرة السابعة</a:t>
            </a:r>
            <a:endParaRPr lang="ar-S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28800"/>
            <a:ext cx="708660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800" b="1" u="sng" dirty="0">
                <a:solidFill>
                  <a:schemeClr val="bg1"/>
                </a:solidFill>
              </a:rPr>
              <a:t>م/ مقدمة في المحاسبة </a:t>
            </a:r>
            <a:r>
              <a:rPr lang="ar-IQ" sz="2800" b="1" u="sng" dirty="0" smtClean="0">
                <a:solidFill>
                  <a:schemeClr val="bg1"/>
                </a:solidFill>
              </a:rPr>
              <a:t>الادارية</a:t>
            </a:r>
            <a:endParaRPr lang="ar-SA" sz="2800" b="1" u="sng" dirty="0" smtClean="0">
              <a:solidFill>
                <a:schemeClr val="bg1"/>
              </a:solidFill>
            </a:endParaRPr>
          </a:p>
          <a:p>
            <a:pPr algn="ctr"/>
            <a:endParaRPr lang="en-US" sz="28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تحليلات الحساسية.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 smtClean="0">
                <a:solidFill>
                  <a:schemeClr val="bg1"/>
                </a:solidFill>
              </a:rPr>
              <a:t>تطبيقات </a:t>
            </a:r>
            <a:r>
              <a:rPr lang="ar-IQ" sz="2800" b="1" dirty="0">
                <a:solidFill>
                  <a:schemeClr val="bg1"/>
                </a:solidFill>
              </a:rPr>
              <a:t>رياضية لتحليلات الحساسية.</a:t>
            </a: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2800" b="1" dirty="0">
                <a:solidFill>
                  <a:schemeClr val="bg1"/>
                </a:solidFill>
              </a:rPr>
              <a:t>نقطة الغلق المفهوم وتطبيقات رياضية</a:t>
            </a:r>
            <a:r>
              <a:rPr lang="ar-IQ" sz="2800" b="1" dirty="0" smtClean="0">
                <a:solidFill>
                  <a:schemeClr val="bg1"/>
                </a:solidFill>
              </a:rPr>
              <a:t>.</a:t>
            </a:r>
            <a:endParaRPr lang="ar-SA" sz="28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bg1"/>
                </a:solidFill>
              </a:rPr>
              <a:t>نقطة التماثل ونقطة التعادل 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bg1"/>
                </a:solidFill>
              </a:rPr>
              <a:t>تطبيقات رياضية لنقطة التعادل والقرارات الادارية .</a:t>
            </a:r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ar-S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7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762000"/>
            <a:ext cx="441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chemeClr val="bg1"/>
                </a:solidFill>
              </a:rPr>
              <a:t>المحاضرة الثامنة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981200"/>
            <a:ext cx="6934200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3200" b="1" u="sng" dirty="0">
                <a:solidFill>
                  <a:schemeClr val="bg1"/>
                </a:solidFill>
              </a:rPr>
              <a:t>م/ مقدمة في المحاسبة </a:t>
            </a:r>
            <a:r>
              <a:rPr lang="ar-IQ" sz="3200" b="1" u="sng" dirty="0" smtClean="0">
                <a:solidFill>
                  <a:schemeClr val="bg1"/>
                </a:solidFill>
              </a:rPr>
              <a:t>الادارية</a:t>
            </a:r>
            <a:endParaRPr lang="ar-SA" sz="3200" b="1" u="sng" dirty="0" smtClean="0">
              <a:solidFill>
                <a:schemeClr val="bg1"/>
              </a:solidFill>
            </a:endParaRPr>
          </a:p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 smtClean="0">
                <a:solidFill>
                  <a:schemeClr val="bg1"/>
                </a:solidFill>
              </a:rPr>
              <a:t>تحليلات </a:t>
            </a:r>
            <a:r>
              <a:rPr lang="ar-IQ" sz="3200" b="1" dirty="0">
                <a:solidFill>
                  <a:schemeClr val="bg1"/>
                </a:solidFill>
              </a:rPr>
              <a:t>التعادل في ظل تعدد المنتجات.</a:t>
            </a:r>
            <a:endParaRPr lang="en-US" sz="32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IQ" sz="3200" b="1" dirty="0">
                <a:solidFill>
                  <a:schemeClr val="bg1"/>
                </a:solidFill>
              </a:rPr>
              <a:t>تحليل التعادل وتقييم البدائل.</a:t>
            </a:r>
            <a:endParaRPr lang="en-US" sz="3200" b="1" dirty="0">
              <a:solidFill>
                <a:schemeClr val="bg1"/>
              </a:solidFill>
            </a:endParaRPr>
          </a:p>
          <a:p>
            <a:pPr algn="ctr"/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21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643</Words>
  <Application>Microsoft Office PowerPoint</Application>
  <PresentationFormat>On-screen Show (4:3)</PresentationFormat>
  <Paragraphs>145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DR.Ahmed Saker 2o1O</dc:creator>
  <cp:lastModifiedBy>DR.Ahmed Saker 2o1O</cp:lastModifiedBy>
  <cp:revision>68</cp:revision>
  <dcterms:created xsi:type="dcterms:W3CDTF">2018-01-22T15:27:24Z</dcterms:created>
  <dcterms:modified xsi:type="dcterms:W3CDTF">2019-01-12T20:50:26Z</dcterms:modified>
</cp:coreProperties>
</file>