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69" r:id="rId1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presProps" Target="presProps.xml" /><Relationship Id="rId3" Type="http://schemas.openxmlformats.org/officeDocument/2006/relationships/slide" Target="slides/slide2.xml" /><Relationship Id="rId21" Type="http://schemas.openxmlformats.org/officeDocument/2006/relationships/tableStyles" Target="tableStyle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63132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1873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15487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9911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1816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4534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0991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72155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5162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3938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922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40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86000" y="2028616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ar-SA" sz="4800" b="1" dirty="0">
                <a:solidFill>
                  <a:schemeClr val="bg1"/>
                </a:solidFill>
              </a:rPr>
              <a:t>المحاسبة الادارية</a:t>
            </a:r>
          </a:p>
          <a:p>
            <a:pPr algn="ctr"/>
            <a:r>
              <a:rPr lang="ar-SA" sz="4800" b="1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ar-SA" sz="4800" b="1" dirty="0">
                <a:solidFill>
                  <a:schemeClr val="bg1"/>
                </a:solidFill>
              </a:rPr>
              <a:t>المرحلة الرابعة </a:t>
            </a:r>
          </a:p>
          <a:p>
            <a:pPr algn="ctr"/>
            <a:r>
              <a:rPr lang="ar-SA" sz="4800" b="1" dirty="0">
                <a:solidFill>
                  <a:schemeClr val="bg1"/>
                </a:solidFill>
              </a:rPr>
              <a:t>قسم المحاسبة</a:t>
            </a:r>
          </a:p>
          <a:p>
            <a:pPr algn="ctr"/>
            <a:endParaRPr lang="ar-SA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55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9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05000" y="533399"/>
            <a:ext cx="45720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chemeClr val="bg1"/>
                </a:solidFill>
              </a:rPr>
              <a:t>المحاضرة التاسعة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95400" y="1752600"/>
            <a:ext cx="6400800" cy="40318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3200" b="1" u="sng" dirty="0">
                <a:solidFill>
                  <a:schemeClr val="bg1"/>
                </a:solidFill>
              </a:rPr>
              <a:t>م/ </a:t>
            </a:r>
            <a:r>
              <a:rPr lang="ar-SA" sz="3200" b="1" u="sng" dirty="0">
                <a:solidFill>
                  <a:schemeClr val="bg1"/>
                </a:solidFill>
              </a:rPr>
              <a:t>المحاسبة الادارية والقرارات </a:t>
            </a:r>
            <a:r>
              <a:rPr lang="ar-IQ" sz="3200" b="1" u="sng" dirty="0">
                <a:solidFill>
                  <a:schemeClr val="bg1"/>
                </a:solidFill>
              </a:rPr>
              <a:t> الادارية</a:t>
            </a:r>
            <a:endParaRPr lang="ar-SA" sz="3200" b="1" u="sng" dirty="0">
              <a:solidFill>
                <a:schemeClr val="bg1"/>
              </a:solidFill>
            </a:endParaRPr>
          </a:p>
          <a:p>
            <a:endParaRPr lang="en-US" sz="3200" b="1" u="sng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3200" b="1" dirty="0">
                <a:solidFill>
                  <a:schemeClr val="bg1"/>
                </a:solidFill>
              </a:rPr>
              <a:t>مفهوم صنع واتخاذ القرار ومراحل صنع القرار.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3200" b="1" dirty="0">
                <a:solidFill>
                  <a:schemeClr val="bg1"/>
                </a:solidFill>
              </a:rPr>
              <a:t> </a:t>
            </a:r>
            <a:r>
              <a:rPr lang="ar-IQ" sz="3200" b="1" dirty="0">
                <a:solidFill>
                  <a:schemeClr val="bg1"/>
                </a:solidFill>
              </a:rPr>
              <a:t>مدخل الى المعلومات الملائمة والقرارات قصيرة الامد</a:t>
            </a:r>
            <a:r>
              <a:rPr lang="ar-SA" sz="3200" b="1" dirty="0">
                <a:solidFill>
                  <a:schemeClr val="bg1"/>
                </a:solidFill>
              </a:rPr>
              <a:t>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3200" b="1" dirty="0">
                <a:solidFill>
                  <a:schemeClr val="bg1"/>
                </a:solidFill>
              </a:rPr>
              <a:t>التحليل التفاضلي للكلف والايرادات 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انواع القرارات الادارية قصيرة الامد.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79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43000" y="533400"/>
            <a:ext cx="51054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solidFill>
                  <a:schemeClr val="bg1"/>
                </a:solidFill>
              </a:rPr>
              <a:t>المحاضرة العاشرة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2133600"/>
            <a:ext cx="7391400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3200" b="1" u="sng" dirty="0">
                <a:solidFill>
                  <a:schemeClr val="bg1"/>
                </a:solidFill>
              </a:rPr>
              <a:t>م/ مقدمة في المحاسبة الادارية</a:t>
            </a:r>
            <a:endParaRPr lang="ar-SA" sz="3200" b="1" u="sng" dirty="0">
              <a:solidFill>
                <a:schemeClr val="bg1"/>
              </a:solidFill>
            </a:endParaRPr>
          </a:p>
          <a:p>
            <a:pPr algn="ctr"/>
            <a:endParaRPr lang="ar-SA" sz="3200" b="1" u="sng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قرار قبول اورفض طلبية خاصة/ المفهوم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المتطلبات التي بموجبها يتم قبول او رفض الطلبية.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تطبيقات رياضيه</a:t>
            </a:r>
            <a:endParaRPr lang="en-US" sz="3200" b="1" dirty="0">
              <a:solidFill>
                <a:schemeClr val="bg1"/>
              </a:solidFill>
            </a:endParaRPr>
          </a:p>
          <a:p>
            <a:endParaRPr lang="ar-SA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048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95400" y="457200"/>
            <a:ext cx="44958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u="sng" dirty="0">
                <a:solidFill>
                  <a:schemeClr val="bg1"/>
                </a:solidFill>
              </a:rPr>
              <a:t>المحاضرة الحادية عشر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1905000"/>
            <a:ext cx="8382000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3200" b="1" u="sng" dirty="0">
                <a:solidFill>
                  <a:schemeClr val="bg1"/>
                </a:solidFill>
              </a:rPr>
              <a:t>م/ القرارات الادارية قصيرة الامد</a:t>
            </a:r>
            <a:endParaRPr lang="ar-SA" sz="3200" b="1" u="sng" dirty="0">
              <a:solidFill>
                <a:schemeClr val="bg1"/>
              </a:solidFill>
            </a:endParaRPr>
          </a:p>
          <a:p>
            <a:pPr algn="ctr"/>
            <a:endParaRPr lang="en-US" sz="3200" b="1" u="sng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قرار التصنيع الداخلي او الشراء من الخارج مدخل مفاهيمي.</a:t>
            </a:r>
            <a:endParaRPr lang="ar-SA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3200" b="1" dirty="0">
                <a:solidFill>
                  <a:schemeClr val="bg1"/>
                </a:solidFill>
              </a:rPr>
              <a:t>العوامل التي تؤخذ بالاعتبار عند اتخاذ قرار التصنيع او الشراء 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نقطة السواء</a:t>
            </a:r>
            <a:r>
              <a:rPr lang="ar-SA" sz="3200" b="1" dirty="0">
                <a:solidFill>
                  <a:schemeClr val="bg1"/>
                </a:solidFill>
              </a:rPr>
              <a:t> (نقطة التماثل).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تطبيقات رياضية  للتصنيع الداخلي او الشراء من الخارج</a:t>
            </a:r>
            <a:endParaRPr lang="en-US" sz="3200" b="1" dirty="0">
              <a:solidFill>
                <a:schemeClr val="bg1"/>
              </a:solidFill>
            </a:endParaRPr>
          </a:p>
          <a:p>
            <a:endParaRPr lang="ar-SA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653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8200" y="457200"/>
            <a:ext cx="51054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solidFill>
                  <a:schemeClr val="bg1"/>
                </a:solidFill>
              </a:rPr>
              <a:t>المحاضرة الثانية عشر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1524000"/>
            <a:ext cx="7391400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3200" b="1" u="sng" dirty="0">
                <a:solidFill>
                  <a:schemeClr val="bg1"/>
                </a:solidFill>
              </a:rPr>
              <a:t>م/ القرارات الادارية قصيرة الامد</a:t>
            </a:r>
            <a:endParaRPr lang="ar-SA" sz="3200" b="1" u="sng" dirty="0">
              <a:solidFill>
                <a:schemeClr val="bg1"/>
              </a:solidFill>
            </a:endParaRPr>
          </a:p>
          <a:p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قرار استبعاد خط انتاجي او منتج</a:t>
            </a:r>
            <a:r>
              <a:rPr lang="ar-SA" sz="3200" b="1" dirty="0">
                <a:solidFill>
                  <a:schemeClr val="bg1"/>
                </a:solidFill>
              </a:rPr>
              <a:t> او الابقاء عليه 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3200" b="1" dirty="0">
                <a:solidFill>
                  <a:schemeClr val="bg1"/>
                </a:solidFill>
              </a:rPr>
              <a:t>العوامل التي تؤخذ بالاعتبار عند اتخاذ القرار 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تطبيقات رياضية </a:t>
            </a:r>
            <a:r>
              <a:rPr lang="ar-SA" sz="3200" b="1" dirty="0">
                <a:solidFill>
                  <a:schemeClr val="bg1"/>
                </a:solidFill>
              </a:rPr>
              <a:t>ل</a:t>
            </a:r>
            <a:r>
              <a:rPr lang="ar-IQ" sz="3200" b="1" dirty="0">
                <a:solidFill>
                  <a:schemeClr val="bg1"/>
                </a:solidFill>
              </a:rPr>
              <a:t>قرار ا</a:t>
            </a:r>
            <a:r>
              <a:rPr lang="ar-SA" sz="3200" b="1" dirty="0">
                <a:solidFill>
                  <a:schemeClr val="bg1"/>
                </a:solidFill>
              </a:rPr>
              <a:t>ستبعاد </a:t>
            </a:r>
            <a:r>
              <a:rPr lang="ar-IQ" sz="3200" b="1" dirty="0">
                <a:solidFill>
                  <a:schemeClr val="bg1"/>
                </a:solidFill>
              </a:rPr>
              <a:t>خط انتاجي او منتج</a:t>
            </a:r>
            <a:r>
              <a:rPr lang="ar-SA" sz="3200" b="1" dirty="0">
                <a:solidFill>
                  <a:schemeClr val="bg1"/>
                </a:solidFill>
              </a:rPr>
              <a:t> او الابقاء عليه 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قرار  اختيار اسلوب الانتاج</a:t>
            </a:r>
            <a:r>
              <a:rPr lang="ar-SA" sz="3200" b="1" dirty="0">
                <a:solidFill>
                  <a:schemeClr val="bg1"/>
                </a:solidFill>
              </a:rPr>
              <a:t> الامثل </a:t>
            </a:r>
            <a:r>
              <a:rPr lang="ar-IQ" sz="3200" b="1" dirty="0">
                <a:solidFill>
                  <a:schemeClr val="bg1"/>
                </a:solidFill>
              </a:rPr>
              <a:t>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تطبيقات رياضية حول قرار اختيار اسلوب الانتاج</a:t>
            </a:r>
            <a:r>
              <a:rPr lang="ar-SA" sz="3200" b="1" dirty="0">
                <a:solidFill>
                  <a:schemeClr val="bg1"/>
                </a:solidFill>
              </a:rPr>
              <a:t>.</a:t>
            </a:r>
            <a:endParaRPr lang="en-US" sz="3200" b="1" dirty="0">
              <a:solidFill>
                <a:schemeClr val="bg1"/>
              </a:solidFill>
            </a:endParaRPr>
          </a:p>
          <a:p>
            <a:endParaRPr lang="ar-SA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461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47800" y="406397"/>
            <a:ext cx="533400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>
                <a:solidFill>
                  <a:schemeClr val="bg1"/>
                </a:solidFill>
              </a:rPr>
              <a:t>المحاضرة الثالثة عشر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6800" y="1752600"/>
            <a:ext cx="7086600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u="sng" dirty="0">
                <a:solidFill>
                  <a:schemeClr val="bg1"/>
                </a:solidFill>
              </a:rPr>
              <a:t>م / القرارات الادارية قصيرة الاجل </a:t>
            </a:r>
          </a:p>
          <a:p>
            <a:pPr algn="ctr"/>
            <a:endParaRPr lang="ar-SA" sz="4000" b="1" u="sng" dirty="0">
              <a:solidFill>
                <a:schemeClr val="bg1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ar-SA" sz="3600" dirty="0">
                <a:solidFill>
                  <a:schemeClr val="bg1"/>
                </a:solidFill>
              </a:rPr>
              <a:t>قرار تخصيص الموارد النادرة (المفهوم والاهمية).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ar-SA" sz="3600" dirty="0">
                <a:solidFill>
                  <a:schemeClr val="bg1"/>
                </a:solidFill>
              </a:rPr>
              <a:t>العوامل المؤثرة في اتخاذ هذا القرار 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ar-SA" sz="3600" dirty="0">
                <a:solidFill>
                  <a:schemeClr val="bg1"/>
                </a:solidFill>
              </a:rPr>
              <a:t>تطبيقات رياضية .</a:t>
            </a:r>
          </a:p>
          <a:p>
            <a:endParaRPr lang="ar-S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125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0" y="685800"/>
            <a:ext cx="50292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solidFill>
                  <a:schemeClr val="bg1"/>
                </a:solidFill>
              </a:rPr>
              <a:t>المحاضرة الرابعة عشر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19200" y="1828800"/>
            <a:ext cx="6477000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u="sng" dirty="0">
                <a:solidFill>
                  <a:schemeClr val="bg1"/>
                </a:solidFill>
              </a:rPr>
              <a:t>م/ </a:t>
            </a:r>
            <a:r>
              <a:rPr lang="ar-SA" sz="3600" u="sng">
                <a:solidFill>
                  <a:schemeClr val="bg1"/>
                </a:solidFill>
              </a:rPr>
              <a:t>قرار التسعير</a:t>
            </a:r>
            <a:endParaRPr lang="ar-SA" sz="3600" u="sng" dirty="0">
              <a:solidFill>
                <a:schemeClr val="bg1"/>
              </a:solidFill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ar-SA" sz="3600" dirty="0">
                <a:solidFill>
                  <a:schemeClr val="bg1"/>
                </a:solidFill>
              </a:rPr>
              <a:t>مفهوم قرار التسعير والاهمية .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ar-SA" sz="3600" dirty="0">
                <a:solidFill>
                  <a:schemeClr val="bg1"/>
                </a:solidFill>
              </a:rPr>
              <a:t>طرق التسعير :-</a:t>
            </a:r>
          </a:p>
          <a:p>
            <a:pPr marL="742950" indent="-742950">
              <a:buFont typeface="+mj-lt"/>
              <a:buAutoNum type="arabicPeriod"/>
            </a:pPr>
            <a:r>
              <a:rPr lang="ar-SA" sz="3600" dirty="0">
                <a:solidFill>
                  <a:schemeClr val="bg1"/>
                </a:solidFill>
              </a:rPr>
              <a:t>طريقة الكلفة الكلية .</a:t>
            </a:r>
          </a:p>
          <a:p>
            <a:pPr marL="742950" indent="-742950">
              <a:buFont typeface="+mj-lt"/>
              <a:buAutoNum type="arabicPeriod"/>
            </a:pPr>
            <a:r>
              <a:rPr lang="ar-SA" sz="3600" dirty="0">
                <a:solidFill>
                  <a:schemeClr val="bg1"/>
                </a:solidFill>
              </a:rPr>
              <a:t>الكلفة المتغيرة .</a:t>
            </a:r>
          </a:p>
          <a:p>
            <a:pPr marL="742950" indent="-742950">
              <a:buFont typeface="+mj-lt"/>
              <a:buAutoNum type="arabicPeriod"/>
            </a:pPr>
            <a:r>
              <a:rPr lang="ar-SA" sz="3600" dirty="0">
                <a:solidFill>
                  <a:schemeClr val="bg1"/>
                </a:solidFill>
              </a:rPr>
              <a:t>الكلفة الصناعية الاجمالية .</a:t>
            </a:r>
          </a:p>
          <a:p>
            <a:pPr marL="742950" indent="-742950">
              <a:buFont typeface="+mj-lt"/>
              <a:buAutoNum type="arabicPeriod"/>
            </a:pPr>
            <a:r>
              <a:rPr lang="ar-SA" sz="3600" dirty="0">
                <a:solidFill>
                  <a:schemeClr val="bg1"/>
                </a:solidFill>
              </a:rPr>
              <a:t>معدل العائد على الاستثمار.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ar-SA" sz="3600" dirty="0">
                <a:solidFill>
                  <a:schemeClr val="bg1"/>
                </a:solidFill>
              </a:rPr>
              <a:t>تطبيقات رياضية .</a:t>
            </a:r>
          </a:p>
        </p:txBody>
      </p:sp>
    </p:spTree>
    <p:extLst>
      <p:ext uri="{BB962C8B-B14F-4D97-AF65-F5344CB8AC3E}">
        <p14:creationId xmlns:p14="http://schemas.microsoft.com/office/powerpoint/2010/main" val="654405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505200" y="3429000"/>
            <a:ext cx="525780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6000" b="1" dirty="0">
                <a:solidFill>
                  <a:schemeClr val="accent4">
                    <a:lumMod val="75000"/>
                  </a:schemeClr>
                </a:solidFill>
              </a:rPr>
              <a:t>شكرا لاصغائكم </a:t>
            </a:r>
          </a:p>
        </p:txBody>
      </p:sp>
    </p:spTree>
    <p:extLst>
      <p:ext uri="{BB962C8B-B14F-4D97-AF65-F5344CB8AC3E}">
        <p14:creationId xmlns:p14="http://schemas.microsoft.com/office/powerpoint/2010/main" val="873667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52600" y="863599"/>
            <a:ext cx="441960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400" b="1" dirty="0">
                <a:solidFill>
                  <a:schemeClr val="bg1"/>
                </a:solidFill>
              </a:rPr>
              <a:t>المحاضرة الاولى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133600"/>
            <a:ext cx="7696200" cy="36625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3200" b="1" u="sng" dirty="0">
                <a:solidFill>
                  <a:schemeClr val="bg1"/>
                </a:solidFill>
              </a:rPr>
              <a:t>م/ مقدمة في المحاسبة الادارية</a:t>
            </a:r>
            <a:endParaRPr lang="ar-SA" sz="3200" b="1" u="sng" dirty="0">
              <a:solidFill>
                <a:schemeClr val="bg1"/>
              </a:solidFill>
            </a:endParaRPr>
          </a:p>
          <a:p>
            <a:pPr algn="ctr"/>
            <a:endParaRPr lang="en-US" sz="3200" b="1" u="sng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مدخل تعريفي للمحاسبة الادارية </a:t>
            </a:r>
            <a:r>
              <a:rPr lang="ar-SA" sz="2800" b="1" dirty="0">
                <a:solidFill>
                  <a:schemeClr val="bg1"/>
                </a:solidFill>
              </a:rPr>
              <a:t>النشأة والتطور التاريخي</a:t>
            </a:r>
            <a:r>
              <a:rPr lang="ar-IQ" sz="2800" b="1" dirty="0">
                <a:solidFill>
                  <a:schemeClr val="bg1"/>
                </a:solidFill>
              </a:rPr>
              <a:t>.</a:t>
            </a:r>
            <a:endParaRPr lang="ar-SA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2800" b="1" dirty="0">
                <a:solidFill>
                  <a:schemeClr val="bg1"/>
                </a:solidFill>
              </a:rPr>
              <a:t>وظائف المحاسبة الادارية 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العلاقات التبادلية بين المحاسبة الادارية والفروع المحاسبية الاخرى.</a:t>
            </a:r>
            <a:endParaRPr lang="ar-SA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2800" b="1" dirty="0">
                <a:solidFill>
                  <a:schemeClr val="bg1"/>
                </a:solidFill>
              </a:rPr>
              <a:t>الاساليب التقليدية والاساليب المعاصرة للمحاسبة الادارية .</a:t>
            </a:r>
            <a:endParaRPr lang="en-US" sz="2800" b="1" dirty="0">
              <a:solidFill>
                <a:schemeClr val="bg1"/>
              </a:solidFill>
            </a:endParaRPr>
          </a:p>
          <a:p>
            <a:pPr algn="ctr"/>
            <a:endParaRPr lang="ar-SA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10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95400" y="762000"/>
            <a:ext cx="4800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chemeClr val="bg1"/>
                </a:solidFill>
              </a:rPr>
              <a:t>المحاضرة الثانية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1828800"/>
            <a:ext cx="8534400" cy="43704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2400" b="1" u="sng" dirty="0">
                <a:solidFill>
                  <a:schemeClr val="bg1"/>
                </a:solidFill>
              </a:rPr>
              <a:t>م/ مقدمة في المحاسبة الادارية</a:t>
            </a:r>
            <a:endParaRPr lang="ar-SA" sz="2400" b="1" u="sng" dirty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400" b="1" dirty="0">
                <a:solidFill>
                  <a:schemeClr val="bg1"/>
                </a:solidFill>
              </a:rPr>
              <a:t>التوجهات المعاصرة للمحاسبة الادارية الستراتيجية :-</a:t>
            </a:r>
            <a:endParaRPr lang="en-US" sz="24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400" b="1" dirty="0">
                <a:solidFill>
                  <a:schemeClr val="bg1"/>
                </a:solidFill>
              </a:rPr>
              <a:t>الاستراتيجيات التنافسية .</a:t>
            </a:r>
            <a:endParaRPr lang="en-US" sz="24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400" b="1" dirty="0">
                <a:solidFill>
                  <a:schemeClr val="bg1"/>
                </a:solidFill>
              </a:rPr>
              <a:t>ادارة الجودة الشاملة .</a:t>
            </a:r>
            <a:endParaRPr lang="en-US" sz="24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400" b="1" dirty="0">
                <a:solidFill>
                  <a:schemeClr val="bg1"/>
                </a:solidFill>
              </a:rPr>
              <a:t>الابعاد التنافسية (الوقت ، الكلفة ، الجودة)</a:t>
            </a:r>
            <a:endParaRPr lang="en-US" sz="24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400" b="1" dirty="0">
                <a:solidFill>
                  <a:schemeClr val="bg1"/>
                </a:solidFill>
              </a:rPr>
              <a:t>الانتاج في الوقت المحدد.</a:t>
            </a:r>
            <a:endParaRPr lang="ar-SA" sz="24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SA" sz="2400" b="1" dirty="0">
                <a:solidFill>
                  <a:schemeClr val="bg1"/>
                </a:solidFill>
              </a:rPr>
              <a:t>التكاليف على اساس الانشطة .</a:t>
            </a:r>
          </a:p>
          <a:p>
            <a:pPr marL="514350" lvl="0" indent="-514350">
              <a:buFont typeface="+mj-lt"/>
              <a:buAutoNum type="arabicPeriod"/>
            </a:pPr>
            <a:r>
              <a:rPr lang="ar-SA" sz="2400" b="1" dirty="0">
                <a:solidFill>
                  <a:schemeClr val="bg1"/>
                </a:solidFill>
              </a:rPr>
              <a:t>سلسلة القيمة وسلسلة التجهيز 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2400" b="1" dirty="0">
                <a:solidFill>
                  <a:schemeClr val="bg1"/>
                </a:solidFill>
              </a:rPr>
              <a:t>معلومات المحاسبة الادارية والمستويات الادارية  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2400" b="1" dirty="0">
                <a:solidFill>
                  <a:schemeClr val="bg1"/>
                </a:solidFill>
              </a:rPr>
              <a:t>المعايير الاخلاقية للمحاسب الاداري .</a:t>
            </a:r>
            <a:endParaRPr lang="en-US" sz="2400" b="1" dirty="0">
              <a:solidFill>
                <a:schemeClr val="bg1"/>
              </a:solidFill>
            </a:endParaRPr>
          </a:p>
          <a:p>
            <a:endParaRPr lang="ar-SA" sz="1400" dirty="0"/>
          </a:p>
        </p:txBody>
      </p:sp>
    </p:spTree>
    <p:extLst>
      <p:ext uri="{BB962C8B-B14F-4D97-AF65-F5344CB8AC3E}">
        <p14:creationId xmlns:p14="http://schemas.microsoft.com/office/powerpoint/2010/main" val="707873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76400" y="533400"/>
            <a:ext cx="47244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dirty="0">
                <a:solidFill>
                  <a:schemeClr val="bg1"/>
                </a:solidFill>
              </a:rPr>
              <a:t>المحاضرة الثالثة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752600"/>
            <a:ext cx="7543800" cy="44627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3200" b="1" u="sng" dirty="0">
                <a:solidFill>
                  <a:schemeClr val="bg1"/>
                </a:solidFill>
              </a:rPr>
              <a:t>م/ مفاهيم التكاليف وسلوكها</a:t>
            </a:r>
            <a:endParaRPr lang="ar-SA" sz="3200" b="1" u="sng" dirty="0">
              <a:solidFill>
                <a:schemeClr val="bg1"/>
              </a:solidFill>
            </a:endParaRPr>
          </a:p>
          <a:p>
            <a:pPr algn="ctr"/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مدخل تعريفي للتكاليف النشوء والاسباب.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مفاهيم التكلفة، المصروف، الخسارة ، الضياع.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تصينفات وتبويبات التكاليف 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طرق الفصل بين التكاليف المختلطة :-</a:t>
            </a:r>
            <a:endParaRPr lang="en-US" sz="28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800" b="1" dirty="0">
                <a:solidFill>
                  <a:schemeClr val="bg1"/>
                </a:solidFill>
              </a:rPr>
              <a:t>طريقة الحدود العليا والدنيا للنشاط .</a:t>
            </a:r>
            <a:endParaRPr lang="en-US" sz="28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800" b="1" dirty="0">
                <a:solidFill>
                  <a:schemeClr val="bg1"/>
                </a:solidFill>
              </a:rPr>
              <a:t>طريقة المربعات الصغرى.</a:t>
            </a:r>
            <a:endParaRPr lang="en-US" sz="28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800" b="1" dirty="0">
                <a:solidFill>
                  <a:schemeClr val="bg1"/>
                </a:solidFill>
              </a:rPr>
              <a:t>طريقة خارطة الانتشار.</a:t>
            </a:r>
            <a:endParaRPr lang="en-US" sz="2800" b="1" dirty="0">
              <a:solidFill>
                <a:schemeClr val="bg1"/>
              </a:solidFill>
            </a:endParaRPr>
          </a:p>
          <a:p>
            <a:pPr algn="ctr"/>
            <a:endParaRPr lang="ar-SA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14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52600" y="533400"/>
            <a:ext cx="49530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solidFill>
                  <a:schemeClr val="bg1"/>
                </a:solidFill>
              </a:rPr>
              <a:t>المحاضرة الرابعة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" y="2286000"/>
            <a:ext cx="7543800" cy="44012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2800" b="1" u="sng" dirty="0">
                <a:solidFill>
                  <a:schemeClr val="bg1"/>
                </a:solidFill>
              </a:rPr>
              <a:t>م/ تحليل العلاقة بين التكلفة والحجم والربح</a:t>
            </a:r>
            <a:r>
              <a:rPr lang="ar-SA" sz="2800" b="1" u="sng" dirty="0">
                <a:solidFill>
                  <a:schemeClr val="bg1"/>
                </a:solidFill>
              </a:rPr>
              <a:t> (</a:t>
            </a:r>
            <a:r>
              <a:rPr lang="en-US" sz="2800" b="1" u="sng" dirty="0">
                <a:solidFill>
                  <a:schemeClr val="bg1"/>
                </a:solidFill>
              </a:rPr>
              <a:t>CVP</a:t>
            </a:r>
            <a:r>
              <a:rPr lang="ar-SA" sz="2800" b="1" u="sng" dirty="0">
                <a:solidFill>
                  <a:schemeClr val="bg1"/>
                </a:solidFill>
              </a:rPr>
              <a:t>)</a:t>
            </a:r>
          </a:p>
          <a:p>
            <a:pPr algn="ctr"/>
            <a:endParaRPr lang="en-US" sz="2800" b="1" u="sng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العوامل المؤثرة في الربح.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الظهور والنشوء لتحليلات الكلفة والحجم والربح.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الفروض الرئيسة ل</a:t>
            </a:r>
            <a:r>
              <a:rPr lang="ar-SA" sz="2800" b="1" dirty="0">
                <a:solidFill>
                  <a:schemeClr val="bg1"/>
                </a:solidFill>
              </a:rPr>
              <a:t>نموذج </a:t>
            </a:r>
            <a:r>
              <a:rPr lang="en-US" sz="2800" b="1" dirty="0">
                <a:solidFill>
                  <a:schemeClr val="bg1"/>
                </a:solidFill>
              </a:rPr>
              <a:t>CVP</a:t>
            </a:r>
            <a:r>
              <a:rPr lang="ar-IQ" sz="2800" b="1" dirty="0">
                <a:solidFill>
                  <a:schemeClr val="bg1"/>
                </a:solidFill>
              </a:rPr>
              <a:t>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نقطة التعادل.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طرق احتساب التعادل :- </a:t>
            </a:r>
            <a:endParaRPr lang="en-US" sz="28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800" b="1" dirty="0">
                <a:solidFill>
                  <a:schemeClr val="bg1"/>
                </a:solidFill>
              </a:rPr>
              <a:t>طريق</a:t>
            </a:r>
            <a:r>
              <a:rPr lang="ar-SA" sz="2800" b="1" dirty="0">
                <a:solidFill>
                  <a:schemeClr val="bg1"/>
                </a:solidFill>
              </a:rPr>
              <a:t>ة</a:t>
            </a:r>
            <a:r>
              <a:rPr lang="ar-IQ" sz="2800" b="1" dirty="0">
                <a:solidFill>
                  <a:schemeClr val="bg1"/>
                </a:solidFill>
              </a:rPr>
              <a:t> المعادلة مع تطبيق رياضي .</a:t>
            </a:r>
            <a:endParaRPr lang="en-US" sz="28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800" b="1" dirty="0">
                <a:solidFill>
                  <a:schemeClr val="bg1"/>
                </a:solidFill>
              </a:rPr>
              <a:t>طريق</a:t>
            </a:r>
            <a:r>
              <a:rPr lang="ar-SA" sz="2800" b="1" dirty="0">
                <a:solidFill>
                  <a:schemeClr val="bg1"/>
                </a:solidFill>
              </a:rPr>
              <a:t>ة</a:t>
            </a:r>
            <a:r>
              <a:rPr lang="ar-IQ" sz="2800" b="1" dirty="0">
                <a:solidFill>
                  <a:schemeClr val="bg1"/>
                </a:solidFill>
              </a:rPr>
              <a:t> الرسم البياني، مع التطبيق.</a:t>
            </a:r>
            <a:endParaRPr lang="en-US" sz="2800" b="1" dirty="0">
              <a:solidFill>
                <a:schemeClr val="bg1"/>
              </a:solidFill>
            </a:endParaRPr>
          </a:p>
          <a:p>
            <a:endParaRPr lang="ar-SA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515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57400" y="783771"/>
            <a:ext cx="50292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chemeClr val="bg1"/>
                </a:solidFill>
              </a:rPr>
              <a:t>المحاضرة الخامسة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95400" y="1981200"/>
            <a:ext cx="6400800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b="1" u="sng" dirty="0">
                <a:solidFill>
                  <a:schemeClr val="bg1"/>
                </a:solidFill>
              </a:rPr>
              <a:t>م/ تحليل العلاقة بين التكلفة والحجم والربح.</a:t>
            </a:r>
            <a:endParaRPr lang="ar-SA" sz="3200" b="1" u="sng" dirty="0">
              <a:solidFill>
                <a:schemeClr val="bg1"/>
              </a:solidFill>
            </a:endParaRPr>
          </a:p>
          <a:p>
            <a:endParaRPr lang="en-US" sz="3200" b="1" u="sng" dirty="0">
              <a:solidFill>
                <a:schemeClr val="bg1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طريقة الهامش. تطبيقات لطريقة الهامش.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ar-SA" sz="3200" b="1" dirty="0">
                <a:solidFill>
                  <a:schemeClr val="bg1"/>
                </a:solidFill>
              </a:rPr>
              <a:t>العوامل المؤثرة في النموذج ( تغير سعر البيع ، الكلفة المتغيرة ، الكلفة الثابته ) 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ar-SA" sz="3200" b="1" dirty="0">
                <a:solidFill>
                  <a:schemeClr val="bg1"/>
                </a:solidFill>
              </a:rPr>
              <a:t>الرافعة التشغيلية وتحليل </a:t>
            </a:r>
            <a:r>
              <a:rPr lang="en-US" sz="3200" b="1" dirty="0">
                <a:solidFill>
                  <a:schemeClr val="bg1"/>
                </a:solidFill>
              </a:rPr>
              <a:t>CVP </a:t>
            </a:r>
            <a:r>
              <a:rPr lang="ar-SA" sz="3200" b="1" dirty="0">
                <a:solidFill>
                  <a:schemeClr val="bg1"/>
                </a:solidFill>
              </a:rPr>
              <a:t>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ar-SA" sz="3200" b="1" dirty="0">
                <a:solidFill>
                  <a:schemeClr val="bg1"/>
                </a:solidFill>
              </a:rPr>
              <a:t>نموذج </a:t>
            </a:r>
            <a:r>
              <a:rPr lang="en-US" sz="3200" b="1" dirty="0">
                <a:solidFill>
                  <a:schemeClr val="bg1"/>
                </a:solidFill>
              </a:rPr>
              <a:t>CVP </a:t>
            </a:r>
            <a:r>
              <a:rPr lang="ar-SA" sz="3200" b="1" dirty="0">
                <a:solidFill>
                  <a:schemeClr val="bg1"/>
                </a:solidFill>
              </a:rPr>
              <a:t>والقرارات الادارية .</a:t>
            </a:r>
          </a:p>
        </p:txBody>
      </p:sp>
    </p:spTree>
    <p:extLst>
      <p:ext uri="{BB962C8B-B14F-4D97-AF65-F5344CB8AC3E}">
        <p14:creationId xmlns:p14="http://schemas.microsoft.com/office/powerpoint/2010/main" val="61369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0" y="685800"/>
            <a:ext cx="51054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solidFill>
                  <a:schemeClr val="bg1"/>
                </a:solidFill>
              </a:rPr>
              <a:t>المحاضرة السادسة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0" y="2362200"/>
            <a:ext cx="6400800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b="1" u="sng" dirty="0">
                <a:solidFill>
                  <a:schemeClr val="bg1"/>
                </a:solidFill>
              </a:rPr>
              <a:t>م/ تحليل العلاقة بين التكلفة والحجم والربح.</a:t>
            </a:r>
            <a:endParaRPr lang="ar-SA" sz="3200" b="1" u="sng" dirty="0">
              <a:solidFill>
                <a:schemeClr val="bg1"/>
              </a:solidFill>
            </a:endParaRPr>
          </a:p>
          <a:p>
            <a:endParaRPr lang="en-US" sz="3200" b="1" u="sng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هامش الامان . المفهوم وتطبيقات رياضية.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الاستنتاجات المترتبة على دراسة نموذج الكلفة والحجم والربح </a:t>
            </a:r>
            <a:r>
              <a:rPr lang="en-US" sz="3200" b="1" dirty="0">
                <a:solidFill>
                  <a:schemeClr val="bg1"/>
                </a:solidFill>
              </a:rPr>
              <a:t>CVP</a:t>
            </a:r>
            <a:endParaRPr lang="ar-SA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3200" b="1" dirty="0">
                <a:solidFill>
                  <a:schemeClr val="bg1"/>
                </a:solidFill>
              </a:rPr>
              <a:t>خارطة الربحية .</a:t>
            </a:r>
            <a:endParaRPr lang="en-US" sz="3200" b="1" dirty="0">
              <a:solidFill>
                <a:schemeClr val="bg1"/>
              </a:solidFill>
            </a:endParaRPr>
          </a:p>
          <a:p>
            <a:endParaRPr lang="ar-SA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158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771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609600"/>
            <a:ext cx="43434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solidFill>
                  <a:schemeClr val="bg1"/>
                </a:solidFill>
              </a:rPr>
              <a:t>المحاضرة السابعة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828800"/>
            <a:ext cx="7086600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2800" b="1" u="sng" dirty="0">
                <a:solidFill>
                  <a:schemeClr val="bg1"/>
                </a:solidFill>
              </a:rPr>
              <a:t>م/ مقدمة في المحاسبة الادارية</a:t>
            </a:r>
            <a:endParaRPr lang="ar-SA" sz="2800" b="1" u="sng" dirty="0">
              <a:solidFill>
                <a:schemeClr val="bg1"/>
              </a:solidFill>
            </a:endParaRPr>
          </a:p>
          <a:p>
            <a:pPr algn="ctr"/>
            <a:endParaRPr lang="en-US" sz="2800" b="1" u="sng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تحليلات الحساسية.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تطبيقات رياضية لتحليلات الحساسية.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نقطة الغلق المفهوم وتطبيقات رياضية.</a:t>
            </a:r>
            <a:endParaRPr lang="ar-SA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2800" b="1" dirty="0">
                <a:solidFill>
                  <a:schemeClr val="bg1"/>
                </a:solidFill>
              </a:rPr>
              <a:t>نقطة التماثل ونقطة التعادل 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2800" b="1" dirty="0">
                <a:solidFill>
                  <a:schemeClr val="bg1"/>
                </a:solidFill>
              </a:rPr>
              <a:t>تطبيقات رياضية لنقطة التعادل والقرارات الادارية .</a:t>
            </a:r>
            <a:endParaRPr lang="en-US" sz="2800" b="1" dirty="0">
              <a:solidFill>
                <a:schemeClr val="bg1"/>
              </a:solidFill>
            </a:endParaRPr>
          </a:p>
          <a:p>
            <a:pPr algn="ctr"/>
            <a:endParaRPr lang="ar-SA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73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800" y="762000"/>
            <a:ext cx="44196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solidFill>
                  <a:schemeClr val="bg1"/>
                </a:solidFill>
              </a:rPr>
              <a:t>المحاضرة الثامنة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1981200"/>
            <a:ext cx="6934200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3200" b="1" u="sng" dirty="0">
                <a:solidFill>
                  <a:schemeClr val="bg1"/>
                </a:solidFill>
              </a:rPr>
              <a:t>م/ مقدمة في المحاسبة الادارية</a:t>
            </a:r>
            <a:endParaRPr lang="ar-SA" sz="3200" b="1" u="sng" dirty="0">
              <a:solidFill>
                <a:schemeClr val="bg1"/>
              </a:solidFill>
            </a:endParaRPr>
          </a:p>
          <a:p>
            <a:pPr algn="ctr"/>
            <a:endParaRPr lang="en-US" sz="3200" b="1" u="sng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تحليلات التعادل في ظل تعدد المنتجات.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تحليل التعادل وتقييم البدائل.</a:t>
            </a:r>
            <a:endParaRPr lang="en-US" sz="3200" b="1" dirty="0">
              <a:solidFill>
                <a:schemeClr val="bg1"/>
              </a:solidFill>
            </a:endParaRPr>
          </a:p>
          <a:p>
            <a:pPr algn="ctr"/>
            <a:endParaRPr lang="ar-SA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212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550</Words>
  <Application>Microsoft Office PowerPoint</Application>
  <PresentationFormat>عرض على الشاشة (4:3)</PresentationFormat>
  <Paragraphs>113</Paragraphs>
  <Slides>16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Enjoy My Fine Releases.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DR.Ahmed Saker 2o1O</dc:creator>
  <cp:lastModifiedBy>مستخدم غير معروف</cp:lastModifiedBy>
  <cp:revision>56</cp:revision>
  <dcterms:created xsi:type="dcterms:W3CDTF">2018-01-22T15:27:24Z</dcterms:created>
  <dcterms:modified xsi:type="dcterms:W3CDTF">2019-01-12T19:29:20Z</dcterms:modified>
</cp:coreProperties>
</file>