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93" d="100"/>
          <a:sy n="93" d="100"/>
        </p:scale>
        <p:origin x="-70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CD5F10B-A23C-4D5B-BC44-0940FE8BFAFD}" type="datetimeFigureOut">
              <a:rPr lang="ar-IQ" smtClean="0"/>
              <a:pPr/>
              <a:t>01/05/1440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5C6B749-6EDF-4DFF-B864-C6795F98956A}"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CD5F10B-A23C-4D5B-BC44-0940FE8BFAFD}" type="datetimeFigureOut">
              <a:rPr lang="ar-IQ" smtClean="0"/>
              <a:pPr/>
              <a:t>01/05/1440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5C6B749-6EDF-4DFF-B864-C6795F98956A}"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CD5F10B-A23C-4D5B-BC44-0940FE8BFAFD}" type="datetimeFigureOut">
              <a:rPr lang="ar-IQ" smtClean="0"/>
              <a:pPr/>
              <a:t>01/05/1440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5C6B749-6EDF-4DFF-B864-C6795F98956A}"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CD5F10B-A23C-4D5B-BC44-0940FE8BFAFD}" type="datetimeFigureOut">
              <a:rPr lang="ar-IQ" smtClean="0"/>
              <a:pPr/>
              <a:t>01/05/1440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5C6B749-6EDF-4DFF-B864-C6795F98956A}"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D5F10B-A23C-4D5B-BC44-0940FE8BFAFD}" type="datetimeFigureOut">
              <a:rPr lang="ar-IQ" smtClean="0"/>
              <a:pPr/>
              <a:t>01/05/1440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5C6B749-6EDF-4DFF-B864-C6795F98956A}"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CD5F10B-A23C-4D5B-BC44-0940FE8BFAFD}" type="datetimeFigureOut">
              <a:rPr lang="ar-IQ" smtClean="0"/>
              <a:pPr/>
              <a:t>01/05/1440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5C6B749-6EDF-4DFF-B864-C6795F98956A}"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CD5F10B-A23C-4D5B-BC44-0940FE8BFAFD}" type="datetimeFigureOut">
              <a:rPr lang="ar-IQ" smtClean="0"/>
              <a:pPr/>
              <a:t>01/05/1440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5C6B749-6EDF-4DFF-B864-C6795F98956A}"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CD5F10B-A23C-4D5B-BC44-0940FE8BFAFD}" type="datetimeFigureOut">
              <a:rPr lang="ar-IQ" smtClean="0"/>
              <a:pPr/>
              <a:t>01/05/1440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5C6B749-6EDF-4DFF-B864-C6795F98956A}"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D5F10B-A23C-4D5B-BC44-0940FE8BFAFD}" type="datetimeFigureOut">
              <a:rPr lang="ar-IQ" smtClean="0"/>
              <a:pPr/>
              <a:t>01/05/1440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5C6B749-6EDF-4DFF-B864-C6795F98956A}"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D5F10B-A23C-4D5B-BC44-0940FE8BFAFD}" type="datetimeFigureOut">
              <a:rPr lang="ar-IQ" smtClean="0"/>
              <a:pPr/>
              <a:t>01/05/1440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5C6B749-6EDF-4DFF-B864-C6795F98956A}"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D5F10B-A23C-4D5B-BC44-0940FE8BFAFD}" type="datetimeFigureOut">
              <a:rPr lang="ar-IQ" smtClean="0"/>
              <a:pPr/>
              <a:t>01/05/1440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5C6B749-6EDF-4DFF-B864-C6795F98956A}"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CD5F10B-A23C-4D5B-BC44-0940FE8BFAFD}" type="datetimeFigureOut">
              <a:rPr lang="ar-IQ" smtClean="0"/>
              <a:pPr/>
              <a:t>01/05/1440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5C6B749-6EDF-4DFF-B864-C6795F98956A}"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260648"/>
            <a:ext cx="7772400" cy="1470025"/>
          </a:xfrm>
        </p:spPr>
        <p:txBody>
          <a:bodyPr/>
          <a:lstStyle/>
          <a:p>
            <a:endParaRPr lang="ar-IQ" dirty="0"/>
          </a:p>
        </p:txBody>
      </p:sp>
      <p:sp>
        <p:nvSpPr>
          <p:cNvPr id="3" name="Subtitle 2"/>
          <p:cNvSpPr>
            <a:spLocks noGrp="1"/>
          </p:cNvSpPr>
          <p:nvPr>
            <p:ph type="subTitle" idx="1"/>
          </p:nvPr>
        </p:nvSpPr>
        <p:spPr>
          <a:xfrm>
            <a:off x="251520" y="1916832"/>
            <a:ext cx="8676456" cy="4536504"/>
          </a:xfrm>
        </p:spPr>
        <p:txBody>
          <a:bodyPr>
            <a:noAutofit/>
          </a:bodyPr>
          <a:lstStyle/>
          <a:p>
            <a:r>
              <a:rPr lang="ar-IQ" sz="1800" b="1" u="sng" dirty="0">
                <a:solidFill>
                  <a:schemeClr val="tx1"/>
                </a:solidFill>
              </a:rPr>
              <a:t>الحوالات المصرفية</a:t>
            </a:r>
            <a:endParaRPr lang="en-US" sz="1800" b="1" dirty="0">
              <a:solidFill>
                <a:schemeClr val="tx1"/>
              </a:solidFill>
            </a:endParaRPr>
          </a:p>
          <a:p>
            <a:r>
              <a:rPr lang="ar-IQ" sz="1800" b="1" dirty="0">
                <a:solidFill>
                  <a:schemeClr val="tx1"/>
                </a:solidFill>
              </a:rPr>
              <a:t>هي عملية مصرفية تنشأ بناء على طلب احد العملاء يتم من خلالها نقل نقود او رصيد من حساب الى اخر للأمر نفسه او لمستفيد اخر في المصرف نفسه او ىالمصارف الاخرى وما يتبع ذلك من تحويل عملة الى عملة اخرى او أمر دفع يصدره وسيط والحوالة هي عبارة عن امر دفع صادر عن المصرف المحول بناء على طلب احد عملائه الى فرع او مصرف اخر سواء داخل البلد او خارجه يسمى المصرف الدافع يطلب فيه دفع مبلغ من المال الى شخص معين مستفيد من تعريف الحوالة يتبين ان اطراف الحوالة المالية هم الشخص الراغب في التحويل ومصرف الشخص الراغب في التحويل والشخص المستفيد من التحويل ومصرف العميل المستفيد من التحويل وقد يكون المستفيد من التحويل هو الشحص نفسه طالب التحويل اذ يرغب العميل نقل امواله من مصرف الى اخر او من دولة الى اخرى كما يتبين من ذلك ان التحويل المصرفي هو تلك العملية المصرفية التي تهدف الى نقل النقود او ارصدة الحسابات من حساب الى اخر او مصرف الى اخر او من بلد الى بلد ويقترن بتحويل العملة المحلية بالاجنبية او بعملة اجنبية اخرى يعد قسم الحوالات والعملات الاجنبية من اهم الاقسام في المصرف اذ يهتم بالعمليات التي يكونى محور عملها التعامل بالعملات الاجنبية وتقدم هذه الخدمة الى العملاء والاخرين بهدف تسهيل حركة وانتقال الاموال بين بلدان العام المختلفة ولذلك يقوم هذا القسم بمبادلة العملات المحلية بالعملات الاجنبية ويمثل حلقة الوصل بين المصارف لتسوية المدفوعات الدولية سواء كانت للسلع المنظورة او غير المنظورةكما تلعب الحوالات دورا مهما في تسوية المدفوعات الدولية سواء لتسوية قيم السلع المنظورة او السلع الغير النظورة كالنفقات الدراسية للطلبة ونفقات العلاج والسياحة ورواتب العاملين الاجانب وفوائد القروض وتسديد اقساطها ويلاحظ ارتفاع قيمة وعدد الحسابات المقيمه في المصرف وغالبيتها تتمتع بحرية الحركة دون شرط في التحويل </a:t>
            </a:r>
            <a:endParaRPr lang="en-US" sz="1800" b="1" dirty="0">
              <a:solidFill>
                <a:schemeClr val="tx1"/>
              </a:solidFill>
            </a:endParaRPr>
          </a:p>
          <a:p>
            <a:r>
              <a:rPr lang="ar-IQ" sz="1800" b="1" dirty="0">
                <a:solidFill>
                  <a:schemeClr val="tx1"/>
                </a:solidFill>
              </a:rPr>
              <a:t>   </a:t>
            </a:r>
            <a:endParaRPr lang="en-US" sz="1800" b="1" dirty="0">
              <a:solidFill>
                <a:schemeClr val="tx1"/>
              </a:solidFill>
            </a:endParaRPr>
          </a:p>
          <a:p>
            <a:r>
              <a:rPr lang="en-US" sz="1800" b="1" dirty="0">
                <a:solidFill>
                  <a:schemeClr val="tx1"/>
                </a:solidFill>
              </a:rPr>
              <a:t> </a:t>
            </a:r>
          </a:p>
          <a:p>
            <a:endParaRPr lang="ar-IQ" sz="1800"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3200" dirty="0" smtClean="0"/>
              <a:t>سابعا :طرق تحويل الاموال </a:t>
            </a:r>
            <a:br>
              <a:rPr lang="ar-IQ" sz="3200" dirty="0" smtClean="0"/>
            </a:br>
            <a:endParaRPr lang="ar-IQ" sz="3200" dirty="0"/>
          </a:p>
        </p:txBody>
      </p:sp>
      <p:sp>
        <p:nvSpPr>
          <p:cNvPr id="3" name="Content Placeholder 2"/>
          <p:cNvSpPr>
            <a:spLocks noGrp="1"/>
          </p:cNvSpPr>
          <p:nvPr>
            <p:ph idx="1"/>
          </p:nvPr>
        </p:nvSpPr>
        <p:spPr/>
        <p:txBody>
          <a:bodyPr>
            <a:normAutofit fontScale="62500" lnSpcReduction="20000"/>
          </a:bodyPr>
          <a:lstStyle/>
          <a:p>
            <a:pPr>
              <a:buNone/>
            </a:pPr>
            <a:r>
              <a:rPr lang="ar-IQ" sz="1600" b="1" dirty="0" smtClean="0"/>
              <a:t>1-التحويلات البرقية {المقاطعه ونضام الدفع بين المصارف }</a:t>
            </a:r>
          </a:p>
          <a:p>
            <a:pPr>
              <a:buNone/>
            </a:pPr>
            <a:r>
              <a:rPr lang="ar-IQ" sz="1600" b="1" dirty="0" smtClean="0"/>
              <a:t>تساهم الجمعية العالميه للاتصالات السلكيه والاسلكيه في تنضيم التحويلات المالية بين المصارف من خلال نضامان اليان الانتقال التحويلات البرقيه والفوائد الاساسيه التي تقدمها وتمكن هذا المساهمه في توحيد معايير عمليات التحويلات والتي تخفض الكثير من الاخطاء من خلال توفير وسيله سويفت الاتصال المقرره الرئيسية بين المراسلات المصرفية اضافه الى ان المصارف طورت وحده التكلفه التي تتعامل بالتحويلات البرقيه وتعد الاقل تكلفه والاكثير سرعه وامانا من خلال ضبط تعليمات التحويلات وسرعتها وسهولتها لذلك يمكن الاستنتاج بان التحويلات البرقيه هي الطريقه الاقل تكلفه ويتم استخدامها في اداره عمليات النقد الدولي </a:t>
            </a:r>
          </a:p>
          <a:p>
            <a:pPr>
              <a:buNone/>
            </a:pPr>
            <a:r>
              <a:rPr lang="ar-IQ" sz="1600" b="1" dirty="0" smtClean="0"/>
              <a:t>2- عمليات تحويل الاموال الكترونيا </a:t>
            </a:r>
          </a:p>
          <a:p>
            <a:pPr>
              <a:buNone/>
            </a:pPr>
            <a:r>
              <a:rPr lang="ar-IQ" sz="1600" b="1" dirty="0" smtClean="0"/>
              <a:t>ان التحويلات البرقيه هي عباره عن نقل الاعتمادات من حساب العميل المستورد في المصرف الى حساب المصدرين وتكلفه التحويلات 30 اكثر من تكلفه الشراء عن طريق النقد وتعد التحويلات الالكترونية عبر الانترنيت اكثر امنا التحويلات البرقية التقليدية ولاتوجد رسوم غير متوقعه ولا تحتاج الى حمل كميات كبيره من نقود </a:t>
            </a:r>
          </a:p>
          <a:p>
            <a:pPr>
              <a:buNone/>
            </a:pPr>
            <a:endParaRPr lang="ar-IQ" sz="1600" b="1" dirty="0"/>
          </a:p>
          <a:p>
            <a:pPr>
              <a:buNone/>
            </a:pPr>
            <a:r>
              <a:rPr lang="ar-IQ" sz="1600" b="1" dirty="0" smtClean="0"/>
              <a:t>3- الحوالات باستخدام نظام سويفت :</a:t>
            </a:r>
          </a:p>
          <a:p>
            <a:pPr>
              <a:buNone/>
            </a:pPr>
            <a:r>
              <a:rPr lang="ar-IQ" sz="1600" b="1" dirty="0" smtClean="0"/>
              <a:t>نضام سويفت :هو نضام الكتروني عالمي تديره هيئه مستقلة يعتمد شبكه اتصالات متطورة ومجموعه من اجهزه الحاسب الالي التي بانجاز العمليات دون تاخير والتي تعمل على ربط المصارف ببعضها يستخدم لارسال الحوالات المصرفيه حول العالم وذلك من خلال اعطاء رمز تعريفي لكل بلد ورمز لكل مصرف داخل البلد ورمز لكل عميل وبالتالي يكون عميل داخل مصرف ولكل عمليه سويفت خاص ويفيد هذا النظام في ارسال الحوالات وتلقيها بسهوله ودقة وامان ويعد من اهم العمليات المصرفية للحوالات الصادرة وفي سرعه الانجاز وانه اقل تكلفه بالنسبه للمصرف من طرق التحويل الاخرى حيث يقوم موظف المصرف بادخال معلومات الحواله الى النظام عند طلب الزبون لاجراء الحوالة والمعلومات هي :</a:t>
            </a:r>
          </a:p>
          <a:p>
            <a:pPr>
              <a:buNone/>
            </a:pPr>
            <a:r>
              <a:rPr lang="ar-IQ" sz="1600" b="1" dirty="0" smtClean="0"/>
              <a:t>-معلومات تفضيليه عن العميل المرسل </a:t>
            </a:r>
          </a:p>
          <a:p>
            <a:pPr>
              <a:buNone/>
            </a:pPr>
            <a:r>
              <a:rPr lang="ar-IQ" sz="1600" b="1" dirty="0" smtClean="0"/>
              <a:t>-معلومات عن المستفيد وعنوانة </a:t>
            </a:r>
          </a:p>
          <a:p>
            <a:pPr>
              <a:buNone/>
            </a:pPr>
            <a:r>
              <a:rPr lang="ar-IQ" sz="1600" b="1" dirty="0" smtClean="0"/>
              <a:t>-اسم المصرف الذي يتعامل معه المستفيد </a:t>
            </a:r>
          </a:p>
          <a:p>
            <a:pPr>
              <a:buNone/>
            </a:pPr>
            <a:r>
              <a:rPr lang="ar-IQ" sz="1600" b="1" dirty="0" smtClean="0"/>
              <a:t>-مبلغ التحويل ونوع العمله </a:t>
            </a:r>
          </a:p>
          <a:p>
            <a:pPr>
              <a:buNone/>
            </a:pPr>
            <a:r>
              <a:rPr lang="ar-IQ" sz="1600" b="1" dirty="0" smtClean="0"/>
              <a:t>-سبب التحويل وتاريخ الحق </a:t>
            </a:r>
          </a:p>
          <a:p>
            <a:pPr>
              <a:buNone/>
            </a:pPr>
            <a:endParaRPr lang="ar-IQ" sz="1600" b="1" dirty="0"/>
          </a:p>
          <a:p>
            <a:pPr>
              <a:buNone/>
            </a:pPr>
            <a:r>
              <a:rPr lang="ar-IQ" sz="1600" b="1" dirty="0" smtClean="0"/>
              <a:t>ويتم اخبار العميل بالوقت الازم لوصول الحواله حيث تتاخر بعض الحوالات وخصوصا اذا كانت بالعمله الاجنبيه ويفيد نظام سويفت في توثيق العملية باعطاء العميل ايصالا مطبوعا كاثبات عن ارسال الحواله ويتم دفع عموله ارسال حواله بنسبه معينه ويضاف اليها عموله سويفت ويتم استيفاء عموله بنسبه محددة بنسبه مححدة اذا كانت عموله الحواله غير عمله الحساب المدفوع لدى المصرف ويوجد نضام اخر مشابه لهذا العرض هو نظام يستخدم في بعض المصاريف </a:t>
            </a:r>
          </a:p>
          <a:p>
            <a:pPr>
              <a:buNone/>
            </a:pPr>
            <a:r>
              <a:rPr lang="ar-IQ" sz="1600" b="1" dirty="0" smtClean="0"/>
              <a:t>4- مجمع النقد :</a:t>
            </a:r>
          </a:p>
          <a:p>
            <a:pPr>
              <a:buNone/>
            </a:pPr>
            <a:r>
              <a:rPr lang="ar-IQ" sz="1600" b="1" dirty="0" smtClean="0"/>
              <a:t>ان البيانات الصادره عن المصارف تبين لنا بان نسبه من الشركات غالبا ما تستخدم طريقه مجمع النقد باعتبارها احدى تقنيات اداره النقدية في التعاملات الخارجيه ان السبب في استخدام مجمع النقد يكون بسبب المساوئ الرئسيه من طرق التحويل الاخرى وخاصه ارتفاع قيمه العمولات والتي تعني ان الشركه اقل سيطره على النفقات النقدية فيتم استخدام مجمع النقد حيث يتم تجميع النقد في هذا الحساب ولايحتاج العميل طرقا اخرى للتحويل اذ يتم استخدام الاموال المتجمعه في هذا الحساب لاغراض التحويل من والى المجمع </a:t>
            </a:r>
          </a:p>
          <a:p>
            <a:pPr>
              <a:buNone/>
            </a:pPr>
            <a:r>
              <a:rPr lang="ar-IQ" sz="1600" b="1" dirty="0" smtClean="0"/>
              <a:t>5-مدفوعات المعاوضة :</a:t>
            </a:r>
          </a:p>
          <a:p>
            <a:pPr>
              <a:buNone/>
            </a:pPr>
            <a:r>
              <a:rPr lang="ar-IQ" sz="1600" b="1" smtClean="0"/>
              <a:t>وهي عباره عن نضام مدفوعات متعدد الاطراف يستخدم من قبل الشركات كثيره التعامل بالعملات الاجنبية وان المردود من نظم مدفوعات المعاوضة متعددة الاطراق والانخفاض بنسبه كبيره من المصروفات وعلى سبيل المثال فان عددا من الشركات تستطيع تصفيه 50% او اكثر من معاملاتها فيما بينها وبين الشركات من خلال المعارضه متعددة الاطراف مع تحقيق وفورات سنويه في تكاليف المعاملات الخارجيه ومعاملات التحويلات المصرفية بمعدل حوالي 5.1% لكل دولار معارضه وبينت احدى الدراسات ان 20 % من الشركات المستطلعه اراؤها بينوا بانهم غالبا مايستخدمون هذه الطريقة في التحويلات الخارجية 0</a:t>
            </a:r>
            <a:endParaRPr lang="ar-IQ" sz="1600" b="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u="sng" dirty="0" smtClean="0">
                <a:solidFill>
                  <a:srgbClr val="FF0000"/>
                </a:solidFill>
              </a:rPr>
              <a:t>الحوالات المصرفية</a:t>
            </a:r>
            <a:endParaRPr lang="ar-IQ" b="1" u="sng" dirty="0">
              <a:solidFill>
                <a:srgbClr val="FF0000"/>
              </a:solidFill>
            </a:endParaRPr>
          </a:p>
        </p:txBody>
      </p:sp>
      <p:sp>
        <p:nvSpPr>
          <p:cNvPr id="3" name="Content Placeholder 2"/>
          <p:cNvSpPr>
            <a:spLocks noGrp="1"/>
          </p:cNvSpPr>
          <p:nvPr>
            <p:ph idx="1"/>
          </p:nvPr>
        </p:nvSpPr>
        <p:spPr/>
        <p:txBody>
          <a:bodyPr/>
          <a:lstStyle/>
          <a:p>
            <a:r>
              <a:rPr lang="ar-IQ" sz="2400" b="1" dirty="0" smtClean="0">
                <a:solidFill>
                  <a:srgbClr val="7030A0"/>
                </a:solidFill>
              </a:rPr>
              <a:t>الجامعة المستنصرية / كلية الادارة والاقتصاد / قسم العلوم المالية والمصرفية</a:t>
            </a:r>
          </a:p>
          <a:p>
            <a:r>
              <a:rPr lang="ar-IQ" sz="2400" b="1" u="sng" dirty="0" smtClean="0"/>
              <a:t>الاسم : </a:t>
            </a:r>
            <a:r>
              <a:rPr lang="ar-IQ" sz="2400" b="1" u="sng" dirty="0" smtClean="0"/>
              <a:t> </a:t>
            </a:r>
            <a:r>
              <a:rPr lang="ar-IQ" sz="2400" b="1" dirty="0" smtClean="0">
                <a:solidFill>
                  <a:srgbClr val="FF0000"/>
                </a:solidFill>
              </a:rPr>
              <a:t>حنين جبار ثامر</a:t>
            </a:r>
            <a:r>
              <a:rPr lang="ar-IQ" sz="2400" b="1" dirty="0" smtClean="0"/>
              <a:t> / </a:t>
            </a:r>
            <a:r>
              <a:rPr lang="ar-IQ" sz="2400" b="1" dirty="0" smtClean="0"/>
              <a:t>الدراسة المسائية</a:t>
            </a:r>
          </a:p>
          <a:p>
            <a:r>
              <a:rPr lang="ar-IQ" sz="2400" b="1" u="sng" dirty="0" smtClean="0"/>
              <a:t>الشعبة : </a:t>
            </a:r>
            <a:r>
              <a:rPr lang="ar-IQ" sz="2400" b="1" dirty="0" smtClean="0"/>
              <a:t>   ب</a:t>
            </a:r>
          </a:p>
          <a:p>
            <a:r>
              <a:rPr lang="ar-IQ" sz="2400" b="1" u="sng" dirty="0" smtClean="0"/>
              <a:t>المرحلة :  </a:t>
            </a:r>
            <a:r>
              <a:rPr lang="ar-IQ" sz="2400" b="1" dirty="0" smtClean="0"/>
              <a:t>الثالثة</a:t>
            </a:r>
          </a:p>
          <a:p>
            <a:r>
              <a:rPr lang="ar-IQ" sz="2400" b="1" u="sng" dirty="0" smtClean="0"/>
              <a:t>المادة :  </a:t>
            </a:r>
            <a:r>
              <a:rPr lang="ar-IQ" sz="2800" b="1" dirty="0" smtClean="0">
                <a:solidFill>
                  <a:srgbClr val="7030A0"/>
                </a:solidFill>
              </a:rPr>
              <a:t>عمليات مصرفية</a:t>
            </a:r>
            <a:endParaRPr lang="ar-IQ" sz="2400" b="1" u="sng" dirty="0" smtClean="0"/>
          </a:p>
          <a:p>
            <a:endParaRPr lang="ar-IQ" sz="2400" b="1" u="sn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3200" b="1" u="sng" dirty="0" smtClean="0"/>
              <a:t>عناصر التحويل المصرفي</a:t>
            </a:r>
            <a:endParaRPr lang="ar-IQ" sz="3200" b="1" u="sng" dirty="0"/>
          </a:p>
        </p:txBody>
      </p:sp>
      <p:sp>
        <p:nvSpPr>
          <p:cNvPr id="3" name="Content Placeholder 2"/>
          <p:cNvSpPr>
            <a:spLocks noGrp="1"/>
          </p:cNvSpPr>
          <p:nvPr>
            <p:ph idx="1"/>
          </p:nvPr>
        </p:nvSpPr>
        <p:spPr/>
        <p:txBody>
          <a:bodyPr>
            <a:normAutofit/>
          </a:bodyPr>
          <a:lstStyle/>
          <a:p>
            <a:r>
              <a:rPr lang="ar-IQ" sz="1800" b="1" dirty="0" smtClean="0"/>
              <a:t>1</a:t>
            </a:r>
            <a:r>
              <a:rPr lang="ar-IQ" sz="1800" b="1" dirty="0" smtClean="0">
                <a:solidFill>
                  <a:srgbClr val="FF0000"/>
                </a:solidFill>
              </a:rPr>
              <a:t>- طلب التحويل </a:t>
            </a:r>
            <a:r>
              <a:rPr lang="ar-IQ" sz="1800" b="1" dirty="0" smtClean="0"/>
              <a:t>: هو طلب يتم غالبا تصميمه بشكل مشابه لامر الدفع وذلك من اجل تسهيل مهمة اعداد امر الدفع وتدقيقه من قبل السؤلين قبل توقيعه ويجب ان يتضمن طلب التحويل المعلومات التاليه</a:t>
            </a:r>
          </a:p>
          <a:p>
            <a:r>
              <a:rPr lang="ar-IQ" sz="1800" b="1" dirty="0" smtClean="0"/>
              <a:t>- اسم وتوقيع طالب التحويل</a:t>
            </a:r>
          </a:p>
          <a:p>
            <a:r>
              <a:rPr lang="ar-IQ" sz="1800" b="1" dirty="0" smtClean="0"/>
              <a:t>- قيمة الحوالة بالارقام والحروف</a:t>
            </a:r>
          </a:p>
          <a:p>
            <a:r>
              <a:rPr lang="ar-IQ" sz="1800" b="1" dirty="0" smtClean="0"/>
              <a:t>- اسم المستفيد باللغة الاجنبية</a:t>
            </a:r>
          </a:p>
          <a:p>
            <a:r>
              <a:rPr lang="ar-IQ" sz="1800" b="1" dirty="0" smtClean="0"/>
              <a:t>- عنوان المستفيد ورقم حسابه لدى المصرف وعنوان المصرف بالكامل</a:t>
            </a:r>
          </a:p>
          <a:p>
            <a:r>
              <a:rPr lang="ar-IQ" sz="1800" b="1" dirty="0" smtClean="0"/>
              <a:t>- وصف موجز لاسباب التحويل</a:t>
            </a:r>
          </a:p>
          <a:p>
            <a:r>
              <a:rPr lang="ar-IQ" sz="1800" b="1" dirty="0" smtClean="0"/>
              <a:t>- تعليمات بشأن قيد العمولات علىحساب المحول او المستفيد</a:t>
            </a:r>
          </a:p>
          <a:p>
            <a:r>
              <a:rPr lang="ar-IQ" sz="1800" b="1" dirty="0" smtClean="0"/>
              <a:t>- طريقة التحويل</a:t>
            </a:r>
            <a:endParaRPr lang="ar-IQ" sz="18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3200" b="1" dirty="0" smtClean="0">
                <a:solidFill>
                  <a:srgbClr val="FF0000"/>
                </a:solidFill>
              </a:rPr>
              <a:t>2-الشروط الواجب اتباعها</a:t>
            </a:r>
            <a:endParaRPr lang="ar-IQ" sz="3200" b="1" dirty="0">
              <a:solidFill>
                <a:srgbClr val="FF0000"/>
              </a:solidFill>
            </a:endParaRPr>
          </a:p>
        </p:txBody>
      </p:sp>
      <p:sp>
        <p:nvSpPr>
          <p:cNvPr id="3" name="Content Placeholder 2"/>
          <p:cNvSpPr>
            <a:spLocks noGrp="1"/>
          </p:cNvSpPr>
          <p:nvPr>
            <p:ph idx="1"/>
          </p:nvPr>
        </p:nvSpPr>
        <p:spPr/>
        <p:txBody>
          <a:bodyPr>
            <a:normAutofit/>
          </a:bodyPr>
          <a:lstStyle/>
          <a:p>
            <a:r>
              <a:rPr lang="ar-IQ" sz="1600" b="1" dirty="0" smtClean="0"/>
              <a:t>أ- ان يقوم العميل بتفويض المصرف بتسجيل قيمه الحواله بالعمله المحليه او الاجنبيه على حساب العميل لديه وفى حال عدم وجود حساب باسم العميل يجب ارفاق شيك بقيمه الحواله او العمواله ان يكون طلب التحويل غير مشروط وغالبا لا تجيز المصارف تنفيذ ايه حواله مشروطه اي يقتضي دفعها قيام المستفيد بتقديم وثائق معينه اذ بمجرد ادخال اي شرط الى عمليه التحويل تصبح عمليه التحويل مستنديه وتخرج من حدود وضائف قسم الحوالات وتصبح خاضعه لاحكام قسم الاعتمادات المستنديه يلتزم المصرف وطالب الحواله بالشروط المذكوره في الاوراق الموقعه من قبل طالب الحواله وحسب النماذج المعتمدة في مصرف وكذلك ماجاء في قانون التجارة واحكامه النافذة </a:t>
            </a:r>
            <a:endParaRPr lang="ar-IQ" sz="16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3- الوثائق المطلوبة </a:t>
            </a:r>
            <a:endParaRPr lang="ar-IQ" dirty="0"/>
          </a:p>
        </p:txBody>
      </p:sp>
      <p:sp>
        <p:nvSpPr>
          <p:cNvPr id="3" name="Content Placeholder 2"/>
          <p:cNvSpPr>
            <a:spLocks noGrp="1"/>
          </p:cNvSpPr>
          <p:nvPr>
            <p:ph idx="1"/>
          </p:nvPr>
        </p:nvSpPr>
        <p:spPr/>
        <p:txBody>
          <a:bodyPr>
            <a:normAutofit/>
          </a:bodyPr>
          <a:lstStyle/>
          <a:p>
            <a:r>
              <a:rPr lang="ar-IQ" sz="1600" b="1" dirty="0" smtClean="0"/>
              <a:t>عند اجراء الحواله يجب استحصال الوثائق الرسميه من طالب الحوالة او جلب شاهد تعريف لديه تسهيلات مصرفية ومعروف لدى المصرف ومن الجدير بالذكر ان اغلب طالبي التمويل هم من زبائن المصرف وبالتالي تتوفر لدى المصرف المعلومات الكافيه عن كل زبون </a:t>
            </a:r>
          </a:p>
          <a:p>
            <a:endParaRPr lang="ar-IQ" sz="16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3200" dirty="0" smtClean="0"/>
              <a:t>4-الوقت القانوني للحوالة</a:t>
            </a:r>
            <a:endParaRPr lang="ar-IQ" sz="3200" dirty="0"/>
          </a:p>
        </p:txBody>
      </p:sp>
      <p:sp>
        <p:nvSpPr>
          <p:cNvPr id="3" name="Content Placeholder 2"/>
          <p:cNvSpPr>
            <a:spLocks noGrp="1"/>
          </p:cNvSpPr>
          <p:nvPr>
            <p:ph idx="1"/>
          </p:nvPr>
        </p:nvSpPr>
        <p:spPr/>
        <p:txBody>
          <a:bodyPr>
            <a:normAutofit/>
          </a:bodyPr>
          <a:lstStyle/>
          <a:p>
            <a:pPr>
              <a:buNone/>
            </a:pPr>
            <a:r>
              <a:rPr lang="ar-IQ" sz="1600" b="1" dirty="0" smtClean="0"/>
              <a:t>ان الوقت القانوني بالنسبه للحواله المباعه والمبتاعه هي ملف الاستمارة الخاصه بذلك من قبل طالب الحواله واجراءات الايداع النقدي او سحب من حساب الشخص وكذالك الوقت المستغرق في الاتصال الهاتفي في الحواله المباعه والمبتاعه وتنضيم الاشعار الخاص بذلك والتوقيع من قبل المخولين اما في حال ارسالها برسم التحصيل فالوقت القانوني هو 21يوما لوصول رد الفرع المسحوب عليه الحواله لاكمال مامطلوب وبعكسه يتم التاكيد من الفرع بذلك ويتم استيفاء الرسوم والعمولات والمصاريف المحددة لكل نوع من انواع الحوالات ـ مباعه ـ مبتاعة برسم التحصيل 0</a:t>
            </a:r>
            <a:endParaRPr lang="ar-IQ" sz="16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3200" b="1" u="sng" dirty="0" smtClean="0"/>
              <a:t>ثالثا: اطراف الحوالة</a:t>
            </a:r>
            <a:endParaRPr lang="ar-IQ" sz="3200" b="1" u="sng" dirty="0"/>
          </a:p>
        </p:txBody>
      </p:sp>
      <p:sp>
        <p:nvSpPr>
          <p:cNvPr id="3" name="Content Placeholder 2"/>
          <p:cNvSpPr>
            <a:spLocks noGrp="1"/>
          </p:cNvSpPr>
          <p:nvPr>
            <p:ph idx="1"/>
          </p:nvPr>
        </p:nvSpPr>
        <p:spPr/>
        <p:txBody>
          <a:bodyPr>
            <a:normAutofit/>
          </a:bodyPr>
          <a:lstStyle/>
          <a:p>
            <a:pPr>
              <a:buNone/>
            </a:pPr>
            <a:r>
              <a:rPr lang="ar-IQ" sz="1600" b="1" dirty="0" smtClean="0"/>
              <a:t>1- طالب التحويل :وهو العميل الذي يطلب من تحويل مبلغ معين لامر مستفيد معين محددا طريقة التحويل 0 نوع العملة المراد التحويل بها 0 مقدارها اسم المحول وعنوانة </a:t>
            </a:r>
          </a:p>
          <a:p>
            <a:pPr>
              <a:buNone/>
            </a:pPr>
            <a:r>
              <a:rPr lang="ar-IQ" sz="1600" b="1" dirty="0" smtClean="0"/>
              <a:t>2-المصرف المحول :هو مصرف الذي يقوم باصدار امر الدفع الى فرعه او الى مصرف مراسل في الخارج بدفع مبلغ معين لامر المستفيد بناء على طلب العميل </a:t>
            </a:r>
          </a:p>
          <a:p>
            <a:pPr>
              <a:buNone/>
            </a:pPr>
            <a:r>
              <a:rPr lang="ar-IQ" sz="1600" b="1" dirty="0" smtClean="0"/>
              <a:t>3-المصرف الدافع :هو المصرف الذي يقوم بدفع مبلغ الحواله الى المستفيد بعد ان يتلقى هذا المصرف امر الدفع من المصرف المحول 0 </a:t>
            </a:r>
          </a:p>
          <a:p>
            <a:pPr>
              <a:buNone/>
            </a:pPr>
            <a:r>
              <a:rPr lang="ar-IQ" sz="1600" b="1" dirty="0" smtClean="0"/>
              <a:t>4-المستفيد :هو الطرف الذي صدر امر الدفع لصالحه </a:t>
            </a:r>
          </a:p>
          <a:p>
            <a:pPr>
              <a:buNone/>
            </a:pPr>
            <a:r>
              <a:rPr lang="ar-IQ" sz="1600" b="1" dirty="0" smtClean="0"/>
              <a:t>5-المصرف المغطي :هو المصرف الذي يقوم بدفع قيمه الحواله للمصرف الدافع وذلك في حالات التي لا يحتفض بها كل من المصرف المحول والمصرف الدافع بحسابات عمليه الحواله لدى بعضهم 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3200" b="1" i="1" dirty="0" smtClean="0"/>
              <a:t>رابعا:وضائف قسم الحوالات</a:t>
            </a:r>
            <a:endParaRPr lang="ar-IQ" sz="3200" b="1" i="1" dirty="0"/>
          </a:p>
        </p:txBody>
      </p:sp>
      <p:sp>
        <p:nvSpPr>
          <p:cNvPr id="3" name="Content Placeholder 2"/>
          <p:cNvSpPr>
            <a:spLocks noGrp="1"/>
          </p:cNvSpPr>
          <p:nvPr>
            <p:ph idx="1"/>
          </p:nvPr>
        </p:nvSpPr>
        <p:spPr>
          <a:xfrm>
            <a:off x="467544" y="2332037"/>
            <a:ext cx="8229600" cy="4525963"/>
          </a:xfrm>
        </p:spPr>
        <p:txBody>
          <a:bodyPr>
            <a:normAutofit/>
          </a:bodyPr>
          <a:lstStyle/>
          <a:p>
            <a:pPr>
              <a:buNone/>
            </a:pPr>
            <a:r>
              <a:rPr lang="ar-IQ" sz="1600" b="1" dirty="0" smtClean="0"/>
              <a:t>1:اصدار الحوالات الصادره وتحويل الاموال بين المصارف والمصارف المراسله الى المستفيدين 0</a:t>
            </a:r>
          </a:p>
          <a:p>
            <a:pPr>
              <a:buNone/>
            </a:pPr>
            <a:r>
              <a:rPr lang="ar-IQ" sz="1600" b="1" dirty="0" smtClean="0"/>
              <a:t>2:اصدار السحوبات والشيكات المصرفيه بالعمله الاجنبية والمحليه المسحوبه على المودع والمرسلين </a:t>
            </a:r>
          </a:p>
          <a:p>
            <a:pPr>
              <a:buNone/>
            </a:pPr>
            <a:r>
              <a:rPr lang="ar-IQ" sz="1600" b="1" dirty="0" smtClean="0"/>
              <a:t>3:شراء الشيكات السياحيه والمصرفية المسحوبة على مصارف معروفة ولها تواقيع معتمدة 0</a:t>
            </a:r>
          </a:p>
          <a:p>
            <a:pPr>
              <a:buNone/>
            </a:pPr>
            <a:r>
              <a:rPr lang="ar-IQ" sz="1600" b="1" dirty="0" smtClean="0"/>
              <a:t>4:صرف الشيكات المصرفية المسحوبة على المصرف من قبل فروعه او مراسلية في الخارج </a:t>
            </a:r>
          </a:p>
          <a:p>
            <a:pPr>
              <a:buNone/>
            </a:pPr>
            <a:r>
              <a:rPr lang="ar-IQ" sz="1600" b="1" dirty="0" smtClean="0"/>
              <a:t>5:بيع الشيكات السياحيه الصادره عن مؤسسات ماليه تتمتع بسمعه جيدة </a:t>
            </a:r>
          </a:p>
          <a:p>
            <a:pPr>
              <a:buNone/>
            </a:pPr>
            <a:r>
              <a:rPr lang="ar-IQ" sz="1600" b="1" dirty="0" smtClean="0"/>
              <a:t>6:استلام الحوالات الواردة وقيدها لحساب المستفيدين </a:t>
            </a:r>
          </a:p>
          <a:p>
            <a:pPr>
              <a:buNone/>
            </a:pPr>
            <a:r>
              <a:rPr lang="ar-IQ" sz="1600" b="1" dirty="0" smtClean="0"/>
              <a:t>7:اصدار الاعتمادات الشخصيه واستلامها لدفعها بالكامل او جزء منها </a:t>
            </a:r>
          </a:p>
          <a:p>
            <a:pPr>
              <a:buNone/>
            </a:pPr>
            <a:r>
              <a:rPr lang="ar-IQ" sz="1600" b="1" dirty="0" smtClean="0"/>
              <a:t>8:التعامل بالعملات الاجنبية شراء وبيع </a:t>
            </a:r>
            <a:endParaRPr lang="ar-IQ" sz="16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3200" dirty="0" smtClean="0"/>
              <a:t>خامسا :نوع الحوالات </a:t>
            </a:r>
            <a:endParaRPr lang="ar-IQ" sz="3200" dirty="0"/>
          </a:p>
        </p:txBody>
      </p:sp>
      <p:sp>
        <p:nvSpPr>
          <p:cNvPr id="3" name="Content Placeholder 2"/>
          <p:cNvSpPr>
            <a:spLocks noGrp="1"/>
          </p:cNvSpPr>
          <p:nvPr>
            <p:ph idx="1"/>
          </p:nvPr>
        </p:nvSpPr>
        <p:spPr/>
        <p:txBody>
          <a:bodyPr>
            <a:normAutofit fontScale="77500" lnSpcReduction="20000"/>
          </a:bodyPr>
          <a:lstStyle/>
          <a:p>
            <a:pPr>
              <a:buNone/>
            </a:pPr>
            <a:r>
              <a:rPr lang="ar-IQ" sz="1600" i="1" dirty="0" smtClean="0"/>
              <a:t>1-وهي الحوالات التي تتم مابين الحسابات الشخصيه او حساب عميل اخر لدى فروع المصرف نفسة او فروع المصارف المحلية الاخرى وتكون بالعمله المحلية ويقوم العميل بايداع المبلغ المطلوب تحويلة لدى المصرف او من حسابه الجاري ويقوم المصرف بتحويل المبلغ الى الشخص الذي يحددة العميل ويستقبل المصرف تحويلات نقديه داخليه لحساب عملائة ويتم التحويل بواسطه الشيكات المصرفيه المحلية او بواسطه الشيكات مقبوله الدفع من دفتر شيكات العميل او من خلال اوامر الدفع اذ يستلم العميل ايصالا بالمبلغ المطلوب تحويلة او من خلال عملية التحويل الثابت وهو عباره عن امر صادر من العميل الى المصرف بتحويل مبلغ معين من حسابه لدى المصرف الى حساب عميل اخر هو المستفيد وقد يحسب عموله على هذة الاوامر الثابته وتستخدم هذه الطريقه ايضا في دفع فواتير المياه والكهرباء والهاتف بعد الاتفاق بين المزوده بهذا الخدمات والعميل على ارسالها الى المصرف مباشرة   </a:t>
            </a:r>
          </a:p>
          <a:p>
            <a:pPr>
              <a:buNone/>
            </a:pPr>
            <a:endParaRPr lang="ar-IQ" sz="1600" i="1" dirty="0"/>
          </a:p>
          <a:p>
            <a:pPr>
              <a:buNone/>
            </a:pPr>
            <a:endParaRPr lang="ar-IQ" sz="1600" i="1" dirty="0" smtClean="0"/>
          </a:p>
          <a:p>
            <a:pPr>
              <a:buNone/>
            </a:pPr>
            <a:r>
              <a:rPr lang="ar-IQ" sz="1600" i="1" dirty="0" smtClean="0"/>
              <a:t>2- الحوالات الخارجيه او حوالات {سويفت }</a:t>
            </a:r>
          </a:p>
          <a:p>
            <a:pPr>
              <a:buNone/>
            </a:pPr>
            <a:r>
              <a:rPr lang="ar-IQ" sz="1600" i="1" dirty="0" smtClean="0"/>
              <a:t>هي عباره عن الحوالات المصرفيه الصادره من داخل البلد الى اي دوله في العالم وبكافه العملات ومن خلال شبكه المصارف المعتمده المراسلون في الخارج لدي المصرف التجاري وتكون بالعمله الاجنبية اي هي عمليه تحويل المبالغ او الارصدة الكترونيا من شخص او مؤسسة –كيان- الى اخر ويمكن للمصرف اجراء التحويلات المصرفيه من حساب مصرفي الى اخر بنضام امن مثل المستلم ان وجد او عن طريق مصرف وسيط المصرف المراسل وطلب تفعيل نقل الاموال وفقا للتعليمات المعطاه حيث يقوم الامر المحول بتقديم طلب بتحويل الاموال لصالح مستفيد في الخارج بعد ان يقوم بملء الاستمارة المعدة للتحويل متضمه توفير كافة البيانات المتعلقه بالاسم الكامل للمحول وعنوانة والمحول اليه وعنوانة الكامل مدعومه بالوثائق المطلوبة والتي تبين الغرض من تحويل والحوالات الخارجية نوعان :</a:t>
            </a:r>
          </a:p>
          <a:p>
            <a:pPr>
              <a:buAutoNum type="arabic1Minus"/>
            </a:pPr>
            <a:r>
              <a:rPr lang="ar-IQ" sz="1600" i="1" dirty="0" smtClean="0"/>
              <a:t>الحوالات الصادره :</a:t>
            </a:r>
          </a:p>
          <a:p>
            <a:pPr>
              <a:buNone/>
            </a:pPr>
            <a:r>
              <a:rPr lang="ar-IQ" sz="1600" i="1" dirty="0" smtClean="0"/>
              <a:t>وهي التي يرسلها المصرف الى المصرف اخر او الى فرع اخر للمصرف نفسه لدفع مبلغ معين من نقود الي شخص مجدد وقد تكون الحواله صادره بامر دفع وهي خطابات تسمى اوامر دفع يصدرها المصرف بطلب من عمليه الى فروعه الموجوده بالدوله صاحبة عملة الحواله اي في حال تحويل حواله بالدولارالامريكي الى اليونان مثلا فيتم توجيه الحواله الى فرع المصرف في اليونان ويغطي حسابه بقيمه الحواله بواسطه فرع المصرف في امريكا وقد تكون مصرفا اخر مستقلا او مراسلا في حاله عدم وجود فرع للمصرف في تلك الدوله ليدفع ذلك المصرف المحول اليه مبلغا معينا من نقود الى شخص معين يستفيد المصرف من خلال تقاضه عموله على الحواله الصادره من الامر لقاء مصاريف اجراء العمليه عن طريق وسائل الهاتف او التكلس والفارق بين المعلتين فيما اذا تضمن التحويل شراء عمليه اجنبية وذلك في التحويل الخارجي المطلوب </a:t>
            </a:r>
          </a:p>
          <a:p>
            <a:pPr>
              <a:buNone/>
            </a:pPr>
            <a:r>
              <a:rPr lang="ar-IQ" sz="1600" i="1" dirty="0" smtClean="0"/>
              <a:t>2- الحوالات الواردة :</a:t>
            </a:r>
          </a:p>
          <a:p>
            <a:pPr>
              <a:buNone/>
            </a:pPr>
            <a:r>
              <a:rPr lang="ar-IQ" sz="1600" i="1" dirty="0" smtClean="0"/>
              <a:t>والحواله وارده هي التي يستقبلها المصرف من مصرف الى اخر او من فرع اخر للمصرف نفسه لدفع مبلغ معين من النقود الى الشخص محدد وتختلف المصارف في معاملتها للحواله الوارده الا انها بشكل عام تقوم بتنفيذها حال ورودها ويراعى المصرف عند تنفيذ الحولات الوارده الدقه في تنفيذ طبقا للبيانات من المراسل والسرعه كي لايكون هناك تاخير في تنفيذ يكون من شانه تعريض المستفيد لخساره ناتجه عن تغير اسعار الصرف او تاخير عن وقت حاجته الى قيمه الحواله وقد تكون الحوالة الخارجية واردة بامر دفع مبلغ بالقطع الاجنبي لصالح الحوالات الواردة معلومات اساسيه في نص الحواله واهمها اسم المراسل والمراسل المغطى اسم المستفيد امر الدفع او التحويل قيمة الحوالة نوع العملة رقم الحوالة وتاريخها الغرض من حواله </a:t>
            </a:r>
          </a:p>
          <a:p>
            <a:pPr>
              <a:buAutoNum type="arabic1Minus"/>
            </a:pPr>
            <a:endParaRPr lang="ar-IQ" sz="1600" i="1" dirty="0"/>
          </a:p>
          <a:p>
            <a:pPr>
              <a:buNone/>
            </a:pPr>
            <a:endParaRPr lang="ar-IQ" sz="1600" i="1" dirty="0"/>
          </a:p>
          <a:p>
            <a:pPr>
              <a:buNone/>
            </a:pPr>
            <a:endParaRPr lang="ar-IQ" sz="1600" i="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2800" b="1" u="sng" dirty="0" smtClean="0"/>
              <a:t>سادسا : ادارة المعاملات الدولية</a:t>
            </a:r>
            <a:endParaRPr lang="ar-IQ" sz="2800" b="1" u="sng" dirty="0"/>
          </a:p>
        </p:txBody>
      </p:sp>
      <p:sp>
        <p:nvSpPr>
          <p:cNvPr id="3" name="Content Placeholder 2"/>
          <p:cNvSpPr>
            <a:spLocks noGrp="1"/>
          </p:cNvSpPr>
          <p:nvPr>
            <p:ph idx="1"/>
          </p:nvPr>
        </p:nvSpPr>
        <p:spPr/>
        <p:txBody>
          <a:bodyPr>
            <a:normAutofit/>
          </a:bodyPr>
          <a:lstStyle/>
          <a:p>
            <a:r>
              <a:rPr lang="ar-IQ" sz="1600" b="1" dirty="0" smtClean="0"/>
              <a:t>تتعامل المصارف منذ تاسيسها بالتحويلات المصرفيه وتعد اداره التعاملات الدوليه من الادارات وتخضع لرقابه مشدده لحمايه الافراد والشركات عند عمليات التحويلات الخارجيه التي ينبغي ان تساهم في جميع القطاعات بتعضيم العائدات وخفض التكاليف وان اهميه التعاملات الخارجيه تاتي من مساهمتها في زيادة المبيعات اي الصادرات وكذلك زياده القدره على استيراد المواد من خارج البلد قد يواجة مشكلة تحويل الاموال بالعملات الاجنبية بالطريق المتاحه من المصاريف من قبل الحكومات والشركات والافراد </a:t>
            </a:r>
          </a:p>
          <a:p>
            <a:endParaRPr lang="ar-IQ" sz="1600" b="1" dirty="0"/>
          </a:p>
          <a:p>
            <a:endParaRPr lang="ar-IQ" sz="1600" b="1" dirty="0" smtClean="0"/>
          </a:p>
          <a:p>
            <a:r>
              <a:rPr lang="ar-IQ" sz="1600" b="1" dirty="0" smtClean="0"/>
              <a:t>ونضرا لما تتطلب عمليه التحويل المصرفي من التزامات بالعملات الاجنبيه ولكي لا تتعرض الشركات الى مخاطر تغير سعر صرف العملات الاجنبية باستمرار يجب على الشركات المعروفة التامه بالتحويلات في النظام النقدي الدولي ومخاطر العملات الاجنبيه التي يتعامل بها وبالوسائل التي يستخدمها لحماية الشركه ومن هذا المخاطر بسبب التغير في معدلات اسعار الفائدة السائدة والسياسات المالية والنقدية والتضخم ولذلك تستخدم الشركة طرقا متعددة لحماية نفسها من مخاطر التغير في اسعار صرف العملات </a:t>
            </a:r>
            <a:endParaRPr lang="ar-IQ" sz="16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TotalTime>
  <Words>2047</Words>
  <Application>Microsoft Office PowerPoint</Application>
  <PresentationFormat>On-screen Show (4:3)</PresentationFormat>
  <Paragraphs>75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عناصر التحويل المصرفي</vt:lpstr>
      <vt:lpstr>2-الشروط الواجب اتباعها</vt:lpstr>
      <vt:lpstr>3- الوثائق المطلوبة </vt:lpstr>
      <vt:lpstr>4-الوقت القانوني للحوالة</vt:lpstr>
      <vt:lpstr>ثالثا: اطراف الحوالة</vt:lpstr>
      <vt:lpstr>رابعا:وضائف قسم الحوالات</vt:lpstr>
      <vt:lpstr>خامسا :نوع الحوالات </vt:lpstr>
      <vt:lpstr>سادسا : ادارة المعاملات الدولية</vt:lpstr>
      <vt:lpstr>سابعا :طرق تحويل الاموال  </vt:lpstr>
      <vt:lpstr>الحوالات المصرفية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35</cp:revision>
  <dcterms:created xsi:type="dcterms:W3CDTF">2019-01-06T16:03:50Z</dcterms:created>
  <dcterms:modified xsi:type="dcterms:W3CDTF">2019-01-06T21:09:09Z</dcterms:modified>
</cp:coreProperties>
</file>