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6" d="100"/>
          <a:sy n="66" d="100"/>
        </p:scale>
        <p:origin x="-1506" y="-11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en-US"/>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en-US"/>
          </a:p>
        </p:txBody>
      </p:sp>
      <p:sp>
        <p:nvSpPr>
          <p:cNvPr id="4" name="عنصر نائب للتاريخ 3"/>
          <p:cNvSpPr>
            <a:spLocks noGrp="1"/>
          </p:cNvSpPr>
          <p:nvPr>
            <p:ph type="dt" sz="half" idx="10"/>
          </p:nvPr>
        </p:nvSpPr>
        <p:spPr/>
        <p:txBody>
          <a:bodyPr/>
          <a:lstStyle/>
          <a:p>
            <a:fld id="{8610C369-BEB6-4DC7-A316-44137D709E97}" type="datetimeFigureOut">
              <a:rPr lang="en-US" smtClean="0"/>
              <a:t>1/9/2019</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20903795-812C-406C-AE72-B10474CFC395}"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en-US"/>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تاريخ 3"/>
          <p:cNvSpPr>
            <a:spLocks noGrp="1"/>
          </p:cNvSpPr>
          <p:nvPr>
            <p:ph type="dt" sz="half" idx="10"/>
          </p:nvPr>
        </p:nvSpPr>
        <p:spPr/>
        <p:txBody>
          <a:bodyPr/>
          <a:lstStyle/>
          <a:p>
            <a:fld id="{8610C369-BEB6-4DC7-A316-44137D709E97}" type="datetimeFigureOut">
              <a:rPr lang="en-US" smtClean="0"/>
              <a:t>1/9/2019</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20903795-812C-406C-AE72-B10474CFC395}"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en-US"/>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تاريخ 3"/>
          <p:cNvSpPr>
            <a:spLocks noGrp="1"/>
          </p:cNvSpPr>
          <p:nvPr>
            <p:ph type="dt" sz="half" idx="10"/>
          </p:nvPr>
        </p:nvSpPr>
        <p:spPr/>
        <p:txBody>
          <a:bodyPr/>
          <a:lstStyle/>
          <a:p>
            <a:fld id="{8610C369-BEB6-4DC7-A316-44137D709E97}" type="datetimeFigureOut">
              <a:rPr lang="en-US" smtClean="0"/>
              <a:t>1/9/2019</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20903795-812C-406C-AE72-B10474CFC395}"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en-US"/>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تاريخ 3"/>
          <p:cNvSpPr>
            <a:spLocks noGrp="1"/>
          </p:cNvSpPr>
          <p:nvPr>
            <p:ph type="dt" sz="half" idx="10"/>
          </p:nvPr>
        </p:nvSpPr>
        <p:spPr/>
        <p:txBody>
          <a:bodyPr/>
          <a:lstStyle/>
          <a:p>
            <a:fld id="{8610C369-BEB6-4DC7-A316-44137D709E97}" type="datetimeFigureOut">
              <a:rPr lang="en-US" smtClean="0"/>
              <a:t>1/9/2019</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20903795-812C-406C-AE72-B10474CFC395}"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l">
              <a:defRPr sz="4000" b="1" cap="all"/>
            </a:lvl1pPr>
          </a:lstStyle>
          <a:p>
            <a:r>
              <a:rPr lang="ar-SA" smtClean="0"/>
              <a:t>انقر لتحرير نمط العنوان الرئيسي</a:t>
            </a:r>
            <a:endParaRPr lang="en-US"/>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8610C369-BEB6-4DC7-A316-44137D709E97}" type="datetimeFigureOut">
              <a:rPr lang="en-US" smtClean="0"/>
              <a:t>1/9/2019</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20903795-812C-406C-AE72-B10474CFC395}"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en-US"/>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5" name="عنصر نائب للتاريخ 4"/>
          <p:cNvSpPr>
            <a:spLocks noGrp="1"/>
          </p:cNvSpPr>
          <p:nvPr>
            <p:ph type="dt" sz="half" idx="10"/>
          </p:nvPr>
        </p:nvSpPr>
        <p:spPr/>
        <p:txBody>
          <a:bodyPr/>
          <a:lstStyle/>
          <a:p>
            <a:fld id="{8610C369-BEB6-4DC7-A316-44137D709E97}" type="datetimeFigureOut">
              <a:rPr lang="en-US" smtClean="0"/>
              <a:t>1/9/2019</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p:txBody>
          <a:bodyPr/>
          <a:lstStyle/>
          <a:p>
            <a:fld id="{20903795-812C-406C-AE72-B10474CFC395}"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en-US"/>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7" name="عنصر نائب للتاريخ 6"/>
          <p:cNvSpPr>
            <a:spLocks noGrp="1"/>
          </p:cNvSpPr>
          <p:nvPr>
            <p:ph type="dt" sz="half" idx="10"/>
          </p:nvPr>
        </p:nvSpPr>
        <p:spPr/>
        <p:txBody>
          <a:bodyPr/>
          <a:lstStyle/>
          <a:p>
            <a:fld id="{8610C369-BEB6-4DC7-A316-44137D709E97}" type="datetimeFigureOut">
              <a:rPr lang="en-US" smtClean="0"/>
              <a:t>1/9/2019</a:t>
            </a:fld>
            <a:endParaRPr lang="en-US"/>
          </a:p>
        </p:txBody>
      </p:sp>
      <p:sp>
        <p:nvSpPr>
          <p:cNvPr id="8" name="عنصر نائب للتذييل 7"/>
          <p:cNvSpPr>
            <a:spLocks noGrp="1"/>
          </p:cNvSpPr>
          <p:nvPr>
            <p:ph type="ftr" sz="quarter" idx="11"/>
          </p:nvPr>
        </p:nvSpPr>
        <p:spPr/>
        <p:txBody>
          <a:bodyPr/>
          <a:lstStyle/>
          <a:p>
            <a:endParaRPr lang="en-US"/>
          </a:p>
        </p:txBody>
      </p:sp>
      <p:sp>
        <p:nvSpPr>
          <p:cNvPr id="9" name="عنصر نائب لرقم الشريحة 8"/>
          <p:cNvSpPr>
            <a:spLocks noGrp="1"/>
          </p:cNvSpPr>
          <p:nvPr>
            <p:ph type="sldNum" sz="quarter" idx="12"/>
          </p:nvPr>
        </p:nvSpPr>
        <p:spPr/>
        <p:txBody>
          <a:bodyPr/>
          <a:lstStyle/>
          <a:p>
            <a:fld id="{20903795-812C-406C-AE72-B10474CFC395}"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en-US"/>
          </a:p>
        </p:txBody>
      </p:sp>
      <p:sp>
        <p:nvSpPr>
          <p:cNvPr id="3" name="عنصر نائب للتاريخ 2"/>
          <p:cNvSpPr>
            <a:spLocks noGrp="1"/>
          </p:cNvSpPr>
          <p:nvPr>
            <p:ph type="dt" sz="half" idx="10"/>
          </p:nvPr>
        </p:nvSpPr>
        <p:spPr/>
        <p:txBody>
          <a:bodyPr/>
          <a:lstStyle/>
          <a:p>
            <a:fld id="{8610C369-BEB6-4DC7-A316-44137D709E97}" type="datetimeFigureOut">
              <a:rPr lang="en-US" smtClean="0"/>
              <a:t>1/9/2019</a:t>
            </a:fld>
            <a:endParaRPr lang="en-US"/>
          </a:p>
        </p:txBody>
      </p:sp>
      <p:sp>
        <p:nvSpPr>
          <p:cNvPr id="4" name="عنصر نائب للتذييل 3"/>
          <p:cNvSpPr>
            <a:spLocks noGrp="1"/>
          </p:cNvSpPr>
          <p:nvPr>
            <p:ph type="ftr" sz="quarter" idx="11"/>
          </p:nvPr>
        </p:nvSpPr>
        <p:spPr/>
        <p:txBody>
          <a:bodyPr/>
          <a:lstStyle/>
          <a:p>
            <a:endParaRPr lang="en-US"/>
          </a:p>
        </p:txBody>
      </p:sp>
      <p:sp>
        <p:nvSpPr>
          <p:cNvPr id="5" name="عنصر نائب لرقم الشريحة 4"/>
          <p:cNvSpPr>
            <a:spLocks noGrp="1"/>
          </p:cNvSpPr>
          <p:nvPr>
            <p:ph type="sldNum" sz="quarter" idx="12"/>
          </p:nvPr>
        </p:nvSpPr>
        <p:spPr/>
        <p:txBody>
          <a:bodyPr/>
          <a:lstStyle/>
          <a:p>
            <a:fld id="{20903795-812C-406C-AE72-B10474CFC395}"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8610C369-BEB6-4DC7-A316-44137D709E97}" type="datetimeFigureOut">
              <a:rPr lang="en-US" smtClean="0"/>
              <a:t>1/9/2019</a:t>
            </a:fld>
            <a:endParaRPr lang="en-US"/>
          </a:p>
        </p:txBody>
      </p:sp>
      <p:sp>
        <p:nvSpPr>
          <p:cNvPr id="3" name="عنصر نائب للتذييل 2"/>
          <p:cNvSpPr>
            <a:spLocks noGrp="1"/>
          </p:cNvSpPr>
          <p:nvPr>
            <p:ph type="ftr" sz="quarter" idx="11"/>
          </p:nvPr>
        </p:nvSpPr>
        <p:spPr/>
        <p:txBody>
          <a:bodyPr/>
          <a:lstStyle/>
          <a:p>
            <a:endParaRPr lang="en-US"/>
          </a:p>
        </p:txBody>
      </p:sp>
      <p:sp>
        <p:nvSpPr>
          <p:cNvPr id="4" name="عنصر نائب لرقم الشريحة 3"/>
          <p:cNvSpPr>
            <a:spLocks noGrp="1"/>
          </p:cNvSpPr>
          <p:nvPr>
            <p:ph type="sldNum" sz="quarter" idx="12"/>
          </p:nvPr>
        </p:nvSpPr>
        <p:spPr/>
        <p:txBody>
          <a:bodyPr/>
          <a:lstStyle/>
          <a:p>
            <a:fld id="{20903795-812C-406C-AE72-B10474CFC395}"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l">
              <a:defRPr sz="2000" b="1"/>
            </a:lvl1pPr>
          </a:lstStyle>
          <a:p>
            <a:r>
              <a:rPr lang="ar-SA" smtClean="0"/>
              <a:t>انقر لتحرير نمط العنوان الرئيسي</a:t>
            </a:r>
            <a:endParaRPr lang="en-US"/>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8610C369-BEB6-4DC7-A316-44137D709E97}" type="datetimeFigureOut">
              <a:rPr lang="en-US" smtClean="0"/>
              <a:t>1/9/2019</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p:txBody>
          <a:bodyPr/>
          <a:lstStyle/>
          <a:p>
            <a:fld id="{20903795-812C-406C-AE72-B10474CFC395}"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l">
              <a:defRPr sz="2000" b="1"/>
            </a:lvl1pPr>
          </a:lstStyle>
          <a:p>
            <a:r>
              <a:rPr lang="ar-SA" smtClean="0"/>
              <a:t>انقر لتحرير نمط العنوان الرئيسي</a:t>
            </a:r>
            <a:endParaRPr lang="en-US"/>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8610C369-BEB6-4DC7-A316-44137D709E97}" type="datetimeFigureOut">
              <a:rPr lang="en-US" smtClean="0"/>
              <a:t>1/9/2019</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p:txBody>
          <a:bodyPr/>
          <a:lstStyle/>
          <a:p>
            <a:fld id="{20903795-812C-406C-AE72-B10474CFC395}"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ar-SA" smtClean="0"/>
              <a:t>انقر لتحرير نمط العنوان الرئيسي</a:t>
            </a:r>
            <a:endParaRPr lang="en-US"/>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تاريخ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610C369-BEB6-4DC7-A316-44137D709E97}" type="datetimeFigureOut">
              <a:rPr lang="en-US" smtClean="0"/>
              <a:t>1/9/2019</a:t>
            </a:fld>
            <a:endParaRPr lang="en-US"/>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عنصر نائب لرقم الشريحة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0903795-812C-406C-AE72-B10474CFC395}"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457200"/>
            <a:ext cx="7772400" cy="5181599"/>
          </a:xfrm>
        </p:spPr>
        <p:txBody>
          <a:bodyPr/>
          <a:lstStyle/>
          <a:p>
            <a:r>
              <a:rPr lang="ar-IQ" dirty="0" smtClean="0">
                <a:effectLst>
                  <a:outerShdw blurRad="38100" dist="38100" dir="2700000" algn="tl">
                    <a:srgbClr val="000000">
                      <a:alpha val="43137"/>
                    </a:srgbClr>
                  </a:outerShdw>
                </a:effectLst>
              </a:rPr>
              <a:t>تصميم : </a:t>
            </a:r>
            <a:r>
              <a:rPr lang="ar-SA" smtClean="0">
                <a:effectLst>
                  <a:outerShdw blurRad="38100" dist="38100" dir="2700000" algn="tl">
                    <a:srgbClr val="000000">
                      <a:alpha val="43137"/>
                    </a:srgbClr>
                  </a:outerShdw>
                </a:effectLst>
              </a:rPr>
              <a:t>الفصل السادس </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ar-IQ" dirty="0"/>
              <a:t>ثالثا: أطراف </a:t>
            </a:r>
            <a:r>
              <a:rPr lang="ar-IQ" dirty="0" err="1"/>
              <a:t>الحوالة</a:t>
            </a:r>
            <a:r>
              <a:rPr lang="ar-IQ" dirty="0"/>
              <a:t>:</a:t>
            </a:r>
            <a:br>
              <a:rPr lang="ar-IQ" dirty="0"/>
            </a:br>
            <a:endParaRPr lang="en-US" dirty="0"/>
          </a:p>
        </p:txBody>
      </p:sp>
      <p:sp>
        <p:nvSpPr>
          <p:cNvPr id="3" name="عنصر نائب للمحتوى 2"/>
          <p:cNvSpPr>
            <a:spLocks noGrp="1"/>
          </p:cNvSpPr>
          <p:nvPr>
            <p:ph idx="1"/>
          </p:nvPr>
        </p:nvSpPr>
        <p:spPr/>
        <p:txBody>
          <a:bodyPr>
            <a:normAutofit fontScale="85000" lnSpcReduction="20000"/>
          </a:bodyPr>
          <a:lstStyle/>
          <a:p>
            <a:pPr marL="228600" indent="-228600" algn="r" rtl="1">
              <a:buAutoNum type="arabicPeriod"/>
            </a:pPr>
            <a:r>
              <a:rPr lang="ar-IQ" dirty="0"/>
              <a:t>طالب التحويل: وهو العميل الذي يطلب من مصرفه تحويل مبلغ معين لأمر مستفيد معين محدداً طريقة التحويل، نوع العملة المراد التحويل </a:t>
            </a:r>
            <a:r>
              <a:rPr lang="ar-IQ" dirty="0" err="1"/>
              <a:t>بها</a:t>
            </a:r>
            <a:r>
              <a:rPr lang="ar-IQ" dirty="0"/>
              <a:t>، مقدارها، اسم المحول وعنوانه. </a:t>
            </a:r>
          </a:p>
          <a:p>
            <a:pPr marL="228600" indent="-228600" algn="r" rtl="1">
              <a:buNone/>
            </a:pPr>
            <a:r>
              <a:rPr lang="ar-IQ" dirty="0"/>
              <a:t>2. المصرف المحول: هو المصرف الذي يقوم بإصدار أمر الدفع إلى فرعه أو إلى مصرف مراسل في الخارج بدفع مبلغ معين لأمر المستفيد بناء على طلب العميل. </a:t>
            </a:r>
          </a:p>
          <a:p>
            <a:pPr marL="228600" indent="-228600" algn="r" rtl="1">
              <a:buNone/>
            </a:pPr>
            <a:r>
              <a:rPr lang="ar-IQ" dirty="0"/>
              <a:t>3. المصرف الدافع: هو المصرف الذي يقوم بدفع مبلغ </a:t>
            </a:r>
            <a:r>
              <a:rPr lang="ar-IQ" dirty="0" err="1"/>
              <a:t>الحوالة</a:t>
            </a:r>
            <a:r>
              <a:rPr lang="ar-IQ" dirty="0"/>
              <a:t> إلى المستفيد بعد </a:t>
            </a:r>
            <a:r>
              <a:rPr lang="ar-IQ" dirty="0" err="1"/>
              <a:t>ان</a:t>
            </a:r>
            <a:r>
              <a:rPr lang="ar-IQ" dirty="0"/>
              <a:t> يتلقى هذا المصرف أمر الدفع من المصرف المحول. </a:t>
            </a:r>
          </a:p>
          <a:p>
            <a:pPr marL="228600" indent="-228600" algn="r" rtl="1">
              <a:buNone/>
            </a:pPr>
            <a:r>
              <a:rPr lang="ar-IQ" dirty="0"/>
              <a:t>4. المستفيد:هو  الطرف الذي صدر أمر الدفع  لصالحه .</a:t>
            </a:r>
          </a:p>
          <a:p>
            <a:pPr marL="228600" indent="-228600" algn="r" rtl="1">
              <a:buNone/>
            </a:pPr>
            <a:r>
              <a:rPr lang="ar-IQ" dirty="0"/>
              <a:t>5. المصرف المغطي: هو المصرف الذي يقوم بدفع قيمة </a:t>
            </a:r>
            <a:r>
              <a:rPr lang="ar-IQ" dirty="0" err="1"/>
              <a:t>الحوالة</a:t>
            </a:r>
            <a:r>
              <a:rPr lang="ar-IQ" dirty="0"/>
              <a:t> للمصرف الدافع وذلك في حالات التي لا يحتفظ </a:t>
            </a:r>
            <a:r>
              <a:rPr lang="ar-IQ" dirty="0" err="1"/>
              <a:t>بها</a:t>
            </a:r>
            <a:r>
              <a:rPr lang="ar-IQ" dirty="0"/>
              <a:t> كل من المصرف المحول والمصرف الدافع بحسابات عملية </a:t>
            </a:r>
            <a:r>
              <a:rPr lang="ar-IQ" dirty="0" err="1"/>
              <a:t>الحوالة</a:t>
            </a:r>
            <a:r>
              <a:rPr lang="ar-IQ" dirty="0"/>
              <a:t> لدى بعضهم.</a:t>
            </a:r>
          </a:p>
          <a:p>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ar-IQ" dirty="0">
                <a:solidFill>
                  <a:srgbClr val="FF0000"/>
                </a:solidFill>
              </a:rPr>
              <a:t>رابعا: وظائف قسم </a:t>
            </a:r>
            <a:r>
              <a:rPr lang="ar-IQ" dirty="0" err="1">
                <a:solidFill>
                  <a:srgbClr val="FF0000"/>
                </a:solidFill>
              </a:rPr>
              <a:t>الحوالات</a:t>
            </a:r>
            <a:r>
              <a:rPr lang="ar-IQ" dirty="0">
                <a:solidFill>
                  <a:srgbClr val="FF0000"/>
                </a:solidFill>
              </a:rPr>
              <a:t>:</a:t>
            </a:r>
            <a:br>
              <a:rPr lang="ar-IQ" dirty="0">
                <a:solidFill>
                  <a:srgbClr val="FF0000"/>
                </a:solidFill>
              </a:rPr>
            </a:br>
            <a:endParaRPr lang="en-US" dirty="0"/>
          </a:p>
        </p:txBody>
      </p:sp>
      <p:sp>
        <p:nvSpPr>
          <p:cNvPr id="3" name="عنصر نائب للمحتوى 2"/>
          <p:cNvSpPr>
            <a:spLocks noGrp="1"/>
          </p:cNvSpPr>
          <p:nvPr>
            <p:ph idx="1"/>
          </p:nvPr>
        </p:nvSpPr>
        <p:spPr/>
        <p:txBody>
          <a:bodyPr/>
          <a:lstStyle/>
          <a:p>
            <a:pPr marL="228600" indent="-228600" algn="r" rtl="1">
              <a:buAutoNum type="arabicPeriod"/>
            </a:pPr>
            <a:r>
              <a:rPr lang="ar-IQ" dirty="0" err="1"/>
              <a:t>اصدار</a:t>
            </a:r>
            <a:r>
              <a:rPr lang="ar-IQ" dirty="0"/>
              <a:t> </a:t>
            </a:r>
            <a:r>
              <a:rPr lang="ar-IQ" dirty="0" err="1"/>
              <a:t>الحوالاد</a:t>
            </a:r>
            <a:r>
              <a:rPr lang="ar-IQ" dirty="0"/>
              <a:t> الصادرة وتحويل </a:t>
            </a:r>
            <a:r>
              <a:rPr lang="ar-IQ" dirty="0" err="1"/>
              <a:t>الاموال</a:t>
            </a:r>
            <a:r>
              <a:rPr lang="ar-IQ" dirty="0"/>
              <a:t> بين المصارف والمصارف المراسلة </a:t>
            </a:r>
            <a:r>
              <a:rPr lang="ar-IQ" dirty="0" err="1"/>
              <a:t>الى</a:t>
            </a:r>
            <a:r>
              <a:rPr lang="ar-IQ" dirty="0"/>
              <a:t> المستفيدين . </a:t>
            </a:r>
          </a:p>
          <a:p>
            <a:pPr marL="228600" indent="-228600" algn="r" rtl="1">
              <a:buAutoNum type="arabicPeriod"/>
            </a:pPr>
            <a:r>
              <a:rPr lang="ar-IQ" dirty="0"/>
              <a:t>إصدار السحوبات والشيكات المصرفية بالعملة الأجنبية والمحلية المسحوبة على </a:t>
            </a:r>
            <a:r>
              <a:rPr lang="ar-IQ" dirty="0" err="1"/>
              <a:t>ر</a:t>
            </a:r>
            <a:r>
              <a:rPr lang="ar-IQ" dirty="0"/>
              <a:t> المودع والمراسلين. </a:t>
            </a:r>
          </a:p>
          <a:p>
            <a:pPr marL="228600" indent="-228600" algn="r" rtl="1">
              <a:buAutoNum type="arabicPeriod"/>
            </a:pPr>
            <a:r>
              <a:rPr lang="ar-IQ" dirty="0"/>
              <a:t>شراء الشركات السياحية والمصرفية المسحوبة على مصارف معروفة ولها تواقيع معتمدة.</a:t>
            </a:r>
          </a:p>
          <a:p>
            <a:pPr marL="228600" indent="-228600" algn="r" rtl="1">
              <a:buNone/>
            </a:pPr>
            <a:endParaRPr lang="ar-IQ" dirty="0"/>
          </a:p>
          <a:p>
            <a:pPr marL="228600" indent="-228600" algn="ctr" rtl="1">
              <a:buNone/>
            </a:pPr>
            <a:r>
              <a:rPr lang="ar-IQ" dirty="0"/>
              <a:t> 3 - 6 </a:t>
            </a:r>
          </a:p>
          <a:p>
            <a:pPr algn="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381000"/>
            <a:ext cx="8229600" cy="5745163"/>
          </a:xfrm>
        </p:spPr>
        <p:txBody>
          <a:bodyPr/>
          <a:lstStyle/>
          <a:p>
            <a:pPr algn="r" rtl="1"/>
            <a:r>
              <a:rPr lang="ar-IQ" dirty="0"/>
              <a:t>4. صرف الشيكات المصرفية المسحوبة على المصرف من قبل فروعه أو مراسليه في الخارج. </a:t>
            </a:r>
          </a:p>
          <a:p>
            <a:pPr algn="r" rtl="1"/>
            <a:r>
              <a:rPr lang="ar-IQ" dirty="0"/>
              <a:t>5. بيع الشيكات السياحية الصادرة عن مؤسسات مالية تتمتع بسمعة جيدة. </a:t>
            </a:r>
          </a:p>
          <a:p>
            <a:pPr algn="r" rtl="1"/>
            <a:r>
              <a:rPr lang="ar-IQ" dirty="0"/>
              <a:t>6. استلام. </a:t>
            </a:r>
            <a:r>
              <a:rPr lang="ar-IQ" dirty="0" err="1"/>
              <a:t>الحوالات</a:t>
            </a:r>
            <a:r>
              <a:rPr lang="ar-IQ" dirty="0"/>
              <a:t> الواردة وقيدها لحساب المستفيدين . </a:t>
            </a:r>
          </a:p>
          <a:p>
            <a:pPr algn="r" rtl="1"/>
            <a:r>
              <a:rPr lang="ar-IQ" dirty="0"/>
              <a:t>7. إصدار </a:t>
            </a:r>
            <a:r>
              <a:rPr lang="ar-IQ" dirty="0" err="1"/>
              <a:t>الاعتمادات</a:t>
            </a:r>
            <a:r>
              <a:rPr lang="ar-IQ" dirty="0"/>
              <a:t> الشخصية واستلامها لدفعها بالكامل أو جزء منها. </a:t>
            </a:r>
          </a:p>
          <a:p>
            <a:pPr algn="r" rtl="1"/>
            <a:r>
              <a:rPr lang="ar-IQ" dirty="0"/>
              <a:t>8. التعامل بالعملات </a:t>
            </a:r>
            <a:r>
              <a:rPr lang="ar-IQ" dirty="0" err="1"/>
              <a:t>الاجنبية</a:t>
            </a:r>
            <a:r>
              <a:rPr lang="ar-IQ" dirty="0"/>
              <a:t> شراء وبيع</a:t>
            </a:r>
          </a:p>
          <a:p>
            <a:pPr algn="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ar-IQ" dirty="0"/>
              <a:t>خامسا: أنواع </a:t>
            </a:r>
            <a:r>
              <a:rPr lang="ar-IQ" dirty="0" err="1"/>
              <a:t>الحوالات</a:t>
            </a:r>
            <a:r>
              <a:rPr lang="ar-IQ" dirty="0"/>
              <a:t>:</a:t>
            </a:r>
            <a:br>
              <a:rPr lang="ar-IQ" dirty="0"/>
            </a:br>
            <a:endParaRPr lang="en-US" dirty="0"/>
          </a:p>
        </p:txBody>
      </p:sp>
      <p:sp>
        <p:nvSpPr>
          <p:cNvPr id="3" name="عنصر نائب للمحتوى 2"/>
          <p:cNvSpPr>
            <a:spLocks noGrp="1"/>
          </p:cNvSpPr>
          <p:nvPr>
            <p:ph idx="1"/>
          </p:nvPr>
        </p:nvSpPr>
        <p:spPr>
          <a:xfrm>
            <a:off x="152400" y="1219200"/>
            <a:ext cx="8839200" cy="5410200"/>
          </a:xfrm>
        </p:spPr>
        <p:txBody>
          <a:bodyPr>
            <a:normAutofit fontScale="85000" lnSpcReduction="20000"/>
          </a:bodyPr>
          <a:lstStyle/>
          <a:p>
            <a:pPr algn="r" rtl="1"/>
            <a:r>
              <a:rPr lang="ar-IQ" dirty="0"/>
              <a:t>1- </a:t>
            </a:r>
            <a:r>
              <a:rPr lang="ar-IQ" dirty="0" err="1"/>
              <a:t>الحوالات</a:t>
            </a:r>
            <a:r>
              <a:rPr lang="ar-IQ" dirty="0"/>
              <a:t> الداخلية.</a:t>
            </a:r>
          </a:p>
          <a:p>
            <a:pPr algn="r" rtl="1"/>
            <a:endParaRPr lang="ar-IQ" dirty="0"/>
          </a:p>
          <a:p>
            <a:pPr algn="r" rtl="1"/>
            <a:r>
              <a:rPr lang="ar-IQ" dirty="0"/>
              <a:t>وهي </a:t>
            </a:r>
            <a:r>
              <a:rPr lang="ar-IQ" dirty="0" err="1"/>
              <a:t>الحوالات</a:t>
            </a:r>
            <a:r>
              <a:rPr lang="ar-IQ" dirty="0"/>
              <a:t> التي تتم مابين الحسابات الشخصية </a:t>
            </a:r>
            <a:r>
              <a:rPr lang="ar-IQ" dirty="0" err="1"/>
              <a:t>او</a:t>
            </a:r>
            <a:r>
              <a:rPr lang="ar-IQ" dirty="0"/>
              <a:t> حساب عميل </a:t>
            </a:r>
            <a:r>
              <a:rPr lang="ar-IQ" dirty="0" err="1"/>
              <a:t>اخر</a:t>
            </a:r>
            <a:r>
              <a:rPr lang="ar-IQ" dirty="0"/>
              <a:t> لدى فروع المصرف نفسه </a:t>
            </a:r>
            <a:r>
              <a:rPr lang="ar-IQ" dirty="0" err="1"/>
              <a:t>او</a:t>
            </a:r>
            <a:r>
              <a:rPr lang="ar-IQ" dirty="0"/>
              <a:t> فروع المصارف المحلية </a:t>
            </a:r>
            <a:r>
              <a:rPr lang="ar-IQ" dirty="0" err="1"/>
              <a:t>الاخرى</a:t>
            </a:r>
            <a:r>
              <a:rPr lang="ar-IQ" dirty="0"/>
              <a:t> وتكون بالعملة المحلية ويقوم العميل </a:t>
            </a:r>
            <a:r>
              <a:rPr lang="ar-IQ" dirty="0" err="1"/>
              <a:t>بايداع</a:t>
            </a:r>
            <a:r>
              <a:rPr lang="ar-IQ" dirty="0"/>
              <a:t> المبلغ المطلوب تحويله لدى المصرف </a:t>
            </a:r>
            <a:r>
              <a:rPr lang="ar-IQ" dirty="0" err="1"/>
              <a:t>او</a:t>
            </a:r>
            <a:r>
              <a:rPr lang="ar-IQ" dirty="0"/>
              <a:t> من حسابه الجاري ويقوم المصرف بتحويل المبلغ </a:t>
            </a:r>
            <a:r>
              <a:rPr lang="ar-IQ" dirty="0" err="1"/>
              <a:t>الى</a:t>
            </a:r>
            <a:r>
              <a:rPr lang="ar-IQ" dirty="0"/>
              <a:t> الشخص الذي يحدده العميل ويستقبل المصرف تحويلات نقدية داخلية لحساب عملائه. ويتم التحويل بواسطة الشيكات المصرفية المحلية </a:t>
            </a:r>
            <a:r>
              <a:rPr lang="ar-IQ" dirty="0" err="1"/>
              <a:t>او</a:t>
            </a:r>
            <a:r>
              <a:rPr lang="ar-IQ" dirty="0"/>
              <a:t> بواسطة الشيكات مقبولة الدفع من دفتر شيكات العميل </a:t>
            </a:r>
            <a:r>
              <a:rPr lang="ar-IQ" dirty="0" err="1"/>
              <a:t>او</a:t>
            </a:r>
            <a:r>
              <a:rPr lang="ar-IQ" dirty="0"/>
              <a:t> من خلال </a:t>
            </a:r>
            <a:r>
              <a:rPr lang="ar-IQ" dirty="0" err="1"/>
              <a:t>اوامر</a:t>
            </a:r>
            <a:r>
              <a:rPr lang="ar-IQ" dirty="0"/>
              <a:t> الدفع </a:t>
            </a:r>
            <a:r>
              <a:rPr lang="ar-IQ" dirty="0" err="1"/>
              <a:t>اذ</a:t>
            </a:r>
            <a:r>
              <a:rPr lang="ar-IQ" dirty="0"/>
              <a:t> يستلم العميل </a:t>
            </a:r>
            <a:r>
              <a:rPr lang="ar-IQ" dirty="0" err="1"/>
              <a:t>ايصالا</a:t>
            </a:r>
            <a:r>
              <a:rPr lang="ar-IQ" dirty="0"/>
              <a:t> بالمبلغ المطلوب تحويله </a:t>
            </a:r>
            <a:r>
              <a:rPr lang="ar-IQ" dirty="0" err="1"/>
              <a:t>او</a:t>
            </a:r>
            <a:r>
              <a:rPr lang="ar-IQ" dirty="0"/>
              <a:t> من خلال عملية التحويل الثابت وهو عبارة عن </a:t>
            </a:r>
            <a:r>
              <a:rPr lang="ar-IQ" dirty="0" err="1"/>
              <a:t>امر</a:t>
            </a:r>
            <a:r>
              <a:rPr lang="ar-IQ" dirty="0"/>
              <a:t> صادر من العميل </a:t>
            </a:r>
            <a:r>
              <a:rPr lang="ar-IQ" dirty="0" err="1"/>
              <a:t>الى</a:t>
            </a:r>
            <a:r>
              <a:rPr lang="ar-IQ" dirty="0"/>
              <a:t> المصرف بتحويل مبلغ معين من حسابه لدى المصرف </a:t>
            </a:r>
            <a:r>
              <a:rPr lang="ar-IQ" dirty="0" err="1"/>
              <a:t>الى</a:t>
            </a:r>
            <a:r>
              <a:rPr lang="ar-IQ" dirty="0"/>
              <a:t> حساب عميل </a:t>
            </a:r>
            <a:r>
              <a:rPr lang="ar-IQ" dirty="0" err="1"/>
              <a:t>اخرهو</a:t>
            </a:r>
            <a:r>
              <a:rPr lang="ar-IQ" dirty="0"/>
              <a:t> المستفيد وقد يحسب </a:t>
            </a:r>
            <a:r>
              <a:rPr lang="ar-IQ" dirty="0" err="1"/>
              <a:t>عموله</a:t>
            </a:r>
            <a:r>
              <a:rPr lang="ar-IQ" dirty="0"/>
              <a:t> على هذه </a:t>
            </a:r>
            <a:r>
              <a:rPr lang="ar-IQ" dirty="0" err="1"/>
              <a:t>الاوامر</a:t>
            </a:r>
            <a:r>
              <a:rPr lang="ar-IQ" dirty="0"/>
              <a:t> </a:t>
            </a:r>
            <a:r>
              <a:rPr lang="ar-IQ" dirty="0" err="1"/>
              <a:t>الثابته</a:t>
            </a:r>
            <a:r>
              <a:rPr lang="ar-IQ" dirty="0"/>
              <a:t> وتستخدم هذه الطريقة </a:t>
            </a:r>
            <a:r>
              <a:rPr lang="ar-IQ" dirty="0" err="1"/>
              <a:t>ايضا</a:t>
            </a:r>
            <a:r>
              <a:rPr lang="ar-IQ" dirty="0"/>
              <a:t> في دفع فواتير المياه والكهرباء والهاتف بعد الاتفاق بين الجهات </a:t>
            </a:r>
            <a:r>
              <a:rPr lang="ar-IQ" dirty="0" err="1"/>
              <a:t>المزوده</a:t>
            </a:r>
            <a:r>
              <a:rPr lang="ar-IQ" dirty="0"/>
              <a:t> بهذه الخدمات والعميل على </a:t>
            </a:r>
            <a:r>
              <a:rPr lang="ar-IQ" dirty="0" err="1"/>
              <a:t>ارسالها</a:t>
            </a:r>
            <a:r>
              <a:rPr lang="ar-IQ" dirty="0"/>
              <a:t> </a:t>
            </a:r>
            <a:r>
              <a:rPr lang="ar-IQ" dirty="0" err="1"/>
              <a:t>الى</a:t>
            </a:r>
            <a:r>
              <a:rPr lang="ar-IQ" dirty="0"/>
              <a:t> المصرف مباشرة.</a:t>
            </a:r>
          </a:p>
          <a:p>
            <a:pPr algn="r"/>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ar-IQ" dirty="0"/>
              <a:t>2- </a:t>
            </a:r>
            <a:r>
              <a:rPr lang="ar-IQ" dirty="0" err="1"/>
              <a:t>الحوالات</a:t>
            </a:r>
            <a:r>
              <a:rPr lang="ar-IQ" dirty="0"/>
              <a:t> الخارجية </a:t>
            </a:r>
            <a:r>
              <a:rPr lang="ar-IQ" dirty="0" err="1"/>
              <a:t>او</a:t>
            </a:r>
            <a:r>
              <a:rPr lang="ar-IQ" dirty="0"/>
              <a:t> </a:t>
            </a:r>
            <a:r>
              <a:rPr lang="ar-IQ" dirty="0" err="1"/>
              <a:t>حوالات</a:t>
            </a:r>
            <a:r>
              <a:rPr lang="ar-IQ" dirty="0"/>
              <a:t> (</a:t>
            </a:r>
            <a:r>
              <a:rPr lang="ar-IQ" dirty="0" err="1"/>
              <a:t>سويفت</a:t>
            </a:r>
            <a:r>
              <a:rPr lang="ar-IQ" dirty="0"/>
              <a:t>).</a:t>
            </a:r>
            <a:br>
              <a:rPr lang="ar-IQ" dirty="0"/>
            </a:br>
            <a:endParaRPr lang="en-US" dirty="0"/>
          </a:p>
        </p:txBody>
      </p:sp>
      <p:sp>
        <p:nvSpPr>
          <p:cNvPr id="3" name="عنصر نائب للمحتوى 2"/>
          <p:cNvSpPr>
            <a:spLocks noGrp="1"/>
          </p:cNvSpPr>
          <p:nvPr>
            <p:ph idx="1"/>
          </p:nvPr>
        </p:nvSpPr>
        <p:spPr>
          <a:xfrm>
            <a:off x="152400" y="1600200"/>
            <a:ext cx="8839200" cy="5029200"/>
          </a:xfrm>
        </p:spPr>
        <p:txBody>
          <a:bodyPr>
            <a:normAutofit fontScale="85000" lnSpcReduction="20000"/>
          </a:bodyPr>
          <a:lstStyle/>
          <a:p>
            <a:pPr algn="r" rtl="1"/>
            <a:r>
              <a:rPr lang="ar-IQ" dirty="0"/>
              <a:t>هي عبارة عن </a:t>
            </a:r>
            <a:r>
              <a:rPr lang="ar-IQ" dirty="0" err="1"/>
              <a:t>الحوالات</a:t>
            </a:r>
            <a:r>
              <a:rPr lang="ar-IQ" dirty="0"/>
              <a:t> المصرفية الصادرة </a:t>
            </a:r>
            <a:r>
              <a:rPr lang="ar-IQ" dirty="0" err="1"/>
              <a:t>الى</a:t>
            </a:r>
            <a:r>
              <a:rPr lang="ar-IQ" dirty="0"/>
              <a:t> داخل البلد </a:t>
            </a:r>
            <a:r>
              <a:rPr lang="ar-IQ" dirty="0" err="1"/>
              <a:t>اي</a:t>
            </a:r>
            <a:r>
              <a:rPr lang="ar-IQ" dirty="0"/>
              <a:t> دولة في العالم  وبكافة العملات ومن خلال شبكة المصارف المعتمدة (المراسلون في الخارج) لدى المصرف التجاري وتكون بالعملة الاجنبية. </a:t>
            </a:r>
            <a:r>
              <a:rPr lang="ar-IQ" dirty="0" err="1"/>
              <a:t>اي</a:t>
            </a:r>
            <a:r>
              <a:rPr lang="ar-IQ" dirty="0"/>
              <a:t> هي عملية تحويل المبالغ </a:t>
            </a:r>
            <a:r>
              <a:rPr lang="ar-IQ" dirty="0" err="1"/>
              <a:t>او</a:t>
            </a:r>
            <a:r>
              <a:rPr lang="ar-IQ" dirty="0"/>
              <a:t> </a:t>
            </a:r>
            <a:r>
              <a:rPr lang="ar-IQ" dirty="0" err="1"/>
              <a:t>الارصدة</a:t>
            </a:r>
            <a:r>
              <a:rPr lang="ar-IQ" dirty="0"/>
              <a:t> الكترونيا من شخص </a:t>
            </a:r>
            <a:r>
              <a:rPr lang="ar-IQ" dirty="0" err="1"/>
              <a:t>او</a:t>
            </a:r>
            <a:r>
              <a:rPr lang="ar-IQ" dirty="0"/>
              <a:t> مؤسسة (كيان) الى اخر، ويمكن للمصرف اجراء التحويلات من حساب مصرفي الى اخر بنظام آمن مثل المستلم ان وجد المصرفية او عن طريق مصرف وسيط (المصرف المراسل) وطلب تفعيل نقل الاموال وفقا للتعليمات المعطاة، حيث يقوم الآمر (المحول) بتقديم طلب بتحويل الاموال لصالح مستفيد في الخارج ان يقوم بملء الاستمارة المعدة للتحويل متضمنة توفير بعد كافة البيانات المتعلقة بالاسم الكامل للمحول وعنوانه والمحول اليه وعنوانه الكامل. مدعومة بالوثائق المطلوبة والتي تبين الغرض من التحويل. </a:t>
            </a:r>
          </a:p>
          <a:p>
            <a:pPr algn="r" rtl="1"/>
            <a:endParaRPr lang="ar-IQ" dirty="0"/>
          </a:p>
          <a:p>
            <a:pPr algn="ctr" rtl="1"/>
            <a:r>
              <a:rPr lang="ar-IQ" dirty="0"/>
              <a:t>4 - 6 </a:t>
            </a:r>
          </a:p>
          <a:p>
            <a:pPr algn="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IQ" dirty="0" smtClean="0"/>
              <a:t>الفصل السادس: </a:t>
            </a:r>
            <a:r>
              <a:rPr lang="ar-IQ" dirty="0" err="1" smtClean="0"/>
              <a:t>الحوالات</a:t>
            </a:r>
            <a:r>
              <a:rPr lang="ar-IQ" dirty="0" smtClean="0"/>
              <a:t> المصرفية:</a:t>
            </a:r>
            <a:endParaRPr lang="en-US" dirty="0"/>
          </a:p>
        </p:txBody>
      </p:sp>
      <p:sp>
        <p:nvSpPr>
          <p:cNvPr id="3" name="عنصر نائب للمحتوى 2"/>
          <p:cNvSpPr>
            <a:spLocks noGrp="1"/>
          </p:cNvSpPr>
          <p:nvPr>
            <p:ph idx="1"/>
          </p:nvPr>
        </p:nvSpPr>
        <p:spPr>
          <a:xfrm>
            <a:off x="457200" y="4267200"/>
            <a:ext cx="8229600" cy="1828799"/>
          </a:xfrm>
        </p:spPr>
        <p:txBody>
          <a:bodyPr/>
          <a:lstStyle/>
          <a:p>
            <a:pPr algn="r"/>
            <a:r>
              <a:rPr lang="ar-IQ" dirty="0" smtClean="0">
                <a:effectLst>
                  <a:outerShdw blurRad="38100" dist="38100" dir="2700000" algn="tl">
                    <a:srgbClr val="000000">
                      <a:alpha val="43137"/>
                    </a:srgbClr>
                  </a:outerShdw>
                </a:effectLst>
              </a:rPr>
              <a:t>أولا: مفهوم </a:t>
            </a:r>
            <a:r>
              <a:rPr lang="ar-IQ" dirty="0" err="1" smtClean="0">
                <a:effectLst>
                  <a:outerShdw blurRad="38100" dist="38100" dir="2700000" algn="tl">
                    <a:srgbClr val="000000">
                      <a:alpha val="43137"/>
                    </a:srgbClr>
                  </a:outerShdw>
                </a:effectLst>
              </a:rPr>
              <a:t>الحوالة</a:t>
            </a:r>
            <a:r>
              <a:rPr lang="ar-IQ" dirty="0" smtClean="0">
                <a:effectLst>
                  <a:outerShdw blurRad="38100" dist="38100" dir="2700000" algn="tl">
                    <a:srgbClr val="000000">
                      <a:alpha val="43137"/>
                    </a:srgbClr>
                  </a:outerShdw>
                </a:effectLst>
              </a:rPr>
              <a:t> المصرفية والتحويل المصرفي.</a:t>
            </a:r>
            <a:endParaRPr lang="en-US" dirty="0" smtClean="0">
              <a:effectLst>
                <a:outerShdw blurRad="38100" dist="38100" dir="2700000" algn="tl">
                  <a:srgbClr val="000000">
                    <a:alpha val="43137"/>
                  </a:srgbClr>
                </a:outerShdw>
              </a:effectLst>
            </a:endParaRPr>
          </a:p>
          <a:p>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609600"/>
            <a:ext cx="8229600" cy="5516563"/>
          </a:xfrm>
        </p:spPr>
        <p:txBody>
          <a:bodyPr/>
          <a:lstStyle/>
          <a:p>
            <a:pPr algn="r"/>
            <a:r>
              <a:rPr lang="ar-IQ" dirty="0" err="1"/>
              <a:t>الحوالة</a:t>
            </a:r>
            <a:r>
              <a:rPr lang="ar-IQ" dirty="0"/>
              <a:t> المصرفية هي عملية مصرفية تنشا بناء على طلب احد العملاء يتم من خلالها نقل نقود </a:t>
            </a:r>
            <a:r>
              <a:rPr lang="ar-IQ" dirty="0" err="1"/>
              <a:t>او</a:t>
            </a:r>
            <a:r>
              <a:rPr lang="ar-IQ" dirty="0"/>
              <a:t> رصيد من حساب </a:t>
            </a:r>
            <a:r>
              <a:rPr lang="ar-IQ" dirty="0" err="1"/>
              <a:t>الى</a:t>
            </a:r>
            <a:r>
              <a:rPr lang="ar-IQ" dirty="0"/>
              <a:t> </a:t>
            </a:r>
            <a:r>
              <a:rPr lang="ar-IQ" dirty="0" err="1"/>
              <a:t>اخر</a:t>
            </a:r>
            <a:r>
              <a:rPr lang="ar-IQ" dirty="0"/>
              <a:t> للأمر نفسه </a:t>
            </a:r>
            <a:r>
              <a:rPr lang="ar-IQ" dirty="0" err="1"/>
              <a:t>او</a:t>
            </a:r>
            <a:r>
              <a:rPr lang="ar-IQ" dirty="0"/>
              <a:t> المستفيد </a:t>
            </a:r>
            <a:r>
              <a:rPr lang="ar-IQ" dirty="0" err="1"/>
              <a:t>اخر</a:t>
            </a:r>
            <a:r>
              <a:rPr lang="ar-IQ" dirty="0"/>
              <a:t> في أو المصرف نفسه المصارف </a:t>
            </a:r>
            <a:r>
              <a:rPr lang="ar-IQ" dirty="0" err="1"/>
              <a:t>الاخرى</a:t>
            </a:r>
            <a:r>
              <a:rPr lang="ar-IQ" dirty="0"/>
              <a:t> </a:t>
            </a:r>
            <a:r>
              <a:rPr lang="ar-IQ" dirty="0" err="1"/>
              <a:t>ومايتبع</a:t>
            </a:r>
            <a:r>
              <a:rPr lang="ar-IQ" dirty="0"/>
              <a:t> ذلك من تحويل </a:t>
            </a:r>
            <a:r>
              <a:rPr lang="ar-IQ" dirty="0" err="1"/>
              <a:t>الى</a:t>
            </a:r>
            <a:r>
              <a:rPr lang="ar-IQ" dirty="0"/>
              <a:t> عملة عملة </a:t>
            </a:r>
            <a:r>
              <a:rPr lang="ar-IQ" dirty="0" err="1"/>
              <a:t>اخرى</a:t>
            </a:r>
            <a:r>
              <a:rPr lang="ar-IQ" dirty="0"/>
              <a:t> </a:t>
            </a:r>
            <a:r>
              <a:rPr lang="ar-IQ" dirty="0" err="1"/>
              <a:t>او</a:t>
            </a:r>
            <a:r>
              <a:rPr lang="ar-IQ" dirty="0"/>
              <a:t> أمر دفع يصدره وسيط </a:t>
            </a:r>
            <a:r>
              <a:rPr lang="ar-IQ" dirty="0" err="1"/>
              <a:t>و</a:t>
            </a:r>
            <a:r>
              <a:rPr lang="ar-IQ" dirty="0"/>
              <a:t> </a:t>
            </a:r>
            <a:r>
              <a:rPr lang="ar-IQ" dirty="0" err="1"/>
              <a:t>الحوالة</a:t>
            </a:r>
            <a:r>
              <a:rPr lang="ar-IQ" dirty="0"/>
              <a:t> هي عبارة عن أمر دفع صادر عن المصرف (المحول) بناء على طلب أحد عملاءه إلى فرع أو مصرف اخر سواء داخل البلد أو خارجه يسمى المصرف الدافع يطلب فيه دفع مبلغ إلى من المال شخص معين (المستفيد).</a:t>
            </a:r>
          </a:p>
          <a:p>
            <a:pPr algn="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عنصر نائب للمحتوى 4"/>
          <p:cNvSpPr>
            <a:spLocks noGrp="1"/>
          </p:cNvSpPr>
          <p:nvPr>
            <p:ph idx="1"/>
          </p:nvPr>
        </p:nvSpPr>
        <p:spPr>
          <a:xfrm>
            <a:off x="457200" y="381000"/>
            <a:ext cx="8229600" cy="5745163"/>
          </a:xfrm>
        </p:spPr>
        <p:txBody>
          <a:bodyPr>
            <a:normAutofit/>
          </a:bodyPr>
          <a:lstStyle/>
          <a:p>
            <a:pPr algn="r"/>
            <a:r>
              <a:rPr lang="ar-IQ" dirty="0"/>
              <a:t>و من تعريف </a:t>
            </a:r>
            <a:r>
              <a:rPr lang="ar-IQ" dirty="0" err="1"/>
              <a:t>الحوالة</a:t>
            </a:r>
            <a:r>
              <a:rPr lang="ar-IQ" dirty="0"/>
              <a:t> يتبين </a:t>
            </a:r>
            <a:r>
              <a:rPr lang="ar-IQ" dirty="0" err="1"/>
              <a:t>ان</a:t>
            </a:r>
            <a:r>
              <a:rPr lang="ar-IQ" dirty="0"/>
              <a:t> </a:t>
            </a:r>
            <a:r>
              <a:rPr lang="ar-IQ" dirty="0" err="1"/>
              <a:t>اطراف</a:t>
            </a:r>
            <a:r>
              <a:rPr lang="ar-IQ" dirty="0"/>
              <a:t> </a:t>
            </a:r>
            <a:r>
              <a:rPr lang="ar-IQ" dirty="0" err="1"/>
              <a:t>الحوالة</a:t>
            </a:r>
            <a:r>
              <a:rPr lang="ar-IQ" dirty="0"/>
              <a:t> المالية هم الشخص الراغب في التحويل ومصرف الشخص الراغب في التحويل والشخص المستفيد من التحويل ومصرف العميل المستفيد من التحويل وقد يكون المستفيد من التحويل هو الشخص نفسه طالب التحويل </a:t>
            </a:r>
            <a:r>
              <a:rPr lang="ar-IQ" dirty="0" err="1"/>
              <a:t>اذ</a:t>
            </a:r>
            <a:r>
              <a:rPr lang="ar-IQ" dirty="0"/>
              <a:t> يرغب العميل نقل </a:t>
            </a:r>
            <a:r>
              <a:rPr lang="ar-IQ" dirty="0" err="1"/>
              <a:t>امواله</a:t>
            </a:r>
            <a:r>
              <a:rPr lang="ar-IQ" dirty="0"/>
              <a:t> من مصرف </a:t>
            </a:r>
            <a:r>
              <a:rPr lang="ar-IQ" dirty="0" err="1"/>
              <a:t>الى</a:t>
            </a:r>
            <a:r>
              <a:rPr lang="ar-IQ" dirty="0"/>
              <a:t> </a:t>
            </a:r>
            <a:r>
              <a:rPr lang="ar-IQ" dirty="0" err="1"/>
              <a:t>اخر</a:t>
            </a:r>
            <a:r>
              <a:rPr lang="ar-IQ" dirty="0"/>
              <a:t> </a:t>
            </a:r>
            <a:r>
              <a:rPr lang="ar-IQ" dirty="0" err="1"/>
              <a:t>او</a:t>
            </a:r>
            <a:r>
              <a:rPr lang="ar-IQ" dirty="0"/>
              <a:t> من دولة </a:t>
            </a:r>
            <a:r>
              <a:rPr lang="ar-IQ" dirty="0" err="1"/>
              <a:t>الى</a:t>
            </a:r>
            <a:r>
              <a:rPr lang="ar-IQ" dirty="0"/>
              <a:t> </a:t>
            </a:r>
            <a:r>
              <a:rPr lang="ar-IQ" dirty="0" err="1"/>
              <a:t>اخرى</a:t>
            </a:r>
            <a:r>
              <a:rPr lang="ar-IQ" dirty="0"/>
              <a:t>. كما يتبين من ذلك </a:t>
            </a:r>
            <a:r>
              <a:rPr lang="ar-IQ" dirty="0" err="1"/>
              <a:t>ان</a:t>
            </a:r>
            <a:r>
              <a:rPr lang="ar-IQ" dirty="0"/>
              <a:t> التحويل المصرفي فهو تلك العملية المصرفية التي تهدف </a:t>
            </a:r>
            <a:r>
              <a:rPr lang="ar-IQ" dirty="0" err="1"/>
              <a:t>الى</a:t>
            </a:r>
            <a:r>
              <a:rPr lang="ar-IQ" dirty="0"/>
              <a:t> نقل النقود </a:t>
            </a:r>
            <a:r>
              <a:rPr lang="ar-IQ" dirty="0" err="1"/>
              <a:t>او</a:t>
            </a:r>
            <a:r>
              <a:rPr lang="ar-IQ" dirty="0"/>
              <a:t>  </a:t>
            </a:r>
            <a:r>
              <a:rPr lang="ar-IQ" dirty="0" err="1"/>
              <a:t>ارصدة</a:t>
            </a:r>
            <a:r>
              <a:rPr lang="ar-IQ" dirty="0"/>
              <a:t> الحسابات من حساب </a:t>
            </a:r>
            <a:r>
              <a:rPr lang="ar-IQ" dirty="0" err="1"/>
              <a:t>الى</a:t>
            </a:r>
            <a:r>
              <a:rPr lang="ar-IQ" dirty="0"/>
              <a:t> </a:t>
            </a:r>
            <a:r>
              <a:rPr lang="ar-IQ" dirty="0" err="1"/>
              <a:t>اخر</a:t>
            </a:r>
            <a:r>
              <a:rPr lang="ar-IQ" dirty="0"/>
              <a:t> </a:t>
            </a:r>
            <a:r>
              <a:rPr lang="ar-IQ" dirty="0" err="1"/>
              <a:t>او</a:t>
            </a:r>
            <a:r>
              <a:rPr lang="ar-IQ" dirty="0"/>
              <a:t> مصرف </a:t>
            </a:r>
            <a:r>
              <a:rPr lang="ar-IQ" dirty="0" err="1"/>
              <a:t>الى</a:t>
            </a:r>
            <a:r>
              <a:rPr lang="ar-IQ" dirty="0"/>
              <a:t> </a:t>
            </a:r>
            <a:r>
              <a:rPr lang="ar-IQ" dirty="0" err="1"/>
              <a:t>اخر</a:t>
            </a:r>
            <a:r>
              <a:rPr lang="ar-IQ" dirty="0"/>
              <a:t> </a:t>
            </a:r>
            <a:r>
              <a:rPr lang="ar-IQ" dirty="0" err="1"/>
              <a:t>او</a:t>
            </a:r>
            <a:r>
              <a:rPr lang="ar-IQ" dirty="0"/>
              <a:t> من بلد </a:t>
            </a:r>
            <a:r>
              <a:rPr lang="ar-IQ" dirty="0" err="1"/>
              <a:t>الى</a:t>
            </a:r>
            <a:r>
              <a:rPr lang="ar-IQ" dirty="0"/>
              <a:t> بلد ويقترن بتحويل العملة المحلية </a:t>
            </a:r>
            <a:r>
              <a:rPr lang="ar-IQ" dirty="0" err="1"/>
              <a:t>بالاجنبية</a:t>
            </a:r>
            <a:r>
              <a:rPr lang="ar-IQ" dirty="0"/>
              <a:t> </a:t>
            </a:r>
            <a:r>
              <a:rPr lang="ar-IQ" dirty="0" err="1"/>
              <a:t>او</a:t>
            </a:r>
            <a:r>
              <a:rPr lang="ar-IQ" dirty="0"/>
              <a:t> بعملة </a:t>
            </a:r>
            <a:r>
              <a:rPr lang="ar-IQ" dirty="0" err="1"/>
              <a:t>اجنبية</a:t>
            </a:r>
            <a:r>
              <a:rPr lang="ar-IQ" dirty="0"/>
              <a:t> </a:t>
            </a:r>
            <a:r>
              <a:rPr lang="ar-IQ" dirty="0" err="1"/>
              <a:t>اخرى</a:t>
            </a:r>
            <a:r>
              <a:rPr lang="ar-IQ" dirty="0"/>
              <a:t>.</a:t>
            </a:r>
          </a:p>
          <a:p>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228600"/>
            <a:ext cx="8229600" cy="5897563"/>
          </a:xfrm>
        </p:spPr>
        <p:txBody>
          <a:bodyPr>
            <a:normAutofit fontScale="92500" lnSpcReduction="20000"/>
          </a:bodyPr>
          <a:lstStyle/>
          <a:p>
            <a:pPr algn="r" rtl="1"/>
            <a:r>
              <a:rPr lang="ar-IQ" dirty="0"/>
              <a:t>يعد قسم </a:t>
            </a:r>
            <a:r>
              <a:rPr lang="ar-IQ" dirty="0" err="1"/>
              <a:t>الحوالات</a:t>
            </a:r>
            <a:r>
              <a:rPr lang="ar-IQ" dirty="0"/>
              <a:t> والعملات </a:t>
            </a:r>
            <a:r>
              <a:rPr lang="ar-IQ" dirty="0" err="1"/>
              <a:t>الاجنبية</a:t>
            </a:r>
            <a:r>
              <a:rPr lang="ar-IQ" dirty="0"/>
              <a:t> من </a:t>
            </a:r>
            <a:r>
              <a:rPr lang="ar-IQ" dirty="0" err="1"/>
              <a:t>اهم</a:t>
            </a:r>
            <a:r>
              <a:rPr lang="ar-IQ" dirty="0"/>
              <a:t> </a:t>
            </a:r>
            <a:r>
              <a:rPr lang="ar-IQ" dirty="0" err="1"/>
              <a:t>الاقسام</a:t>
            </a:r>
            <a:r>
              <a:rPr lang="ar-IQ" dirty="0"/>
              <a:t> في المصرف، </a:t>
            </a:r>
            <a:r>
              <a:rPr lang="ar-IQ" dirty="0" err="1"/>
              <a:t>اذ</a:t>
            </a:r>
            <a:r>
              <a:rPr lang="ar-IQ" dirty="0"/>
              <a:t> يهتم بالعمليات التي يكون محور عملها التعامل بالعملات الأجنبية. وتقدم هذه الخدمة </a:t>
            </a:r>
            <a:r>
              <a:rPr lang="ar-IQ" dirty="0" err="1"/>
              <a:t>الى</a:t>
            </a:r>
            <a:r>
              <a:rPr lang="ar-IQ" dirty="0"/>
              <a:t> العملاء </a:t>
            </a:r>
            <a:r>
              <a:rPr lang="ar-IQ" dirty="0" err="1"/>
              <a:t>والاخرين</a:t>
            </a:r>
            <a:r>
              <a:rPr lang="ar-IQ" dirty="0"/>
              <a:t> بهدف تسهيل حركة وانتقال </a:t>
            </a:r>
            <a:r>
              <a:rPr lang="ar-IQ" dirty="0" err="1"/>
              <a:t>الاموال</a:t>
            </a:r>
            <a:r>
              <a:rPr lang="ar-IQ" dirty="0"/>
              <a:t> بين بلدان العالم المختلفة، ولذلك يقوم هذا القسم بمبادلة العملات المحلية بالعملات </a:t>
            </a:r>
            <a:r>
              <a:rPr lang="ar-IQ" dirty="0" err="1"/>
              <a:t>الاجنبية</a:t>
            </a:r>
            <a:r>
              <a:rPr lang="ar-IQ" dirty="0"/>
              <a:t> ويمثل حلقة الوصل بين المصارف لتسوية المدفوعات الدولية سواء كانت للسلع المنظورة </a:t>
            </a:r>
            <a:r>
              <a:rPr lang="ar-IQ" dirty="0" err="1"/>
              <a:t>او</a:t>
            </a:r>
            <a:r>
              <a:rPr lang="ar-IQ" dirty="0"/>
              <a:t> غير المنظورة.</a:t>
            </a:r>
          </a:p>
          <a:p>
            <a:pPr algn="r" rtl="1"/>
            <a:r>
              <a:rPr lang="ar-IQ" dirty="0"/>
              <a:t> كما تلعب </a:t>
            </a:r>
            <a:r>
              <a:rPr lang="ar-IQ" dirty="0" err="1"/>
              <a:t>الحوالات</a:t>
            </a:r>
            <a:r>
              <a:rPr lang="ar-IQ" dirty="0"/>
              <a:t> دورا مهما في تسوية المدفوعات الدولية سواء التسوية قيم السلع المنظورة </a:t>
            </a:r>
            <a:r>
              <a:rPr lang="ar-IQ" dirty="0" err="1"/>
              <a:t>او</a:t>
            </a:r>
            <a:r>
              <a:rPr lang="ar-IQ" dirty="0"/>
              <a:t> السلع غير المنظورة كالنفقات الدراسية للطلبة ونفقات العلاج والسياحة . ورواتب العاملين </a:t>
            </a:r>
            <a:r>
              <a:rPr lang="ar-IQ" dirty="0" err="1"/>
              <a:t>الاجانب</a:t>
            </a:r>
            <a:r>
              <a:rPr lang="ar-IQ" dirty="0"/>
              <a:t> و فوائد القروض وتسديد </a:t>
            </a:r>
            <a:r>
              <a:rPr lang="ar-IQ" dirty="0" err="1"/>
              <a:t>اقساطها</a:t>
            </a:r>
            <a:r>
              <a:rPr lang="ar-IQ" dirty="0"/>
              <a:t> ويلاحظ ارتفاع قيمة وعدد الحسابات المقيمة في المصارف وغالبيتها تتمتع بحرية الحركة دون شروط في التحويل.</a:t>
            </a:r>
          </a:p>
          <a:p>
            <a:pPr algn="ctr" rtl="1"/>
            <a:endParaRPr lang="ar-IQ" dirty="0"/>
          </a:p>
          <a:p>
            <a:pPr algn="ctr" rtl="1"/>
            <a:r>
              <a:rPr lang="ar-IQ" dirty="0"/>
              <a:t> 1– 6  </a:t>
            </a:r>
            <a:endParaRPr lang="en-US" dirty="0" smtClean="0"/>
          </a:p>
          <a:p>
            <a:pPr algn="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ar-IQ" dirty="0" smtClean="0"/>
              <a:t>ثانيا: عناصر التحويل المصرفي :</a:t>
            </a:r>
            <a:r>
              <a:rPr lang="en-US" dirty="0" smtClean="0"/>
              <a:t/>
            </a:r>
            <a:br>
              <a:rPr lang="en-US" dirty="0" smtClean="0"/>
            </a:br>
            <a:endParaRPr lang="en-US" dirty="0"/>
          </a:p>
        </p:txBody>
      </p:sp>
      <p:sp>
        <p:nvSpPr>
          <p:cNvPr id="3" name="عنصر نائب للمحتوى 2"/>
          <p:cNvSpPr>
            <a:spLocks noGrp="1"/>
          </p:cNvSpPr>
          <p:nvPr>
            <p:ph idx="1"/>
          </p:nvPr>
        </p:nvSpPr>
        <p:spPr/>
        <p:txBody>
          <a:bodyPr>
            <a:normAutofit fontScale="77500" lnSpcReduction="20000"/>
          </a:bodyPr>
          <a:lstStyle/>
          <a:p>
            <a:pPr algn="r" rtl="1"/>
            <a:r>
              <a:rPr lang="ar-IQ" sz="4400" dirty="0"/>
              <a:t>1- طلب التحويل: </a:t>
            </a:r>
            <a:r>
              <a:rPr lang="ar-IQ" dirty="0"/>
              <a:t>هو طلب يتم غالباً تصميمه بشكل مشابه لأمر الدفع، وذلك من جل تسهيل مهمة إعداد أمر الدفع وتدقيقه من قبل </a:t>
            </a:r>
            <a:r>
              <a:rPr lang="ar-IQ" dirty="0" err="1"/>
              <a:t>المسؤولين</a:t>
            </a:r>
            <a:r>
              <a:rPr lang="ar-IQ" dirty="0"/>
              <a:t> قبل توقيعه. ويجب أن يتضمن طلب التحويل المعلومات التالية:</a:t>
            </a:r>
          </a:p>
          <a:p>
            <a:pPr algn="r" rtl="1"/>
            <a:endParaRPr lang="ar-IQ" dirty="0"/>
          </a:p>
          <a:p>
            <a:pPr algn="r" rtl="1"/>
            <a:r>
              <a:rPr lang="ar-IQ" dirty="0"/>
              <a:t>-اسم وتوقيع طالب التحويل.</a:t>
            </a:r>
          </a:p>
          <a:p>
            <a:pPr algn="r" rtl="1">
              <a:buFontTx/>
              <a:buChar char="-"/>
            </a:pPr>
            <a:r>
              <a:rPr lang="ar-IQ" dirty="0"/>
              <a:t>قيمة </a:t>
            </a:r>
            <a:r>
              <a:rPr lang="ar-IQ" dirty="0" err="1"/>
              <a:t>الحوالة</a:t>
            </a:r>
            <a:r>
              <a:rPr lang="ar-IQ" dirty="0"/>
              <a:t> بالأرقام والحروف. </a:t>
            </a:r>
          </a:p>
          <a:p>
            <a:pPr algn="r" rtl="1">
              <a:buFontTx/>
              <a:buChar char="-"/>
            </a:pPr>
            <a:r>
              <a:rPr lang="ar-IQ" dirty="0"/>
              <a:t>اسم المستفيد باللغة الأجنبية. </a:t>
            </a:r>
          </a:p>
          <a:p>
            <a:pPr algn="r" rtl="1">
              <a:buFontTx/>
              <a:buChar char="-"/>
            </a:pPr>
            <a:r>
              <a:rPr lang="ar-IQ" dirty="0"/>
              <a:t>عنوان المستفيد ورقم حسابه لدى المصرف وعنوان المصرف بالكامل.</a:t>
            </a:r>
          </a:p>
          <a:p>
            <a:pPr algn="r" rtl="1">
              <a:buFontTx/>
              <a:buChar char="-"/>
            </a:pPr>
            <a:r>
              <a:rPr lang="ar-IQ" dirty="0"/>
              <a:t>وصف موجز لأسباب التحويل. </a:t>
            </a:r>
          </a:p>
          <a:p>
            <a:pPr algn="r" rtl="1">
              <a:buFontTx/>
              <a:buChar char="-"/>
            </a:pPr>
            <a:r>
              <a:rPr lang="ar-IQ" dirty="0"/>
              <a:t>تعليمات بشأن قيد العمولات على حساب المحول أو المستفيد.</a:t>
            </a:r>
          </a:p>
          <a:p>
            <a:pPr algn="r" rtl="1">
              <a:buFontTx/>
              <a:buChar char="-"/>
            </a:pPr>
            <a:r>
              <a:rPr lang="ar-IQ" dirty="0"/>
              <a:t> طريقة التحويل.</a:t>
            </a:r>
          </a:p>
          <a:p>
            <a:pPr algn="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228600"/>
            <a:ext cx="8229600" cy="5897563"/>
          </a:xfrm>
        </p:spPr>
        <p:txBody>
          <a:bodyPr>
            <a:normAutofit fontScale="92500"/>
          </a:bodyPr>
          <a:lstStyle/>
          <a:p>
            <a:pPr algn="r" rtl="1">
              <a:buFontTx/>
              <a:buNone/>
            </a:pPr>
            <a:r>
              <a:rPr lang="ar-IQ" dirty="0"/>
              <a:t>2- الشروط الواجب </a:t>
            </a:r>
            <a:r>
              <a:rPr lang="ar-IQ" dirty="0" err="1"/>
              <a:t>اتباعها</a:t>
            </a:r>
            <a:r>
              <a:rPr lang="ar-IQ" dirty="0"/>
              <a:t>:</a:t>
            </a:r>
          </a:p>
          <a:p>
            <a:pPr marL="228600" indent="-228600" algn="r" rtl="1">
              <a:buFontTx/>
              <a:buAutoNum type="arabic1Minus"/>
            </a:pPr>
            <a:r>
              <a:rPr lang="ar-IQ" dirty="0"/>
              <a:t>أن يقوم العميل بتفويض المصرف بتسجيل قيمة </a:t>
            </a:r>
            <a:r>
              <a:rPr lang="ar-IQ" dirty="0" err="1"/>
              <a:t>الحوالة</a:t>
            </a:r>
            <a:r>
              <a:rPr lang="ar-IQ" dirty="0"/>
              <a:t> بالعملة المحلية أو الأجنبية على حساب العميل لديه، وفي حال عدم وجود حساب باسم العميل يجب إرفاق شيك بقيمة </a:t>
            </a:r>
            <a:r>
              <a:rPr lang="ar-IQ" dirty="0" err="1"/>
              <a:t>الحوالة</a:t>
            </a:r>
            <a:r>
              <a:rPr lang="ar-IQ" dirty="0"/>
              <a:t> أو العمولة.</a:t>
            </a:r>
          </a:p>
          <a:p>
            <a:pPr marL="228600" indent="-228600" algn="r" rtl="1">
              <a:buFontTx/>
              <a:buAutoNum type="arabic1Minus"/>
            </a:pPr>
            <a:r>
              <a:rPr lang="ar-IQ" dirty="0"/>
              <a:t>أن يكون طلب التحويل غير مشروط، وغالباً لا تجيز المصارف تنفيذ أية </a:t>
            </a:r>
            <a:r>
              <a:rPr lang="ar-IQ" dirty="0" err="1"/>
              <a:t>حوالة</a:t>
            </a:r>
            <a:r>
              <a:rPr lang="ar-IQ" dirty="0"/>
              <a:t> مشروطة، أي يقتضي دفعها قيام المستفيد بتقديم وثائق معينة. إذ بمجرد إدخال أي شرط إلى عملية التحويل تصبح عملية التحويل </a:t>
            </a:r>
            <a:r>
              <a:rPr lang="ar-IQ" dirty="0" err="1"/>
              <a:t>مستندية</a:t>
            </a:r>
            <a:r>
              <a:rPr lang="ar-IQ" dirty="0"/>
              <a:t>، وتخرج من حدود وظائف قسم </a:t>
            </a:r>
            <a:r>
              <a:rPr lang="ar-IQ" dirty="0" err="1"/>
              <a:t>الحوالات</a:t>
            </a:r>
            <a:r>
              <a:rPr lang="ar-IQ" dirty="0"/>
              <a:t> وتصبح خاضعة لأحكام قسم </a:t>
            </a:r>
            <a:r>
              <a:rPr lang="ar-IQ" dirty="0" err="1"/>
              <a:t>الاعتمادات</a:t>
            </a:r>
            <a:r>
              <a:rPr lang="ar-IQ" dirty="0"/>
              <a:t> </a:t>
            </a:r>
            <a:r>
              <a:rPr lang="ar-IQ" dirty="0" err="1"/>
              <a:t>المستندية</a:t>
            </a:r>
            <a:r>
              <a:rPr lang="ar-IQ" dirty="0"/>
              <a:t>. </a:t>
            </a:r>
          </a:p>
          <a:p>
            <a:pPr marL="228600" indent="-228600" algn="r" rtl="1">
              <a:buFontTx/>
              <a:buAutoNum type="arabic1Minus"/>
            </a:pPr>
            <a:r>
              <a:rPr lang="ar-IQ" dirty="0"/>
              <a:t>يلتزم المصرف وطالب </a:t>
            </a:r>
            <a:r>
              <a:rPr lang="ar-IQ" dirty="0" err="1"/>
              <a:t>الحوالة</a:t>
            </a:r>
            <a:r>
              <a:rPr lang="ar-IQ" dirty="0"/>
              <a:t> بالشروط المذكورة في </a:t>
            </a:r>
            <a:r>
              <a:rPr lang="ar-IQ" dirty="0" err="1"/>
              <a:t>الاوراق</a:t>
            </a:r>
            <a:r>
              <a:rPr lang="ar-IQ" dirty="0"/>
              <a:t> الموقعة من قبل طالب </a:t>
            </a:r>
            <a:r>
              <a:rPr lang="ar-IQ" dirty="0" err="1"/>
              <a:t>الحوالة</a:t>
            </a:r>
            <a:r>
              <a:rPr lang="ar-IQ" dirty="0"/>
              <a:t> وحسب النماذج المعتمدة في المصرف وكذلك </a:t>
            </a:r>
            <a:r>
              <a:rPr lang="ar-IQ" dirty="0" err="1"/>
              <a:t>ماجاء</a:t>
            </a:r>
            <a:r>
              <a:rPr lang="ar-IQ" dirty="0"/>
              <a:t> في قانون التجارة </a:t>
            </a:r>
            <a:r>
              <a:rPr lang="ar-IQ" dirty="0" err="1"/>
              <a:t>واحكامه</a:t>
            </a:r>
            <a:r>
              <a:rPr lang="ar-IQ" dirty="0"/>
              <a:t> النافذة .</a:t>
            </a:r>
          </a:p>
          <a:p>
            <a:pPr algn="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685800"/>
            <a:ext cx="8229600" cy="5440363"/>
          </a:xfrm>
        </p:spPr>
        <p:txBody>
          <a:bodyPr/>
          <a:lstStyle/>
          <a:p>
            <a:pPr marL="228600" indent="-228600" algn="r" rtl="1">
              <a:buFontTx/>
              <a:buNone/>
            </a:pPr>
            <a:r>
              <a:rPr lang="ar-IQ" dirty="0"/>
              <a:t>3- الوثائق المطلوبة.</a:t>
            </a:r>
          </a:p>
          <a:p>
            <a:pPr marL="228600" indent="-228600" algn="r" rtl="1">
              <a:buFontTx/>
              <a:buNone/>
            </a:pPr>
            <a:r>
              <a:rPr lang="ar-IQ" dirty="0"/>
              <a:t>عند </a:t>
            </a:r>
            <a:r>
              <a:rPr lang="ar-IQ" dirty="0" err="1"/>
              <a:t>اجراء</a:t>
            </a:r>
            <a:r>
              <a:rPr lang="ar-IQ" dirty="0"/>
              <a:t> </a:t>
            </a:r>
            <a:r>
              <a:rPr lang="ar-IQ" dirty="0" err="1"/>
              <a:t>الحوالة</a:t>
            </a:r>
            <a:r>
              <a:rPr lang="ar-IQ" dirty="0"/>
              <a:t> يجب </a:t>
            </a:r>
            <a:r>
              <a:rPr lang="ar-IQ" dirty="0" err="1"/>
              <a:t>استحصال</a:t>
            </a:r>
            <a:r>
              <a:rPr lang="ar-IQ" dirty="0"/>
              <a:t> الوثائق الرسمية من طالب </a:t>
            </a:r>
            <a:r>
              <a:rPr lang="ar-IQ" dirty="0" err="1"/>
              <a:t>الحوالة</a:t>
            </a:r>
            <a:r>
              <a:rPr lang="ar-IQ" dirty="0"/>
              <a:t> </a:t>
            </a:r>
            <a:r>
              <a:rPr lang="ar-IQ" dirty="0" err="1"/>
              <a:t>او</a:t>
            </a:r>
            <a:r>
              <a:rPr lang="ar-IQ" dirty="0"/>
              <a:t> جلب شاهد تعريف لديه تسهيلات مصرفية ومعروف لدى المصرف . ومن الجدير بالذكر </a:t>
            </a:r>
            <a:r>
              <a:rPr lang="ar-IQ" dirty="0" err="1"/>
              <a:t>ان</a:t>
            </a:r>
            <a:r>
              <a:rPr lang="ar-IQ" dirty="0"/>
              <a:t> اغلب طالبي التمويل هم من زبائن المصرف تتوفر بالتالي لدى المصرف المعلومات الكافية عن كل زبون.</a:t>
            </a:r>
          </a:p>
          <a:p>
            <a:pPr marL="228600" indent="-228600" algn="ctr" rtl="1">
              <a:buFontTx/>
              <a:buNone/>
            </a:pPr>
            <a:r>
              <a:rPr lang="ar-IQ" dirty="0"/>
              <a:t> </a:t>
            </a:r>
          </a:p>
          <a:p>
            <a:pPr marL="228600" indent="-228600" algn="ctr" rtl="1">
              <a:buFontTx/>
              <a:buNone/>
            </a:pPr>
            <a:r>
              <a:rPr lang="ar-IQ" dirty="0"/>
              <a:t>2 - 6 </a:t>
            </a:r>
            <a:endParaRPr lang="en-US" sz="4400" dirty="0" smtClean="0"/>
          </a:p>
          <a:p>
            <a:pPr algn="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pPr algn="r"/>
            <a:r>
              <a:rPr lang="ar-IQ" dirty="0" smtClean="0"/>
              <a:t>-</a:t>
            </a:r>
            <a:r>
              <a:rPr lang="ar-IQ" sz="3600" dirty="0" smtClean="0"/>
              <a:t>4 -</a:t>
            </a:r>
            <a:r>
              <a:rPr lang="ar-IQ" dirty="0" smtClean="0"/>
              <a:t>الوقت القانوني للحوالة.</a:t>
            </a:r>
            <a:r>
              <a:rPr lang="en-US" dirty="0" smtClean="0"/>
              <a:t/>
            </a:r>
            <a:br>
              <a:rPr lang="en-US" dirty="0" smtClean="0"/>
            </a:br>
            <a:endParaRPr lang="en-US" dirty="0"/>
          </a:p>
        </p:txBody>
      </p:sp>
      <p:sp>
        <p:nvSpPr>
          <p:cNvPr id="3" name="عنصر نائب للمحتوى 2"/>
          <p:cNvSpPr>
            <a:spLocks noGrp="1"/>
          </p:cNvSpPr>
          <p:nvPr>
            <p:ph idx="1"/>
          </p:nvPr>
        </p:nvSpPr>
        <p:spPr/>
        <p:txBody>
          <a:bodyPr>
            <a:normAutofit lnSpcReduction="10000"/>
          </a:bodyPr>
          <a:lstStyle/>
          <a:p>
            <a:pPr algn="r"/>
            <a:r>
              <a:rPr lang="ar-IQ" dirty="0"/>
              <a:t>أن الوقت القانوني بالنسبة </a:t>
            </a:r>
            <a:r>
              <a:rPr lang="ar-IQ" dirty="0" err="1"/>
              <a:t>للحوالة</a:t>
            </a:r>
            <a:r>
              <a:rPr lang="ar-IQ" dirty="0"/>
              <a:t> المباعة والمبتاعة هي ملف الاستمارة الخاصة بذلك من قبل طالب </a:t>
            </a:r>
            <a:r>
              <a:rPr lang="ar-IQ" dirty="0" err="1"/>
              <a:t>الحوالة</a:t>
            </a:r>
            <a:r>
              <a:rPr lang="ar-IQ" dirty="0"/>
              <a:t> </a:t>
            </a:r>
            <a:r>
              <a:rPr lang="ar-IQ" dirty="0" err="1"/>
              <a:t>واجراءات</a:t>
            </a:r>
            <a:r>
              <a:rPr lang="ar-IQ" dirty="0"/>
              <a:t> </a:t>
            </a:r>
            <a:r>
              <a:rPr lang="ar-IQ" dirty="0" err="1"/>
              <a:t>الايداع</a:t>
            </a:r>
            <a:r>
              <a:rPr lang="ar-IQ" dirty="0"/>
              <a:t> النقدي </a:t>
            </a:r>
            <a:r>
              <a:rPr lang="ar-IQ" dirty="0" err="1"/>
              <a:t>او</a:t>
            </a:r>
            <a:r>
              <a:rPr lang="ar-IQ" dirty="0"/>
              <a:t> السحب من حساب الشخص وكذلك الوقت المستغرق في الاتصال الهاتفي في </a:t>
            </a:r>
            <a:r>
              <a:rPr lang="ar-IQ" dirty="0" err="1"/>
              <a:t>الحوالة</a:t>
            </a:r>
            <a:r>
              <a:rPr lang="ar-IQ" dirty="0"/>
              <a:t> المباعة والمبتاعة وتنظيم </a:t>
            </a:r>
            <a:r>
              <a:rPr lang="ar-IQ" dirty="0" err="1"/>
              <a:t>الاشعار</a:t>
            </a:r>
            <a:r>
              <a:rPr lang="ar-IQ" dirty="0"/>
              <a:t> الخاص بذلك والتوقيع من قبل المخولين </a:t>
            </a:r>
            <a:r>
              <a:rPr lang="ar-IQ" dirty="0" err="1"/>
              <a:t>اما</a:t>
            </a:r>
            <a:r>
              <a:rPr lang="ar-IQ" dirty="0"/>
              <a:t> في حال </a:t>
            </a:r>
            <a:r>
              <a:rPr lang="ar-IQ" dirty="0" err="1"/>
              <a:t>ارسالها</a:t>
            </a:r>
            <a:r>
              <a:rPr lang="ar-IQ" dirty="0"/>
              <a:t> برسم التحصيل فالوقت القانوني هو21  يوما لوصول رد الفرع المسحوب عليه </a:t>
            </a:r>
            <a:r>
              <a:rPr lang="ar-IQ" dirty="0" err="1"/>
              <a:t>الحوالة</a:t>
            </a:r>
            <a:r>
              <a:rPr lang="ar-IQ" dirty="0"/>
              <a:t> </a:t>
            </a:r>
            <a:r>
              <a:rPr lang="ar-IQ" dirty="0" err="1"/>
              <a:t>لاكمال</a:t>
            </a:r>
            <a:r>
              <a:rPr lang="ar-IQ" dirty="0"/>
              <a:t> </a:t>
            </a:r>
            <a:r>
              <a:rPr lang="ar-IQ" dirty="0" err="1"/>
              <a:t>مامطلوب</a:t>
            </a:r>
            <a:r>
              <a:rPr lang="ar-IQ" dirty="0"/>
              <a:t> وبعكسه يتم </a:t>
            </a:r>
            <a:r>
              <a:rPr lang="ar-IQ" dirty="0" err="1"/>
              <a:t>التاكدمن</a:t>
            </a:r>
            <a:r>
              <a:rPr lang="ar-IQ" dirty="0"/>
              <a:t> الفرع بذلك ويتم استيفاء الرسوم والعمولات والمصاريف </a:t>
            </a:r>
            <a:r>
              <a:rPr lang="ar-IQ" dirty="0" err="1"/>
              <a:t>المحدده</a:t>
            </a:r>
            <a:r>
              <a:rPr lang="ar-IQ" dirty="0"/>
              <a:t> لكل نوع من </a:t>
            </a:r>
            <a:r>
              <a:rPr lang="ar-IQ" dirty="0" err="1"/>
              <a:t>انواع</a:t>
            </a:r>
            <a:r>
              <a:rPr lang="ar-IQ" dirty="0"/>
              <a:t> </a:t>
            </a:r>
            <a:r>
              <a:rPr lang="ar-IQ" dirty="0" err="1"/>
              <a:t>الحوالات</a:t>
            </a:r>
            <a:r>
              <a:rPr lang="ar-IQ" dirty="0"/>
              <a:t> (مباعة/مبتاعة/ برسم التحصيل).</a:t>
            </a:r>
          </a:p>
          <a:p>
            <a:pPr algn="r"/>
            <a:endParaRPr lang="en-US" dirty="0"/>
          </a:p>
        </p:txBody>
      </p:sp>
    </p:spTree>
  </p:cSld>
  <p:clrMapOvr>
    <a:masterClrMapping/>
  </p:clrMapOvr>
</p:sld>
</file>

<file path=ppt/theme/theme1.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1184</Words>
  <Application>Microsoft Office PowerPoint</Application>
  <PresentationFormat>عرض على الشاشة (3:4)‏</PresentationFormat>
  <Paragraphs>54</Paragraphs>
  <Slides>14</Slides>
  <Notes>0</Notes>
  <HiddenSlides>0</HiddenSlides>
  <MMClips>0</MMClips>
  <ScaleCrop>false</ScaleCrop>
  <HeadingPairs>
    <vt:vector size="4" baseType="variant">
      <vt:variant>
        <vt:lpstr>نسق</vt:lpstr>
      </vt:variant>
      <vt:variant>
        <vt:i4>1</vt:i4>
      </vt:variant>
      <vt:variant>
        <vt:lpstr>عناوين الشرائح</vt:lpstr>
      </vt:variant>
      <vt:variant>
        <vt:i4>14</vt:i4>
      </vt:variant>
    </vt:vector>
  </HeadingPairs>
  <TitlesOfParts>
    <vt:vector size="15" baseType="lpstr">
      <vt:lpstr>سمة Office</vt:lpstr>
      <vt:lpstr>تصميم : الفصل السادس </vt:lpstr>
      <vt:lpstr>الفصل السادس: الحوالات المصرفية:</vt:lpstr>
      <vt:lpstr>عرض تقديمي في PowerPoint</vt:lpstr>
      <vt:lpstr>عرض تقديمي في PowerPoint</vt:lpstr>
      <vt:lpstr>عرض تقديمي في PowerPoint</vt:lpstr>
      <vt:lpstr>ثانيا: عناصر التحويل المصرفي : </vt:lpstr>
      <vt:lpstr>عرض تقديمي في PowerPoint</vt:lpstr>
      <vt:lpstr>عرض تقديمي في PowerPoint</vt:lpstr>
      <vt:lpstr>-4 -الوقت القانوني للحوالة. </vt:lpstr>
      <vt:lpstr>ثالثا: أطراف الحوالة: </vt:lpstr>
      <vt:lpstr>رابعا: وظائف قسم الحوالات: </vt:lpstr>
      <vt:lpstr>عرض تقديمي في PowerPoint</vt:lpstr>
      <vt:lpstr>خامسا: أنواع الحوالات: </vt:lpstr>
      <vt:lpstr>2- الحوالات الخارجية او حوالات (سويفت). </vt:lpstr>
    </vt:vector>
  </TitlesOfParts>
  <Company>2009</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تصميم : مهند ابراهيم + نور سعدي  </dc:title>
  <dc:creator>ALHAMMAMI</dc:creator>
  <cp:lastModifiedBy>Maher</cp:lastModifiedBy>
  <cp:revision>2</cp:revision>
  <dcterms:created xsi:type="dcterms:W3CDTF">2019-01-02T15:59:29Z</dcterms:created>
  <dcterms:modified xsi:type="dcterms:W3CDTF">2019-01-09T17:05:40Z</dcterms:modified>
</cp:coreProperties>
</file>