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5" r:id="rId6"/>
    <p:sldId id="261" r:id="rId7"/>
    <p:sldId id="262" r:id="rId8"/>
    <p:sldId id="260" r:id="rId9"/>
    <p:sldId id="266" r:id="rId10"/>
    <p:sldId id="267" r:id="rId11"/>
    <p:sldId id="268" r:id="rId1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0" d="100"/>
          <a:sy n="60" d="100"/>
        </p:scale>
        <p:origin x="-1656" y="-2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4A24D4E8-5B8E-408F-9CB9-8B615491CB8F}" type="datetimeFigureOut">
              <a:rPr lang="ar-SA" smtClean="0"/>
              <a:t>24/04/40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274139E-9A24-4C98-8881-C0557C0B7FBF}" type="slidenum">
              <a:rPr lang="ar-SA" smtClean="0"/>
              <a:t>‹#›</a:t>
            </a:fld>
            <a:endParaRPr lang="ar-SA"/>
          </a:p>
        </p:txBody>
      </p:sp>
    </p:spTree>
    <p:extLst>
      <p:ext uri="{BB962C8B-B14F-4D97-AF65-F5344CB8AC3E}">
        <p14:creationId xmlns:p14="http://schemas.microsoft.com/office/powerpoint/2010/main" val="9582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A24D4E8-5B8E-408F-9CB9-8B615491CB8F}" type="datetimeFigureOut">
              <a:rPr lang="ar-SA" smtClean="0"/>
              <a:t>24/04/40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274139E-9A24-4C98-8881-C0557C0B7FBF}" type="slidenum">
              <a:rPr lang="ar-SA" smtClean="0"/>
              <a:t>‹#›</a:t>
            </a:fld>
            <a:endParaRPr lang="ar-SA"/>
          </a:p>
        </p:txBody>
      </p:sp>
    </p:spTree>
    <p:extLst>
      <p:ext uri="{BB962C8B-B14F-4D97-AF65-F5344CB8AC3E}">
        <p14:creationId xmlns:p14="http://schemas.microsoft.com/office/powerpoint/2010/main" val="257411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A24D4E8-5B8E-408F-9CB9-8B615491CB8F}" type="datetimeFigureOut">
              <a:rPr lang="ar-SA" smtClean="0"/>
              <a:t>24/04/40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274139E-9A24-4C98-8881-C0557C0B7FBF}" type="slidenum">
              <a:rPr lang="ar-SA" smtClean="0"/>
              <a:t>‹#›</a:t>
            </a:fld>
            <a:endParaRPr lang="ar-SA"/>
          </a:p>
        </p:txBody>
      </p:sp>
    </p:spTree>
    <p:extLst>
      <p:ext uri="{BB962C8B-B14F-4D97-AF65-F5344CB8AC3E}">
        <p14:creationId xmlns:p14="http://schemas.microsoft.com/office/powerpoint/2010/main" val="3060283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A24D4E8-5B8E-408F-9CB9-8B615491CB8F}" type="datetimeFigureOut">
              <a:rPr lang="ar-SA" smtClean="0"/>
              <a:t>24/04/40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274139E-9A24-4C98-8881-C0557C0B7FBF}" type="slidenum">
              <a:rPr lang="ar-SA" smtClean="0"/>
              <a:t>‹#›</a:t>
            </a:fld>
            <a:endParaRPr lang="ar-SA"/>
          </a:p>
        </p:txBody>
      </p:sp>
    </p:spTree>
    <p:extLst>
      <p:ext uri="{BB962C8B-B14F-4D97-AF65-F5344CB8AC3E}">
        <p14:creationId xmlns:p14="http://schemas.microsoft.com/office/powerpoint/2010/main" val="2206606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A24D4E8-5B8E-408F-9CB9-8B615491CB8F}" type="datetimeFigureOut">
              <a:rPr lang="ar-SA" smtClean="0"/>
              <a:t>24/04/40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274139E-9A24-4C98-8881-C0557C0B7FBF}" type="slidenum">
              <a:rPr lang="ar-SA" smtClean="0"/>
              <a:t>‹#›</a:t>
            </a:fld>
            <a:endParaRPr lang="ar-SA"/>
          </a:p>
        </p:txBody>
      </p:sp>
    </p:spTree>
    <p:extLst>
      <p:ext uri="{BB962C8B-B14F-4D97-AF65-F5344CB8AC3E}">
        <p14:creationId xmlns:p14="http://schemas.microsoft.com/office/powerpoint/2010/main" val="2064489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4A24D4E8-5B8E-408F-9CB9-8B615491CB8F}" type="datetimeFigureOut">
              <a:rPr lang="ar-SA" smtClean="0"/>
              <a:t>24/04/40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274139E-9A24-4C98-8881-C0557C0B7FBF}" type="slidenum">
              <a:rPr lang="ar-SA" smtClean="0"/>
              <a:t>‹#›</a:t>
            </a:fld>
            <a:endParaRPr lang="ar-SA"/>
          </a:p>
        </p:txBody>
      </p:sp>
    </p:spTree>
    <p:extLst>
      <p:ext uri="{BB962C8B-B14F-4D97-AF65-F5344CB8AC3E}">
        <p14:creationId xmlns:p14="http://schemas.microsoft.com/office/powerpoint/2010/main" val="2665866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4A24D4E8-5B8E-408F-9CB9-8B615491CB8F}" type="datetimeFigureOut">
              <a:rPr lang="ar-SA" smtClean="0"/>
              <a:t>24/04/40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E274139E-9A24-4C98-8881-C0557C0B7FBF}" type="slidenum">
              <a:rPr lang="ar-SA" smtClean="0"/>
              <a:t>‹#›</a:t>
            </a:fld>
            <a:endParaRPr lang="ar-SA"/>
          </a:p>
        </p:txBody>
      </p:sp>
    </p:spTree>
    <p:extLst>
      <p:ext uri="{BB962C8B-B14F-4D97-AF65-F5344CB8AC3E}">
        <p14:creationId xmlns:p14="http://schemas.microsoft.com/office/powerpoint/2010/main" val="1388076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4A24D4E8-5B8E-408F-9CB9-8B615491CB8F}" type="datetimeFigureOut">
              <a:rPr lang="ar-SA" smtClean="0"/>
              <a:t>24/04/40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E274139E-9A24-4C98-8881-C0557C0B7FBF}" type="slidenum">
              <a:rPr lang="ar-SA" smtClean="0"/>
              <a:t>‹#›</a:t>
            </a:fld>
            <a:endParaRPr lang="ar-SA"/>
          </a:p>
        </p:txBody>
      </p:sp>
    </p:spTree>
    <p:extLst>
      <p:ext uri="{BB962C8B-B14F-4D97-AF65-F5344CB8AC3E}">
        <p14:creationId xmlns:p14="http://schemas.microsoft.com/office/powerpoint/2010/main" val="1394471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A24D4E8-5B8E-408F-9CB9-8B615491CB8F}" type="datetimeFigureOut">
              <a:rPr lang="ar-SA" smtClean="0"/>
              <a:t>24/04/40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E274139E-9A24-4C98-8881-C0557C0B7FBF}" type="slidenum">
              <a:rPr lang="ar-SA" smtClean="0"/>
              <a:t>‹#›</a:t>
            </a:fld>
            <a:endParaRPr lang="ar-SA"/>
          </a:p>
        </p:txBody>
      </p:sp>
    </p:spTree>
    <p:extLst>
      <p:ext uri="{BB962C8B-B14F-4D97-AF65-F5344CB8AC3E}">
        <p14:creationId xmlns:p14="http://schemas.microsoft.com/office/powerpoint/2010/main" val="4149722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A24D4E8-5B8E-408F-9CB9-8B615491CB8F}" type="datetimeFigureOut">
              <a:rPr lang="ar-SA" smtClean="0"/>
              <a:t>24/04/40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274139E-9A24-4C98-8881-C0557C0B7FBF}" type="slidenum">
              <a:rPr lang="ar-SA" smtClean="0"/>
              <a:t>‹#›</a:t>
            </a:fld>
            <a:endParaRPr lang="ar-SA"/>
          </a:p>
        </p:txBody>
      </p:sp>
    </p:spTree>
    <p:extLst>
      <p:ext uri="{BB962C8B-B14F-4D97-AF65-F5344CB8AC3E}">
        <p14:creationId xmlns:p14="http://schemas.microsoft.com/office/powerpoint/2010/main" val="2828473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A24D4E8-5B8E-408F-9CB9-8B615491CB8F}" type="datetimeFigureOut">
              <a:rPr lang="ar-SA" smtClean="0"/>
              <a:t>24/04/40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274139E-9A24-4C98-8881-C0557C0B7FBF}" type="slidenum">
              <a:rPr lang="ar-SA" smtClean="0"/>
              <a:t>‹#›</a:t>
            </a:fld>
            <a:endParaRPr lang="ar-SA"/>
          </a:p>
        </p:txBody>
      </p:sp>
    </p:spTree>
    <p:extLst>
      <p:ext uri="{BB962C8B-B14F-4D97-AF65-F5344CB8AC3E}">
        <p14:creationId xmlns:p14="http://schemas.microsoft.com/office/powerpoint/2010/main" val="2042002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A24D4E8-5B8E-408F-9CB9-8B615491CB8F}" type="datetimeFigureOut">
              <a:rPr lang="ar-SA" smtClean="0"/>
              <a:t>24/04/40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274139E-9A24-4C98-8881-C0557C0B7FBF}" type="slidenum">
              <a:rPr lang="ar-SA" smtClean="0"/>
              <a:t>‹#›</a:t>
            </a:fld>
            <a:endParaRPr lang="ar-SA"/>
          </a:p>
        </p:txBody>
      </p:sp>
    </p:spTree>
    <p:extLst>
      <p:ext uri="{BB962C8B-B14F-4D97-AF65-F5344CB8AC3E}">
        <p14:creationId xmlns:p14="http://schemas.microsoft.com/office/powerpoint/2010/main" val="925352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المحاضرة </a:t>
            </a:r>
            <a:endParaRPr lang="ar-SA" dirty="0"/>
          </a:p>
        </p:txBody>
      </p:sp>
      <p:sp>
        <p:nvSpPr>
          <p:cNvPr id="3" name="عنوان فرعي 2"/>
          <p:cNvSpPr>
            <a:spLocks noGrp="1"/>
          </p:cNvSpPr>
          <p:nvPr>
            <p:ph type="subTitle" idx="1"/>
          </p:nvPr>
        </p:nvSpPr>
        <p:spPr/>
        <p:txBody>
          <a:bodyPr/>
          <a:lstStyle/>
          <a:p>
            <a:r>
              <a:rPr lang="ar-SA" b="1" dirty="0" err="1" smtClean="0"/>
              <a:t>الحولات</a:t>
            </a:r>
            <a:r>
              <a:rPr lang="ar-SA" b="1" dirty="0" smtClean="0"/>
              <a:t> الخارجية </a:t>
            </a:r>
            <a:endParaRPr lang="ar-SA" b="1" dirty="0"/>
          </a:p>
        </p:txBody>
      </p:sp>
    </p:spTree>
    <p:extLst>
      <p:ext uri="{BB962C8B-B14F-4D97-AF65-F5344CB8AC3E}">
        <p14:creationId xmlns:p14="http://schemas.microsoft.com/office/powerpoint/2010/main" val="1175374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47500" lnSpcReduction="20000"/>
          </a:bodyPr>
          <a:lstStyle/>
          <a:p>
            <a:r>
              <a:rPr lang="ar-IQ" dirty="0" smtClean="0"/>
              <a:t>المصرف</a:t>
            </a:r>
            <a:r>
              <a:rPr lang="ar-IQ" baseline="0" dirty="0" smtClean="0"/>
              <a:t> ويوجد نظام اخر مشابه لهذا الغرض هو نظام </a:t>
            </a:r>
            <a:r>
              <a:rPr lang="en-US" baseline="0" dirty="0" smtClean="0"/>
              <a:t>(</a:t>
            </a:r>
            <a:r>
              <a:rPr lang="en-US" baseline="0" dirty="0" err="1" smtClean="0"/>
              <a:t>ibon</a:t>
            </a:r>
            <a:r>
              <a:rPr lang="en-US" baseline="0" dirty="0" smtClean="0"/>
              <a:t>)</a:t>
            </a:r>
            <a:r>
              <a:rPr lang="ar-IQ" baseline="0" dirty="0" smtClean="0"/>
              <a:t> يستخدم في بعض المصارف.</a:t>
            </a:r>
          </a:p>
          <a:p>
            <a:endParaRPr lang="ar-IQ" baseline="0" dirty="0" smtClean="0"/>
          </a:p>
          <a:p>
            <a:r>
              <a:rPr lang="ar-IQ" baseline="0" dirty="0" smtClean="0"/>
              <a:t>4- مجمع النقد </a:t>
            </a:r>
            <a:r>
              <a:rPr lang="en-US" baseline="0" dirty="0" smtClean="0"/>
              <a:t>(cash pooling)</a:t>
            </a:r>
            <a:endParaRPr lang="ar-IQ" baseline="0" dirty="0" smtClean="0"/>
          </a:p>
          <a:p>
            <a:endParaRPr lang="ar-IQ" baseline="0" dirty="0" smtClean="0"/>
          </a:p>
          <a:p>
            <a:r>
              <a:rPr lang="ar-IQ" dirty="0"/>
              <a:t>ان البيانات الصادرة عن المصارف تبين لنا بان نسبة من الشركات غالبا ما تستخدم طريقة مجمع النقد باعتبارها احدى تقنيات ادارة النقدية في التعاملات الخارجية ان السبب في استخدام مجمع النقد يكون بسبب المساوئ الرئيسية من طرق التحويل الاخرى وخاصة ارتفاع قيمة العمولات والتي تعني ان الشركة اقل سيطرة على النفقات النقدية فيتم استخدام مجمع النقد حيث يتم تجميع النقد في هذا الحساب </a:t>
            </a:r>
            <a:r>
              <a:rPr lang="ar-IQ" dirty="0" err="1"/>
              <a:t>ولايحتاج</a:t>
            </a:r>
            <a:r>
              <a:rPr lang="ar-IQ" dirty="0"/>
              <a:t> العميل طرقا اخرى للتحويل اذ يتم استخدام الاموال المتجمعة في هذا الحساب </a:t>
            </a:r>
            <a:r>
              <a:rPr lang="ar-IQ" dirty="0" err="1"/>
              <a:t>لاغراض</a:t>
            </a:r>
            <a:r>
              <a:rPr lang="ar-IQ" dirty="0"/>
              <a:t> التحويل من والى المجمع.</a:t>
            </a:r>
          </a:p>
          <a:p>
            <a:endParaRPr lang="ar-IQ" dirty="0"/>
          </a:p>
          <a:p>
            <a:r>
              <a:rPr lang="ar-IQ" dirty="0"/>
              <a:t>5- مدفوعات المعاوضة</a:t>
            </a:r>
          </a:p>
          <a:p>
            <a:endParaRPr lang="ar-IQ" dirty="0"/>
          </a:p>
          <a:p>
            <a:r>
              <a:rPr lang="ar-IQ" dirty="0"/>
              <a:t>وهي عبارة عن نظام مدفوعات متعدد الاطراف يستخدم من قبل الشركات كثيرة التعامل بالعملات الاجنبية وان المردود من نظم مدفوعات المعاوضة متعددة الاطراف والانخفاض بنسبة كبيرة من المصروفات وعلى سبيل المثال فان عددا من الشركات تستطيع تصفية 50% او اكثر من معاملاتها فيما بينها وبين الشركات من خلال المعارضة متعددة الاطراف تحقيق وفورات سنوية في تكاليف المعاملات الخارجية ومعاملات التحويلات المصرفية بمعدل حوالي 5. 1% لكل دولار معاوضة وبينت احدى الدراسات ان 20% من الشركات المستطلعة </a:t>
            </a:r>
            <a:r>
              <a:rPr lang="ar-IQ" dirty="0" err="1"/>
              <a:t>اراؤها</a:t>
            </a:r>
            <a:r>
              <a:rPr lang="ar-IQ" dirty="0"/>
              <a:t> بينوا بانهم غالبا </a:t>
            </a:r>
            <a:r>
              <a:rPr lang="ar-IQ" dirty="0" err="1"/>
              <a:t>مايستخدمون</a:t>
            </a:r>
            <a:r>
              <a:rPr lang="ar-IQ" dirty="0"/>
              <a:t> هذه الطريقة في التحويلات الخارجية .</a:t>
            </a:r>
          </a:p>
          <a:p>
            <a:endParaRPr lang="ar-IQ" dirty="0"/>
          </a:p>
          <a:p>
            <a:pPr algn="ctr"/>
            <a:r>
              <a:rPr lang="ar-IQ" dirty="0"/>
              <a:t>8 - 6</a:t>
            </a:r>
            <a:endParaRPr lang="ar-IQ" dirty="0" smtClean="0"/>
          </a:p>
          <a:p>
            <a:endParaRPr lang="en-US" dirty="0" smtClean="0"/>
          </a:p>
          <a:p>
            <a:endParaRPr lang="ar-SA" dirty="0"/>
          </a:p>
        </p:txBody>
      </p:sp>
    </p:spTree>
    <p:extLst>
      <p:ext uri="{BB962C8B-B14F-4D97-AF65-F5344CB8AC3E}">
        <p14:creationId xmlns:p14="http://schemas.microsoft.com/office/powerpoint/2010/main" val="2823279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7500" lnSpcReduction="20000"/>
          </a:bodyPr>
          <a:lstStyle/>
          <a:p>
            <a:endParaRPr lang="ar-IQ" dirty="0" smtClean="0"/>
          </a:p>
          <a:p>
            <a:r>
              <a:rPr lang="ar-IQ" dirty="0" smtClean="0"/>
              <a:t>5- مدفوعات المعاوضة</a:t>
            </a:r>
          </a:p>
          <a:p>
            <a:endParaRPr lang="ar-IQ" dirty="0" smtClean="0"/>
          </a:p>
          <a:p>
            <a:r>
              <a:rPr lang="ar-IQ" dirty="0" smtClean="0"/>
              <a:t>وهي عبارة عن نظام مدفوعات متعدد الاطراف يستخدم من قبل الشركات كثيرة التعامل بالعملات الاجنبية وان المردود من نظم مدفوعات المعاوضة متعددة الاطراف والانخفاض بنسبة كبيرة من المصروفات وعلى سبيل المثال فان عددا من الشركات تستطيع تصفية 50% او اكثر من معاملاتها فيما بينها وبين الشركات من خلال المعارضة متعددة الاطراف تحقيق وفورات سنوية في تكاليف المعاملات الخارجية ومعاملات التحويلات المصرفية بمعدل حوالي 5. 1% لكل دولار معاوضة وبينت احدى الدراسات ان 20% من الشركات المستطلعة </a:t>
            </a:r>
            <a:r>
              <a:rPr lang="ar-IQ" dirty="0" err="1" smtClean="0"/>
              <a:t>اراؤها</a:t>
            </a:r>
            <a:r>
              <a:rPr lang="ar-IQ" dirty="0" smtClean="0"/>
              <a:t> بينوا بانهم غالبا </a:t>
            </a:r>
            <a:r>
              <a:rPr lang="ar-IQ" dirty="0" err="1" smtClean="0"/>
              <a:t>مايستخدمون</a:t>
            </a:r>
            <a:r>
              <a:rPr lang="ar-IQ" dirty="0" smtClean="0"/>
              <a:t> هذه الطريقة في التحويلات الخارجية .</a:t>
            </a:r>
          </a:p>
          <a:p>
            <a:endParaRPr lang="ar-SA" dirty="0"/>
          </a:p>
        </p:txBody>
      </p:sp>
    </p:spTree>
    <p:extLst>
      <p:ext uri="{BB962C8B-B14F-4D97-AF65-F5344CB8AC3E}">
        <p14:creationId xmlns:p14="http://schemas.microsoft.com/office/powerpoint/2010/main" val="1751622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0000" lnSpcReduction="20000"/>
          </a:bodyPr>
          <a:lstStyle/>
          <a:p>
            <a:r>
              <a:rPr lang="ar-IQ" dirty="0" smtClean="0"/>
              <a:t>نوعان:</a:t>
            </a:r>
          </a:p>
          <a:p>
            <a:endParaRPr lang="ar-IQ" dirty="0"/>
          </a:p>
          <a:p>
            <a:pPr marL="228600" indent="-228600">
              <a:buNone/>
            </a:pPr>
            <a:r>
              <a:rPr lang="ar-IQ" dirty="0"/>
              <a:t>أ_ الحوالات الصادرة.</a:t>
            </a:r>
          </a:p>
          <a:p>
            <a:pPr marL="228600" indent="-228600">
              <a:buNone/>
            </a:pPr>
            <a:endParaRPr lang="ar-IQ" dirty="0"/>
          </a:p>
          <a:p>
            <a:pPr marL="228600" indent="-228600">
              <a:buNone/>
            </a:pPr>
            <a:r>
              <a:rPr lang="ar-IQ" dirty="0"/>
              <a:t>وهي التي يرسلها المصرف الى مصرف اخر او الى فرع اخر للمصرف انفسه لدفع مبلغ معين من النقود الى شخص محدد. وقد تكون الحوالة صادرة بأمر دفع، وهي خطابات تسمى اوامر دفع يصدرها المصرف بطلب من عميله الى مصرف اخر قد يكون فرعا للمصرف الذي بتغطية قيمة الحوالة من يقوم خلال فروعه </a:t>
            </a:r>
            <a:r>
              <a:rPr lang="ar-IQ" dirty="0" err="1"/>
              <a:t>الموجوده</a:t>
            </a:r>
            <a:r>
              <a:rPr lang="ar-IQ" dirty="0"/>
              <a:t> بالدولة صاحبة عملة الحوالة. </a:t>
            </a:r>
            <a:r>
              <a:rPr lang="ar-IQ" dirty="0" err="1"/>
              <a:t>فى</a:t>
            </a:r>
            <a:r>
              <a:rPr lang="ar-IQ" dirty="0"/>
              <a:t> تحويل اي حال حوالة بالدولار الامريكي الى اليونان مثلا، فيتم توجيه الحوالة الى فرع المصرف في اليونان ويغطى حسابه بقيمة الحوالة بواسطة فرع المصرف في امريكا وقد يكون مصرفا مستقلا مراسلا حالة اخر او في عدم وجود فرع للمصرف في تلك الدولة ليدفع ذلك اليه معينا المصرف المحول مبلغا من النقود شخص يستفيد المصرف من الى معين خلال تقاضيه على الصادرة عمولة الحوالة من الامر لقاء مصاريف اجراء العملية عن طريق وسائل الهاتف او التلكس والفارق بين العملتين فيما اذا تضمن التحويل شراء عملة اجنبية وذلك في التحويل الخارجي المطلوب.</a:t>
            </a:r>
          </a:p>
          <a:p>
            <a:pPr marL="228600" indent="-228600">
              <a:buNone/>
            </a:pPr>
            <a:endParaRPr lang="ar-IQ" dirty="0"/>
          </a:p>
        </p:txBody>
      </p:sp>
    </p:spTree>
    <p:extLst>
      <p:ext uri="{BB962C8B-B14F-4D97-AF65-F5344CB8AC3E}">
        <p14:creationId xmlns:p14="http://schemas.microsoft.com/office/powerpoint/2010/main" val="3808113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0000" lnSpcReduction="20000"/>
          </a:bodyPr>
          <a:lstStyle/>
          <a:p>
            <a:pPr marL="228600" indent="-228600">
              <a:buNone/>
            </a:pPr>
            <a:endParaRPr lang="ar-IQ" dirty="0"/>
          </a:p>
          <a:p>
            <a:pPr marL="228600" indent="-228600">
              <a:buNone/>
            </a:pPr>
            <a:r>
              <a:rPr lang="ar-IQ" dirty="0" err="1"/>
              <a:t>ب_الحوالات</a:t>
            </a:r>
            <a:r>
              <a:rPr lang="ar-IQ" dirty="0"/>
              <a:t> الواردة.</a:t>
            </a:r>
          </a:p>
          <a:p>
            <a:pPr marL="228600" indent="-228600">
              <a:buNone/>
            </a:pPr>
            <a:endParaRPr lang="ar-IQ" dirty="0"/>
          </a:p>
          <a:p>
            <a:pPr marL="228600" indent="-228600">
              <a:buNone/>
            </a:pPr>
            <a:r>
              <a:rPr lang="ar-IQ" dirty="0"/>
              <a:t>والحوالة واردة هي التي يستقبلها المصرف من مصرف اخر او من فرع اخر للمصرف نفسه لدفع مبلغ معين من النقود الى شخص محدد. وتختلف المصارف في معاملتها للحوالة الواردة الا انها بشكل عام تقوم بتنفيذها حال ورودها ويراعى المصرف عند تنفيذ الحوالات الواردة الدقة في التنفيذ طبقا للبيانات من المراسل والسرعة كي </a:t>
            </a:r>
            <a:r>
              <a:rPr lang="ar-IQ" dirty="0" err="1"/>
              <a:t>لايكون</a:t>
            </a:r>
            <a:r>
              <a:rPr lang="ar-IQ" dirty="0"/>
              <a:t> هناك </a:t>
            </a:r>
            <a:r>
              <a:rPr lang="ar-IQ" dirty="0" err="1"/>
              <a:t>تاخير</a:t>
            </a:r>
            <a:r>
              <a:rPr lang="ar-IQ" dirty="0"/>
              <a:t> في التنفيذ يكون من شانه تعريض المستفيد لخسارة ناتجه عن تغير اسعار الصرف او </a:t>
            </a:r>
            <a:r>
              <a:rPr lang="ar-IQ" dirty="0" err="1"/>
              <a:t>التاخير</a:t>
            </a:r>
            <a:r>
              <a:rPr lang="ar-IQ" dirty="0"/>
              <a:t> عن وقت حاجته الى قيمة الحوالة. وقد تكون الحوالة الخارجية واردة </a:t>
            </a:r>
            <a:r>
              <a:rPr lang="ar-IQ" dirty="0" err="1"/>
              <a:t>بامر</a:t>
            </a:r>
            <a:r>
              <a:rPr lang="ar-IQ" dirty="0"/>
              <a:t> دفع مبلغ بالقطع الاجنبي لصالح مستفيد في احد الفروع بطلب احد مراسلي الخارجيين ويجب ان تتضمن المصرف الحوالات معلومات اساسية في نص الحوالة واهمها اسم المراسل والمراسل الواردة المغطى اسم المستفيد امر الدفع او التحويل قيمة الحوالة نوع العملة رقم الحوالة وتاريخها الغرض من الحوالة.</a:t>
            </a:r>
          </a:p>
          <a:p>
            <a:pPr marL="228600" indent="-228600">
              <a:buNone/>
            </a:pPr>
            <a:endParaRPr lang="ar-IQ" dirty="0"/>
          </a:p>
          <a:p>
            <a:endParaRPr lang="ar-SA" dirty="0"/>
          </a:p>
        </p:txBody>
      </p:sp>
    </p:spTree>
    <p:extLst>
      <p:ext uri="{BB962C8B-B14F-4D97-AF65-F5344CB8AC3E}">
        <p14:creationId xmlns:p14="http://schemas.microsoft.com/office/powerpoint/2010/main" val="2637326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 ادارة التعاملات الدولية :</a:t>
            </a:r>
            <a:endParaRPr lang="ar-SA" dirty="0"/>
          </a:p>
        </p:txBody>
      </p:sp>
      <p:sp>
        <p:nvSpPr>
          <p:cNvPr id="3" name="عنصر نائب للمحتوى 2"/>
          <p:cNvSpPr>
            <a:spLocks noGrp="1"/>
          </p:cNvSpPr>
          <p:nvPr>
            <p:ph idx="1"/>
          </p:nvPr>
        </p:nvSpPr>
        <p:spPr/>
        <p:txBody>
          <a:bodyPr>
            <a:normAutofit/>
          </a:bodyPr>
          <a:lstStyle/>
          <a:p>
            <a:r>
              <a:rPr lang="ar-IQ" dirty="0"/>
              <a:t>تتعامل المصارف منذ تأسيسها بالتحويلات المصرفية، وتعد ادارة التعاملات الدولية من الادارات الفعالة وتخضع لرقابة مشددة لحماية الافراد والشركات عند عمليات التحويلات الخارجية التي ينبغي ان تساهم في جميع القطاعات بتعظيم العائدات وخفض التكاليف وان اهمية التعاملات الخارجية </a:t>
            </a:r>
            <a:r>
              <a:rPr lang="ar-IQ" dirty="0" err="1"/>
              <a:t>تاتي</a:t>
            </a:r>
            <a:r>
              <a:rPr lang="ar-IQ" dirty="0"/>
              <a:t> من مساهمتها في زيادة المبيعات اي الصادرات وكذلك زيادة القدرة على استيراد المواد خارج البلد الذي قد يواجه مشكلة تحويل الاموال بالعملات الاجنبية بالطرق المتاحة من المصارف من قبل الحكومات والشركات والافراد. </a:t>
            </a:r>
          </a:p>
          <a:p>
            <a:endParaRPr lang="ar-IQ" dirty="0"/>
          </a:p>
          <a:p>
            <a:endParaRPr lang="ar-SA" dirty="0"/>
          </a:p>
        </p:txBody>
      </p:sp>
    </p:spTree>
    <p:extLst>
      <p:ext uri="{BB962C8B-B14F-4D97-AF65-F5344CB8AC3E}">
        <p14:creationId xmlns:p14="http://schemas.microsoft.com/office/powerpoint/2010/main" val="2502090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IQ" dirty="0" smtClean="0"/>
              <a:t>ونظرا لما تتطلب عملية التحويل المصرفي من التزامات بالعملات الاجنبية، ولكى </a:t>
            </a:r>
            <a:r>
              <a:rPr lang="ar-IQ" dirty="0" err="1" smtClean="0"/>
              <a:t>لاتتعرض</a:t>
            </a:r>
            <a:r>
              <a:rPr lang="ar-IQ" dirty="0" smtClean="0"/>
              <a:t> الشركات الى مخاطر تغير سعر صرف العملات الاجنبية باستمرار ، يجب على الشركات المعرفة التامة بالتحولات في النظام النقدي الدولي ومخاطر العملات الاجنبية التي يتعامل بها وبالوسائل التي يستخدمها لحماية الشركة من هذه المخاطر بسبب التغير في معدلات اسعار الفائدة السائدة والسياسات المالية والنقدية والتضخم، ولذلك تستخدم الشركة طرقا متعددة لحماية نفسها من مخاطر . التغير في أسعار صرف العملات.</a:t>
            </a:r>
          </a:p>
          <a:p>
            <a:endParaRPr lang="ar-SA" dirty="0"/>
          </a:p>
        </p:txBody>
      </p:sp>
    </p:spTree>
    <p:extLst>
      <p:ext uri="{BB962C8B-B14F-4D97-AF65-F5344CB8AC3E}">
        <p14:creationId xmlns:p14="http://schemas.microsoft.com/office/powerpoint/2010/main" val="285749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62500" lnSpcReduction="20000"/>
          </a:bodyPr>
          <a:lstStyle/>
          <a:p>
            <a:r>
              <a:rPr lang="ar-IQ" dirty="0"/>
              <a:t>طرق تحويل الاموال.</a:t>
            </a:r>
          </a:p>
          <a:p>
            <a:endParaRPr lang="ar-IQ" dirty="0"/>
          </a:p>
          <a:p>
            <a:r>
              <a:rPr lang="ar-IQ" dirty="0"/>
              <a:t>1- التحويلات البرقية ( المقاصة ونظام الدفع بين المصارف).</a:t>
            </a:r>
          </a:p>
          <a:p>
            <a:endParaRPr lang="ar-IQ" dirty="0"/>
          </a:p>
          <a:p>
            <a:r>
              <a:rPr lang="ar-IQ" dirty="0"/>
              <a:t>تساهم الجمعية العالمية للاتصالات السلكية واللاسلكية في تنظيم التحويلات المالية بين المصارف من خلال نظامان آليان لانتقال التحويلات البرقية والفوائد الاساسية التي تقدمها، وتكمن هذه المساهمة في توحيد معايير عمليات التحويلات والتي تخفض الكثير من  الاخطاء من خلال توفير وسيلة سويفت (</a:t>
            </a:r>
            <a:r>
              <a:rPr lang="en-US" dirty="0"/>
              <a:t>Swift)</a:t>
            </a:r>
            <a:r>
              <a:rPr lang="ar-IQ" dirty="0"/>
              <a:t>) الاتصالات المقررة الرئيسية بين المراسلات المصرفية اضافة الى ان المصارف طورت وحدة التكلفة التي تتعامل بالتحويلات البرقية وتعد الاقل تكلفة والاكثر سرعة وامانا من خلال ضبط تعليمات التحويلات وسرعتها وسهولتها. لذلك يمكن الاستنتاج بان التحويلات البرقية هي الطريقة الاقل تكلفة ويتم استخدامها في ادارة عمليات النقد الدولي. </a:t>
            </a:r>
          </a:p>
          <a:p>
            <a:endParaRPr lang="ar-IQ" dirty="0"/>
          </a:p>
          <a:p>
            <a:r>
              <a:rPr lang="ar-IQ" dirty="0"/>
              <a:t>2- عمليات تحويل الاموال الكترونيا.</a:t>
            </a:r>
          </a:p>
          <a:p>
            <a:endParaRPr lang="ar-IQ" dirty="0"/>
          </a:p>
          <a:p>
            <a:r>
              <a:rPr lang="ar-IQ" dirty="0"/>
              <a:t>ان التحويلات البرقية هي عبارة عن نقل الاعتمادات من حساب العميل المستورد في المصرف الى حساب المصدرين وتكلفة التحويلات البرقية 30%</a:t>
            </a:r>
          </a:p>
          <a:p>
            <a:endParaRPr lang="ar-IQ" dirty="0"/>
          </a:p>
          <a:p>
            <a:endParaRPr lang="ar-SA" dirty="0"/>
          </a:p>
        </p:txBody>
      </p:sp>
    </p:spTree>
    <p:extLst>
      <p:ext uri="{BB962C8B-B14F-4D97-AF65-F5344CB8AC3E}">
        <p14:creationId xmlns:p14="http://schemas.microsoft.com/office/powerpoint/2010/main" val="1723735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7500" lnSpcReduction="20000"/>
          </a:bodyPr>
          <a:lstStyle/>
          <a:p>
            <a:r>
              <a:rPr lang="ar-IQ" dirty="0"/>
              <a:t>طرق تحويل الاموال.</a:t>
            </a:r>
          </a:p>
          <a:p>
            <a:endParaRPr lang="ar-IQ" dirty="0"/>
          </a:p>
          <a:p>
            <a:r>
              <a:rPr lang="ar-IQ" dirty="0"/>
              <a:t>1- التحويلات البرقية ( المقاصة ونظام الدفع بين المصارف).</a:t>
            </a:r>
          </a:p>
          <a:p>
            <a:endParaRPr lang="ar-IQ" dirty="0"/>
          </a:p>
          <a:p>
            <a:r>
              <a:rPr lang="ar-IQ" dirty="0"/>
              <a:t>تساهم الجمعية العالمية للاتصالات السلكية واللاسلكية في تنظيم التحويلات المالية بين المصارف من خلال نظامان آليان لانتقال التحويلات البرقية والفوائد الاساسية التي تقدمها، وتكمن هذه المساهمة في توحيد معايير عمليات التحويلات والتي تخفض الكثير من  الاخطاء من خلال توفير وسيلة سويفت (</a:t>
            </a:r>
            <a:r>
              <a:rPr lang="en-US" dirty="0"/>
              <a:t>Swift)</a:t>
            </a:r>
            <a:r>
              <a:rPr lang="ar-IQ" dirty="0"/>
              <a:t>) الاتصالات المقررة الرئيسية بين المراسلات المصرفية اضافة الى ان المصارف طورت وحدة التكلفة التي تتعامل بالتحويلات البرقية وتعد الاقل تكلفة والاكثر سرعة وامانا من خلال ضبط تعليمات التحويلات وسرعتها وسهولتها. لذلك يمكن الاستنتاج بان التحويلات البرقية هي الطريقة الاقل تكلفة ويتم استخدامها في ادارة عمليات النقد الدولي. </a:t>
            </a:r>
          </a:p>
          <a:p>
            <a:endParaRPr lang="ar-IQ" dirty="0"/>
          </a:p>
          <a:p>
            <a:endParaRPr lang="ar-IQ" dirty="0"/>
          </a:p>
          <a:p>
            <a:endParaRPr lang="ar-SA" dirty="0"/>
          </a:p>
        </p:txBody>
      </p:sp>
    </p:spTree>
    <p:extLst>
      <p:ext uri="{BB962C8B-B14F-4D97-AF65-F5344CB8AC3E}">
        <p14:creationId xmlns:p14="http://schemas.microsoft.com/office/powerpoint/2010/main" val="3801110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47500" lnSpcReduction="20000"/>
          </a:bodyPr>
          <a:lstStyle/>
          <a:p>
            <a:r>
              <a:rPr lang="ar-IQ" dirty="0"/>
              <a:t>أكثر من تكلفة الشراء عن طريق النقد وتعد التحويلات الالكترونية عبر الانترنيت اكثر امنا من التحويلات البرقية التقليدية </a:t>
            </a:r>
            <a:r>
              <a:rPr lang="ar-IQ" dirty="0" err="1"/>
              <a:t>ولاتوجد</a:t>
            </a:r>
            <a:r>
              <a:rPr lang="ar-IQ" dirty="0"/>
              <a:t> رسوم غير متوقعه </a:t>
            </a:r>
            <a:r>
              <a:rPr lang="ar-IQ" dirty="0" err="1"/>
              <a:t>ولاتحتاج</a:t>
            </a:r>
            <a:r>
              <a:rPr lang="ar-IQ" dirty="0"/>
              <a:t> الى حمل كميات كبيرة من النقود.</a:t>
            </a:r>
          </a:p>
          <a:p>
            <a:endParaRPr lang="ar-IQ" dirty="0"/>
          </a:p>
          <a:p>
            <a:r>
              <a:rPr lang="ar-IQ" dirty="0"/>
              <a:t>3- الحوالات باستخدام نظام  سويفت</a:t>
            </a:r>
            <a:r>
              <a:rPr lang="en-US" dirty="0"/>
              <a:t>swift system) </a:t>
            </a:r>
            <a:r>
              <a:rPr lang="ar-IQ" dirty="0"/>
              <a:t>).</a:t>
            </a:r>
          </a:p>
          <a:p>
            <a:endParaRPr lang="ar-IQ" dirty="0"/>
          </a:p>
          <a:p>
            <a:r>
              <a:rPr lang="ar-IQ" dirty="0"/>
              <a:t>نظام سويفت: هو نظام الكتروني عالمي تديره هيئة مستقلة يعتمد شبكة اتصالات متطورة ومجموعة من اجهزة الحاسب الالي التي تقوم بإنجاز العمليات دون تأخير والتي تعمل على ربط المصارف ببعضها يستخدم </a:t>
            </a:r>
            <a:r>
              <a:rPr lang="ar-IQ" dirty="0" err="1"/>
              <a:t>لارسال</a:t>
            </a:r>
            <a:r>
              <a:rPr lang="ar-IQ" dirty="0"/>
              <a:t> الحوالات المصرفية حول العالم وذلك من خلال اعطاء رمز تعريفي لكل بلد ورمز لكل مصرف داخل البلد ورمز لكل عميل وبالتالي يكون لكل عميل داخل المصرف ولكل عملية سويفت خاص. ويفيد هذا النظام في ارسال الحوالات وتلقيها بسهولة ودقة وامان ويعد من اهم العمليات المصرفية للحوالات الصادرة وفي سرعة الانجاز وانه اقل تكلفة بالنسبة للمصرف من طرق التحويل الاخرى حيث يقوم اص موظف المصرف </a:t>
            </a:r>
            <a:r>
              <a:rPr lang="ar-IQ" dirty="0" err="1"/>
              <a:t>بادخال</a:t>
            </a:r>
            <a:r>
              <a:rPr lang="ar-IQ" dirty="0"/>
              <a:t> معلومات الحوالة الى النظام عند طلب الزبون </a:t>
            </a:r>
            <a:r>
              <a:rPr lang="ar-IQ" dirty="0" err="1"/>
              <a:t>لاجراء</a:t>
            </a:r>
            <a:r>
              <a:rPr lang="ar-IQ" dirty="0"/>
              <a:t> الحوالة والمعلومات هي :</a:t>
            </a:r>
          </a:p>
          <a:p>
            <a:endParaRPr lang="ar-IQ" dirty="0"/>
          </a:p>
          <a:p>
            <a:r>
              <a:rPr lang="ar-IQ" dirty="0"/>
              <a:t>_ معلومات تفصيلية عن العميل المرسل</a:t>
            </a:r>
          </a:p>
          <a:p>
            <a:r>
              <a:rPr lang="ar-IQ" dirty="0"/>
              <a:t>_ معلومات عن المستفيد وعنوانه </a:t>
            </a:r>
          </a:p>
          <a:p>
            <a:r>
              <a:rPr lang="ar-IQ" dirty="0"/>
              <a:t>_ اسم المصرف الذي يتعامل معه المستفيد </a:t>
            </a:r>
          </a:p>
          <a:p>
            <a:r>
              <a:rPr lang="ar-IQ" dirty="0"/>
              <a:t>_ مبلغ التحويل ونوع العملة </a:t>
            </a:r>
          </a:p>
          <a:p>
            <a:r>
              <a:rPr lang="ar-IQ" dirty="0"/>
              <a:t>_ سبب التحويل وتاريخ الحق</a:t>
            </a:r>
          </a:p>
          <a:p>
            <a:endParaRPr lang="ar-IQ" dirty="0" smtClean="0"/>
          </a:p>
          <a:p>
            <a:r>
              <a:rPr lang="ar-IQ" dirty="0"/>
              <a:t>ويتم اخبار العميل بالوقت اللازم لوصول الحوالة حيث </a:t>
            </a:r>
            <a:r>
              <a:rPr lang="ar-IQ" dirty="0" err="1"/>
              <a:t>تتاخر</a:t>
            </a:r>
            <a:r>
              <a:rPr lang="ar-IQ" dirty="0"/>
              <a:t> بعض الحوالات وخصوصا اذا كانت بالعملة الاجنبية. ويفيد نظام سويفت توثيق في العملية بإعطاء العميل ايصالا مطبوعا كإثبات عن ارسال الحوالة ويتم دفع عمولة ارسال حوالة بنسبة معينه ويضاف اليها عمولة سويفت ويتم استيفاء عمولة بنسبة محددة اذا كانت عمولة الحوالة غير عملة الحساب المدفوع لدى</a:t>
            </a:r>
          </a:p>
          <a:p>
            <a:endParaRPr lang="ar-IQ" dirty="0"/>
          </a:p>
          <a:p>
            <a:pPr marL="0" indent="0">
              <a:buNone/>
            </a:pPr>
            <a:endParaRPr lang="ar-IQ" dirty="0" smtClean="0"/>
          </a:p>
          <a:p>
            <a:endParaRPr lang="ar-SA" dirty="0"/>
          </a:p>
        </p:txBody>
      </p:sp>
    </p:spTree>
    <p:extLst>
      <p:ext uri="{BB962C8B-B14F-4D97-AF65-F5344CB8AC3E}">
        <p14:creationId xmlns:p14="http://schemas.microsoft.com/office/powerpoint/2010/main" val="3186124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7500" lnSpcReduction="20000"/>
          </a:bodyPr>
          <a:lstStyle/>
          <a:p>
            <a:r>
              <a:rPr lang="ar-IQ" dirty="0" smtClean="0"/>
              <a:t>_ معلومات تفصيلية عن العميل المرسل</a:t>
            </a:r>
          </a:p>
          <a:p>
            <a:r>
              <a:rPr lang="ar-IQ" dirty="0" smtClean="0"/>
              <a:t>_ معلومات عن المستفيد وعنوانه </a:t>
            </a:r>
          </a:p>
          <a:p>
            <a:r>
              <a:rPr lang="ar-IQ" dirty="0" smtClean="0"/>
              <a:t>_ اسم المصرف الذي يتعامل معه المستفيد </a:t>
            </a:r>
          </a:p>
          <a:p>
            <a:r>
              <a:rPr lang="ar-IQ" dirty="0" smtClean="0"/>
              <a:t>_ مبلغ التحويل ونوع العملة </a:t>
            </a:r>
          </a:p>
          <a:p>
            <a:r>
              <a:rPr lang="ar-IQ" dirty="0" smtClean="0"/>
              <a:t>_ سبب التحويل وتاريخ الحق</a:t>
            </a:r>
          </a:p>
          <a:p>
            <a:endParaRPr lang="ar-IQ" dirty="0" smtClean="0"/>
          </a:p>
          <a:p>
            <a:r>
              <a:rPr lang="ar-IQ" dirty="0" smtClean="0"/>
              <a:t>ويتم اخبار العميل بالوقت اللازم لوصول الحوالة حيث </a:t>
            </a:r>
            <a:r>
              <a:rPr lang="ar-IQ" dirty="0" err="1" smtClean="0"/>
              <a:t>تتاخر</a:t>
            </a:r>
            <a:r>
              <a:rPr lang="ar-IQ" dirty="0" smtClean="0"/>
              <a:t> بعض الحوالات وخصوصا اذا كانت بالعملة الاجنبية. ويفيد نظام سويفت توثيق في العملية بإعطاء العميل ايصالا مطبوعا كإثبات عن ارسال الحوالة ويتم دفع عمولة ارسال حوالة بنسبة معينه ويضاف اليها عمولة سويفت ويتم استيفاء عمولة بنسبة محددة اذا كانت عمولة الحوالة غير عملة الحساب المدفوع لدى</a:t>
            </a:r>
          </a:p>
          <a:p>
            <a:endParaRPr lang="ar-IQ" dirty="0" smtClean="0"/>
          </a:p>
          <a:p>
            <a:endParaRPr lang="ar-SA" dirty="0"/>
          </a:p>
        </p:txBody>
      </p:sp>
    </p:spTree>
    <p:extLst>
      <p:ext uri="{BB962C8B-B14F-4D97-AF65-F5344CB8AC3E}">
        <p14:creationId xmlns:p14="http://schemas.microsoft.com/office/powerpoint/2010/main" val="367891412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1310</Words>
  <Application>Microsoft Office PowerPoint</Application>
  <PresentationFormat>عرض على الشاشة (3:4)‏</PresentationFormat>
  <Paragraphs>65</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نسق Office</vt:lpstr>
      <vt:lpstr>المحاضرة </vt:lpstr>
      <vt:lpstr>عرض تقديمي في PowerPoint</vt:lpstr>
      <vt:lpstr>عرض تقديمي في PowerPoint</vt:lpstr>
      <vt:lpstr> ادارة التعاملات الدولية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dc:title>
  <dc:creator>Maher</dc:creator>
  <cp:lastModifiedBy>Maher</cp:lastModifiedBy>
  <cp:revision>3</cp:revision>
  <dcterms:created xsi:type="dcterms:W3CDTF">2018-12-31T22:55:50Z</dcterms:created>
  <dcterms:modified xsi:type="dcterms:W3CDTF">2018-12-31T23:13:03Z</dcterms:modified>
</cp:coreProperties>
</file>