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507039C-6EF7-4B66-868B-86926344B91C}" type="datetimeFigureOut">
              <a:rPr lang="ar-IQ" smtClean="0"/>
              <a:t>24/04/1440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507039C-6EF7-4B66-868B-86926344B91C}" type="datetimeFigureOut">
              <a:rPr lang="ar-IQ" smtClean="0"/>
              <a:t>24/04/1440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507039C-6EF7-4B66-868B-86926344B91C}" type="datetimeFigureOut">
              <a:rPr lang="ar-IQ" smtClean="0"/>
              <a:t>24/04/1440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507039C-6EF7-4B66-868B-86926344B91C}" type="datetimeFigureOut">
              <a:rPr lang="ar-IQ" smtClean="0"/>
              <a:t>24/04/1440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07039C-6EF7-4B66-868B-86926344B91C}" type="datetimeFigureOut">
              <a:rPr lang="ar-IQ" smtClean="0"/>
              <a:t>24/04/1440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07039C-6EF7-4B66-868B-86926344B91C}" type="datetimeFigureOut">
              <a:rPr lang="ar-IQ" smtClean="0"/>
              <a:t>24/04/1440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D52233B-76E8-49CE-8C46-2A5C3A28D281}"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507039C-6EF7-4B66-868B-86926344B91C}" type="datetimeFigureOut">
              <a:rPr lang="ar-IQ" smtClean="0"/>
              <a:t>24/04/1440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D52233B-76E8-49CE-8C46-2A5C3A28D28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المحاضرة السابعة/ </a:t>
            </a:r>
            <a:r>
              <a:rPr lang="ar-IQ" sz="2400" dirty="0" smtClean="0"/>
              <a:t>(تكملة)  </a:t>
            </a:r>
            <a:r>
              <a:rPr lang="ar-IQ" dirty="0" smtClean="0"/>
              <a:t>حساب التوفير والإيداع الثابت</a:t>
            </a:r>
            <a:endParaRPr lang="ar-IQ" dirty="0"/>
          </a:p>
        </p:txBody>
      </p:sp>
      <p:sp>
        <p:nvSpPr>
          <p:cNvPr id="3" name="عنوان فرعي 2"/>
          <p:cNvSpPr>
            <a:spLocks noGrp="1"/>
          </p:cNvSpPr>
          <p:nvPr>
            <p:ph type="subTitle" idx="1"/>
          </p:nvPr>
        </p:nvSpPr>
        <p:spPr/>
        <p:txBody>
          <a:bodyPr>
            <a:normAutofit/>
          </a:bodyPr>
          <a:lstStyle/>
          <a:p>
            <a:endParaRPr lang="ar-IQ" sz="6000" dirty="0" smtClean="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سابعاً: إجراءات غلق حساب التوفير</a:t>
            </a:r>
            <a:endParaRPr lang="ar-IQ" dirty="0">
              <a:solidFill>
                <a:srgbClr val="FF0000"/>
              </a:solidFill>
            </a:endParaRPr>
          </a:p>
        </p:txBody>
      </p:sp>
      <p:sp>
        <p:nvSpPr>
          <p:cNvPr id="3" name="عنصر نائب للمحتوى 2"/>
          <p:cNvSpPr>
            <a:spLocks noGrp="1"/>
          </p:cNvSpPr>
          <p:nvPr>
            <p:ph idx="1"/>
          </p:nvPr>
        </p:nvSpPr>
        <p:spPr/>
        <p:txBody>
          <a:bodyPr/>
          <a:lstStyle/>
          <a:p>
            <a:pPr>
              <a:buNone/>
            </a:pPr>
            <a:r>
              <a:rPr lang="ar-IQ" dirty="0" smtClean="0"/>
              <a:t>تتخذ الإجراءات الآتية عند غلق الحساب لأي سبب من الأسباب المذكورة:</a:t>
            </a:r>
          </a:p>
          <a:p>
            <a:pPr algn="just"/>
            <a:r>
              <a:rPr lang="en-US" dirty="0" smtClean="0"/>
              <a:t>1</a:t>
            </a:r>
            <a:r>
              <a:rPr lang="ar-IQ" dirty="0" smtClean="0"/>
              <a:t>- استرجاع دفتر التوفير من صاحب الحساب إلا إذا رغب بالاحتفاظ به.</a:t>
            </a:r>
          </a:p>
          <a:p>
            <a:pPr algn="just"/>
            <a:r>
              <a:rPr lang="en-US" dirty="0" smtClean="0"/>
              <a:t>2</a:t>
            </a:r>
            <a:r>
              <a:rPr lang="ar-IQ" dirty="0" smtClean="0"/>
              <a:t>- احتساب الفائدة المستحقة للحساب وإضافتها إلى الرصيد.</a:t>
            </a:r>
          </a:p>
          <a:p>
            <a:pPr algn="just">
              <a:buNone/>
            </a:pPr>
            <a:r>
              <a:rPr lang="ar-IQ" dirty="0" smtClean="0"/>
              <a:t>    </a:t>
            </a:r>
            <a:r>
              <a:rPr lang="en-US" dirty="0" smtClean="0"/>
              <a:t>3</a:t>
            </a:r>
            <a:r>
              <a:rPr lang="ar-IQ" dirty="0" smtClean="0"/>
              <a:t> - سحب الرصيد إما بموجب مستند السحب النقدي أو بموجب صك مسحوب على المصرف أو بتحويله إلى حساب صاحبه في فرع أخر.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p:txBody>
          <a:bodyPr/>
          <a:lstStyle/>
          <a:p>
            <a:pPr algn="just"/>
            <a:r>
              <a:rPr lang="en-US" dirty="0" smtClean="0"/>
              <a:t>4</a:t>
            </a:r>
            <a:r>
              <a:rPr lang="ar-IQ" dirty="0" smtClean="0"/>
              <a:t>- </a:t>
            </a:r>
            <a:r>
              <a:rPr lang="ar-IQ" dirty="0" err="1" smtClean="0"/>
              <a:t>اذا</a:t>
            </a:r>
            <a:r>
              <a:rPr lang="ar-IQ" dirty="0" smtClean="0"/>
              <a:t> كان غلق الحساب بسبب وفاة الزبون </a:t>
            </a:r>
            <a:r>
              <a:rPr lang="ar-IQ" dirty="0" err="1" smtClean="0"/>
              <a:t>او</a:t>
            </a:r>
            <a:r>
              <a:rPr lang="ar-IQ" dirty="0" smtClean="0"/>
              <a:t> وقوع الحجز التنفيذي فيجب نقل رصيده </a:t>
            </a:r>
            <a:r>
              <a:rPr lang="ar-IQ" dirty="0" err="1" smtClean="0"/>
              <a:t>الى</a:t>
            </a:r>
            <a:r>
              <a:rPr lang="ar-IQ" dirty="0" smtClean="0"/>
              <a:t> الحسابات المختصة في شعبة المحاسبة, </a:t>
            </a:r>
            <a:r>
              <a:rPr lang="ar-IQ" dirty="0" err="1" smtClean="0"/>
              <a:t>اذ</a:t>
            </a:r>
            <a:r>
              <a:rPr lang="ar-IQ" dirty="0" smtClean="0"/>
              <a:t> يصرف من خلالها الرصيد </a:t>
            </a:r>
            <a:r>
              <a:rPr lang="ar-IQ" dirty="0" err="1" smtClean="0"/>
              <a:t>اما</a:t>
            </a:r>
            <a:r>
              <a:rPr lang="ar-IQ" dirty="0" smtClean="0"/>
              <a:t> </a:t>
            </a:r>
            <a:r>
              <a:rPr lang="ar-IQ" dirty="0" err="1" smtClean="0"/>
              <a:t>الى</a:t>
            </a:r>
            <a:r>
              <a:rPr lang="ar-IQ" dirty="0" smtClean="0"/>
              <a:t> ورثة الجهة الحاملة </a:t>
            </a:r>
            <a:r>
              <a:rPr lang="ar-IQ" dirty="0" err="1" smtClean="0"/>
              <a:t>لامر</a:t>
            </a:r>
            <a:r>
              <a:rPr lang="ar-IQ" dirty="0" smtClean="0"/>
              <a:t> </a:t>
            </a:r>
            <a:r>
              <a:rPr lang="ar-IQ" dirty="0" err="1" smtClean="0"/>
              <a:t>المتوفي</a:t>
            </a:r>
            <a:r>
              <a:rPr lang="ar-IQ" dirty="0" smtClean="0"/>
              <a:t> في حالة الوفاة </a:t>
            </a:r>
            <a:r>
              <a:rPr lang="ar-IQ" dirty="0" err="1" smtClean="0"/>
              <a:t>او</a:t>
            </a:r>
            <a:r>
              <a:rPr lang="ar-IQ" dirty="0" smtClean="0"/>
              <a:t> دفعه بموجب صك مسحوب على المصرف </a:t>
            </a:r>
            <a:r>
              <a:rPr lang="ar-IQ" dirty="0" err="1" smtClean="0"/>
              <a:t>لامر</a:t>
            </a:r>
            <a:r>
              <a:rPr lang="ar-IQ" dirty="0" smtClean="0"/>
              <a:t> </a:t>
            </a:r>
            <a:r>
              <a:rPr lang="ar-IQ" dirty="0" err="1" smtClean="0"/>
              <a:t>الجهه</a:t>
            </a:r>
            <a:r>
              <a:rPr lang="ar-IQ" dirty="0" smtClean="0"/>
              <a:t> الحاجزة وبناء على طلبها في حالة وقوع الحجز التنفيذي.</a:t>
            </a:r>
          </a:p>
          <a:p>
            <a:pPr algn="just"/>
            <a:r>
              <a:rPr lang="en-US" dirty="0"/>
              <a:t>5</a:t>
            </a:r>
            <a:r>
              <a:rPr lang="ar-IQ" dirty="0" smtClean="0"/>
              <a:t>- تأشير استمارة فتح الحساب وبطاقة الحساب وسجل وبطاقة نماذج التواقيع ودفتر التوفير بعبارة (حساب مغلق).</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ثامناً: احتساب الفوائد في حساب التوفير</a:t>
            </a:r>
            <a:endParaRPr lang="ar-IQ" dirty="0">
              <a:solidFill>
                <a:srgbClr val="FF0000"/>
              </a:solidFill>
            </a:endParaRPr>
          </a:p>
        </p:txBody>
      </p:sp>
      <p:sp>
        <p:nvSpPr>
          <p:cNvPr id="3" name="عنصر نائب للمحتوى 2"/>
          <p:cNvSpPr>
            <a:spLocks noGrp="1"/>
          </p:cNvSpPr>
          <p:nvPr>
            <p:ph idx="1"/>
          </p:nvPr>
        </p:nvSpPr>
        <p:spPr/>
        <p:txBody>
          <a:bodyPr/>
          <a:lstStyle/>
          <a:p>
            <a:pPr>
              <a:buNone/>
            </a:pPr>
            <a:r>
              <a:rPr lang="ar-IQ" dirty="0" smtClean="0"/>
              <a:t>  تحتسب الفائدة على أرصدة حسابات التوفير على النحو الأتي:</a:t>
            </a:r>
          </a:p>
          <a:p>
            <a:pPr algn="just"/>
            <a:r>
              <a:rPr lang="en-US" dirty="0"/>
              <a:t>1</a:t>
            </a:r>
            <a:r>
              <a:rPr lang="ar-IQ" dirty="0" smtClean="0"/>
              <a:t>- تحتسب الفائدة في نهاية سنة مالية (أي في 31 كانون الأول) أو عند غلق الحساب أو تحويله إلى فرع أخر خلال السنة المالية.</a:t>
            </a:r>
          </a:p>
          <a:p>
            <a:pPr algn="just"/>
            <a:r>
              <a:rPr lang="ar-IQ" dirty="0"/>
              <a:t>2</a:t>
            </a:r>
            <a:r>
              <a:rPr lang="ar-IQ" dirty="0" smtClean="0"/>
              <a:t>- اعتماد سعر الفائدة المقررة من البنك المركزي العراقي والواردة في جدول أسعار العمليات المصرفية.</a:t>
            </a:r>
          </a:p>
          <a:p>
            <a:pPr algn="just"/>
            <a:r>
              <a:rPr lang="en-US" dirty="0"/>
              <a:t>3</a:t>
            </a:r>
            <a:r>
              <a:rPr lang="ar-IQ" dirty="0" smtClean="0"/>
              <a:t>- احتساب الفائدة على الرصيد الأقل خلال الشهر.</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a:xfrm>
            <a:off x="457200" y="928670"/>
            <a:ext cx="8229600" cy="5197493"/>
          </a:xfrm>
        </p:spPr>
        <p:txBody>
          <a:bodyPr>
            <a:normAutofit fontScale="92500" lnSpcReduction="10000"/>
          </a:bodyPr>
          <a:lstStyle/>
          <a:p>
            <a:pPr algn="just"/>
            <a:r>
              <a:rPr lang="en-US" dirty="0" smtClean="0"/>
              <a:t>4</a:t>
            </a:r>
            <a:r>
              <a:rPr lang="ar-IQ" dirty="0" smtClean="0"/>
              <a:t>- يوقف سريان الفائدة عند نقل حساب التوفير إلى الحسابات الوقتية بسبب الوفاة أو وقع الحجز التنفيذي, ويستمر احتساب الفائدة إذا كان الحجز احتياطياً لحين دفع المبلغ إلى الجهة الحاجزة.</a:t>
            </a:r>
          </a:p>
          <a:p>
            <a:pPr algn="just">
              <a:buNone/>
            </a:pPr>
            <a:r>
              <a:rPr lang="ar-IQ" dirty="0" smtClean="0"/>
              <a:t>  </a:t>
            </a:r>
            <a:r>
              <a:rPr lang="en-US" dirty="0" smtClean="0"/>
              <a:t>5</a:t>
            </a:r>
            <a:r>
              <a:rPr lang="ar-IQ" dirty="0" smtClean="0"/>
              <a:t>-سجيل الفائدة المتحققة في دفتر التوفير عند أول مراجعة له.</a:t>
            </a:r>
          </a:p>
          <a:p>
            <a:pPr algn="just">
              <a:buNone/>
            </a:pPr>
            <a:r>
              <a:rPr lang="ar-IQ" dirty="0" smtClean="0"/>
              <a:t> </a:t>
            </a:r>
            <a:r>
              <a:rPr lang="en-US" dirty="0" smtClean="0"/>
              <a:t>-6 </a:t>
            </a:r>
            <a:r>
              <a:rPr lang="ar-IQ" dirty="0" smtClean="0"/>
              <a:t>يستحق رصيد حساب التوفير المنقول من مصرف لأخر بناء على طلب صاحب الفائدة لغاية الشهر الذي يسبق تاريخ عملية النقل ويحتسبها المصرف الأول إما المصرف المنقول إليه الحساب فيحتسب الفائدة للشهر الذي جرى فيه النقل والمدة اللاحقة ضماناً لاستمرارية الفائدة. وتقوم المصارف باستخدام الرصيد الأدنى خلال الشهر لغرض احتساب الفائدة.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رابعا :إجراءات الإيداع في حسابات التوفير</a:t>
            </a:r>
            <a:endParaRPr lang="ar-IQ" dirty="0">
              <a:solidFill>
                <a:srgbClr val="FF0000"/>
              </a:solidFill>
            </a:endParaRPr>
          </a:p>
        </p:txBody>
      </p:sp>
      <p:sp>
        <p:nvSpPr>
          <p:cNvPr id="3" name="عنصر نائب للمحتوى 2"/>
          <p:cNvSpPr>
            <a:spLocks noGrp="1"/>
          </p:cNvSpPr>
          <p:nvPr>
            <p:ph idx="1"/>
          </p:nvPr>
        </p:nvSpPr>
        <p:spPr/>
        <p:txBody>
          <a:bodyPr/>
          <a:lstStyle/>
          <a:p>
            <a:pPr algn="just"/>
            <a:r>
              <a:rPr lang="ar-IQ" dirty="0" smtClean="0"/>
              <a:t>يجري إيداع المبالغ بحسابات التوفير إما نقدا أو بموجب صكوك أو حوالات أو ما شابهها من صاحب حساب التوفير أو أحدا غيره, كما يجوز أن يكون الإيداع عن طريق نقل المبالغ من حسابات أخرى لدى فرع المصرف نفسه أو من المصارف الأخرى, ويجب في كل حالات الإيداع تقديم دفتر التوفير إلا في الحالات الضرورية, حيث يترتب على صاحب الحساب تقديم الدفتر إلى المصرف لتسجيل مبالغ الإيداعات بأسرع وقت ممكن. وتتبع الإجراءات الآتية للإيداع في حساب التوفير: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1</a:t>
            </a:r>
            <a:r>
              <a:rPr lang="ar-IQ" dirty="0" smtClean="0"/>
              <a:t>- </a:t>
            </a:r>
            <a:r>
              <a:rPr lang="ar-IQ" dirty="0" smtClean="0">
                <a:solidFill>
                  <a:srgbClr val="FF0000"/>
                </a:solidFill>
              </a:rPr>
              <a:t>تنظيم قسيمة الإيداع المختصة وفقا لأي من الحالات الآتية</a:t>
            </a:r>
            <a:endParaRPr lang="ar-IQ" dirty="0">
              <a:solidFill>
                <a:srgbClr val="FF0000"/>
              </a:solidFill>
            </a:endParaRPr>
          </a:p>
        </p:txBody>
      </p:sp>
      <p:sp>
        <p:nvSpPr>
          <p:cNvPr id="3" name="عنصر نائب للمحتوى 2"/>
          <p:cNvSpPr>
            <a:spLocks noGrp="1"/>
          </p:cNvSpPr>
          <p:nvPr>
            <p:ph idx="1"/>
          </p:nvPr>
        </p:nvSpPr>
        <p:spPr/>
        <p:txBody>
          <a:bodyPr>
            <a:normAutofit fontScale="92500" lnSpcReduction="20000"/>
          </a:bodyPr>
          <a:lstStyle/>
          <a:p>
            <a:r>
              <a:rPr lang="ar-IQ" dirty="0" smtClean="0"/>
              <a:t>- تنظيم قسيمة الإيداع النقدي بالمبلغ المطلوب إيداعه وتثبيت المعلومات بشكل واضح وبعد تسجيلها لدى كاتب الصندوق يسلم المبلغ والقسيمة إلى أمين الصندوق الذي يتولى ختمها وتدقيقها تأييداً منه بتسليم المبلغ كاملاً.</a:t>
            </a:r>
          </a:p>
          <a:p>
            <a:r>
              <a:rPr lang="ar-IQ" dirty="0" smtClean="0"/>
              <a:t>- تنظيم استمارة التسوية للإيراد إذا جرى بموجب صك أو حوالة مسحوبة على فرع المصرف نفسه أو على احد الفروع أو المصارف الأخرى.</a:t>
            </a:r>
          </a:p>
          <a:p>
            <a:r>
              <a:rPr lang="ar-IQ" dirty="0" smtClean="0"/>
              <a:t>- تنظيم استمارة التسوية للقيد المزدوج في حالات الإيداع عن طريق تحويل المبالغ من احد الحسابات إلى حساب التوفير وتخضع القيود المحاسبية للإجراءات المقررة في التعليمات الخاصة بها.</a:t>
            </a:r>
          </a:p>
          <a:p>
            <a:endParaRPr lang="ar-IQ" dirty="0"/>
          </a:p>
          <a:p>
            <a:endParaRPr lang="ar-IQ" dirty="0" smtClean="0"/>
          </a:p>
          <a:p>
            <a:endParaRPr lang="ar-IQ"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96842"/>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a:xfrm>
            <a:off x="457200" y="1357298"/>
            <a:ext cx="8229600" cy="4768865"/>
          </a:xfrm>
        </p:spPr>
        <p:txBody>
          <a:bodyPr>
            <a:normAutofit fontScale="92500" lnSpcReduction="20000"/>
          </a:bodyPr>
          <a:lstStyle/>
          <a:p>
            <a:pPr algn="just"/>
            <a:r>
              <a:rPr lang="ar-IQ" dirty="0" smtClean="0"/>
              <a:t> </a:t>
            </a:r>
            <a:r>
              <a:rPr lang="en-US" dirty="0"/>
              <a:t>2</a:t>
            </a:r>
            <a:r>
              <a:rPr lang="ar-IQ" dirty="0" smtClean="0"/>
              <a:t>- إعادة مستندات الإيداع للتأكد من وجود ختم وتوقيع أمين الصندوق عندما يكون الإيداع نقداً, ووجود تواقيع المخولين عن الشعب الأخرى ذات العلاقة إن كان الإيداع غير نقدي.</a:t>
            </a:r>
          </a:p>
          <a:p>
            <a:pPr algn="just"/>
            <a:r>
              <a:rPr lang="en-US" dirty="0"/>
              <a:t>3</a:t>
            </a:r>
            <a:r>
              <a:rPr lang="ar-IQ" dirty="0" smtClean="0"/>
              <a:t>- تسجيل المبالغ المودعة ونوعها وتاريخ الإيداع في كل من دفتر التوفير وبطاقة الحساب أو صفحة السجل واستخراج الرصيد الجديد متطابقاً في كليهما.</a:t>
            </a:r>
          </a:p>
          <a:p>
            <a:pPr algn="just"/>
            <a:r>
              <a:rPr lang="en-US" dirty="0" smtClean="0"/>
              <a:t>4</a:t>
            </a:r>
            <a:r>
              <a:rPr lang="ar-IQ" dirty="0" smtClean="0"/>
              <a:t>- إرسال دفتر التوفير ومستند الإيداع إلى المخولين لتوقيعهما حسب الصلاحيات المحددة لكل مخول.</a:t>
            </a:r>
          </a:p>
          <a:p>
            <a:pPr algn="just"/>
            <a:r>
              <a:rPr lang="en-US" dirty="0" smtClean="0"/>
              <a:t>    5</a:t>
            </a:r>
            <a:r>
              <a:rPr lang="ar-IQ" dirty="0" smtClean="0"/>
              <a:t>- تسليم دفتر التوفير إلى صاحبه والاحتفاظ بمستند الإيداع مع المستندات الأخرى لغرض تسجيلها في جدول المحاسبة المختصة.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خامساً: إجراءات السحب من حساب التوفير</a:t>
            </a:r>
            <a:endParaRPr lang="ar-IQ" dirty="0">
              <a:solidFill>
                <a:srgbClr val="FF0000"/>
              </a:solidFill>
            </a:endParaRPr>
          </a:p>
        </p:txBody>
      </p:sp>
      <p:sp>
        <p:nvSpPr>
          <p:cNvPr id="3" name="عنصر نائب للمحتوى 2"/>
          <p:cNvSpPr>
            <a:spLocks noGrp="1"/>
          </p:cNvSpPr>
          <p:nvPr>
            <p:ph idx="1"/>
          </p:nvPr>
        </p:nvSpPr>
        <p:spPr>
          <a:xfrm>
            <a:off x="457200" y="1600200"/>
            <a:ext cx="8229600" cy="4900634"/>
          </a:xfrm>
        </p:spPr>
        <p:txBody>
          <a:bodyPr>
            <a:normAutofit lnSpcReduction="10000"/>
          </a:bodyPr>
          <a:lstStyle/>
          <a:p>
            <a:pPr algn="just"/>
            <a:r>
              <a:rPr lang="ar-IQ" dirty="0" smtClean="0"/>
              <a:t>يتم السحب من حسابات التوفير عن طريق سند السحب (إيصال) ينظم من قبل صاحب الحساب شخصياً أو من ينوب عنه قانونياً من خلال مراجعة الموظف المختص من قبل المصرف بعد إملاء المستند بالمبلغ المطلوب سحبه واسم صاحب الحساب وتوقيعه مع دليل إثبات الشخصية ويرفق دفتر التوفير, حيث يتم التأكد من صحة التوقيع وكفاية الرصيد في حساب التوفير ثم يتولى أمين الصندوق بصرف المبلغ للعميل بعد الحصول على توقيعه مرة ثانية على سند السحب ويسلم الدفتر إلى العميل.</a:t>
            </a:r>
          </a:p>
          <a:p>
            <a:pPr algn="just">
              <a:buNone/>
            </a:pPr>
            <a:r>
              <a:rPr lang="ar-IQ" dirty="0"/>
              <a:t> </a:t>
            </a:r>
            <a:r>
              <a:rPr lang="ar-IQ" dirty="0" smtClean="0"/>
              <a:t>  وتتم عملية السحب بطريقتين: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p:txBody>
          <a:bodyPr/>
          <a:lstStyle/>
          <a:p>
            <a:pPr>
              <a:buNone/>
            </a:pPr>
            <a:r>
              <a:rPr lang="ar-IQ" dirty="0" smtClean="0">
                <a:solidFill>
                  <a:srgbClr val="FF0000"/>
                </a:solidFill>
              </a:rPr>
              <a:t>الأولى: السحب النقدي</a:t>
            </a:r>
          </a:p>
          <a:p>
            <a:pPr>
              <a:buNone/>
            </a:pPr>
            <a:r>
              <a:rPr lang="ar-IQ" dirty="0"/>
              <a:t> </a:t>
            </a:r>
            <a:r>
              <a:rPr lang="ar-IQ" dirty="0" smtClean="0"/>
              <a:t>  يتم تنظيم مستند السحب النقدي ويوقع من صاحب الحساب أو من صاحب الحساب أو من يمثله قانونياً, ويتم سحبه من الحساب ويوقع من قبل المخولين ويرسل إلى أمين الصندوق لكي يقوم أمين الصندوق بالتأكد من الزبون عن طريق هويته الشخصية ويصرف له مبلغ المقيد بعد التأكد من توقيع المخولين.</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368280"/>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p:txBody>
          <a:bodyPr/>
          <a:lstStyle/>
          <a:p>
            <a:pPr>
              <a:buNone/>
            </a:pPr>
            <a:r>
              <a:rPr lang="ar-IQ" dirty="0" smtClean="0">
                <a:solidFill>
                  <a:srgbClr val="FF0000"/>
                </a:solidFill>
              </a:rPr>
              <a:t>الثانية: السحب غير النقدي</a:t>
            </a:r>
          </a:p>
          <a:p>
            <a:pPr algn="just">
              <a:buNone/>
            </a:pPr>
            <a:r>
              <a:rPr lang="ar-IQ" dirty="0"/>
              <a:t> </a:t>
            </a:r>
            <a:r>
              <a:rPr lang="ar-IQ" dirty="0" smtClean="0"/>
              <a:t>  تنظيم مستند قيد مزدوج بالنسبة للسحوبات التي تتم داخل الفرع وبين حسابات المصرف عن طريق نقل مبلغ من حساب التوفير إلى الحسابات الأخرى, وان جميع هذه العمليات تدون في دفتر التوفير بعد تأشيرها على الحاسبة وتوقيعها من قبل المخولين.</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سادساً: غلق حساب التوفير</a:t>
            </a:r>
            <a:endParaRPr lang="ar-IQ"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a:buNone/>
            </a:pPr>
            <a:r>
              <a:rPr lang="ar-IQ" dirty="0" smtClean="0"/>
              <a:t>تغلق حسابات التوفير لأسباب كثرة منها:</a:t>
            </a:r>
          </a:p>
          <a:p>
            <a:pPr algn="just"/>
            <a:r>
              <a:rPr lang="ar-IQ" dirty="0"/>
              <a:t> </a:t>
            </a:r>
            <a:r>
              <a:rPr lang="en-US" dirty="0"/>
              <a:t>1</a:t>
            </a:r>
            <a:r>
              <a:rPr lang="ar-IQ" dirty="0" smtClean="0"/>
              <a:t>- بطلب احد الطرفين: حيث تغلق حسابات التوفير المفتوحة لدى فرع المصرف إما بطلب صاحبة, حيث يتقدم صاحب الحساب بطلب غلق الحساب ويترتب على المسؤولين معرفة الأسباب الحقيقية للغلق وعدم تعلقها بمواقف تخص المصرف أو موظفه وتبذل الجهود للإبقاء على علاقة الزبون بالمصرف, أو يغلق الحساب بطلب المصرف حيث يغلق الحساب عند إساءة استعمال الحساب وسوء تصرف الزبون حسب تقدير مدير الفرع.</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39718"/>
          </a:xfrm>
        </p:spPr>
        <p:txBody>
          <a:bodyPr>
            <a:normAutofit fontScale="90000"/>
          </a:bodyPr>
          <a:lstStyle/>
          <a:p>
            <a:r>
              <a:rPr lang="ar-IQ" dirty="0" smtClean="0"/>
              <a:t>تكملة</a:t>
            </a:r>
            <a:endParaRPr lang="ar-IQ" dirty="0"/>
          </a:p>
        </p:txBody>
      </p:sp>
      <p:sp>
        <p:nvSpPr>
          <p:cNvPr id="3" name="عنصر نائب للمحتوى 2"/>
          <p:cNvSpPr>
            <a:spLocks noGrp="1"/>
          </p:cNvSpPr>
          <p:nvPr>
            <p:ph idx="1"/>
          </p:nvPr>
        </p:nvSpPr>
        <p:spPr>
          <a:xfrm>
            <a:off x="457200" y="928670"/>
            <a:ext cx="8229600" cy="5197493"/>
          </a:xfrm>
        </p:spPr>
        <p:txBody>
          <a:bodyPr>
            <a:normAutofit lnSpcReduction="10000"/>
          </a:bodyPr>
          <a:lstStyle/>
          <a:p>
            <a:r>
              <a:rPr lang="en-US" dirty="0" smtClean="0"/>
              <a:t>-2   </a:t>
            </a:r>
            <a:r>
              <a:rPr lang="ar-IQ" dirty="0" smtClean="0"/>
              <a:t> يغلق حساب التوفير عند فقدان دفتر التوفير: عند فقدان الزبون دفتر التوفير يستحصل منه تعهد يؤيد منه مسؤوليته عن جميع الإضرار التي قد تلحق بالمصرف جراء ذلك, وعندها إما يبدي رغبته في سحب كامل الرصيد وفوائده, أو يرغب بالاحتفاظ برصيد لدى المصرف. عندها يفتح له حساب برقم جديد واستمارات جديدة ويزود بدفتر جديد</a:t>
            </a:r>
          </a:p>
          <a:p>
            <a:r>
              <a:rPr lang="en-US" dirty="0"/>
              <a:t>3</a:t>
            </a:r>
            <a:r>
              <a:rPr lang="ar-IQ" dirty="0" smtClean="0"/>
              <a:t>- وفاة صاحب الحساب.</a:t>
            </a:r>
          </a:p>
          <a:p>
            <a:r>
              <a:rPr lang="en-US" dirty="0"/>
              <a:t>4</a:t>
            </a:r>
            <a:r>
              <a:rPr lang="ar-IQ" dirty="0" smtClean="0"/>
              <a:t>- وقوع الحجز التنفيذي على كامل رصيد حساب التوفير من الجهات المخولة قانوناً بإيقاع الحجز.</a:t>
            </a:r>
          </a:p>
          <a:p>
            <a:r>
              <a:rPr lang="en-US" dirty="0" smtClean="0"/>
              <a:t>5 </a:t>
            </a:r>
            <a:r>
              <a:rPr lang="ar-IQ" dirty="0" smtClean="0"/>
              <a:t>- نقل حساب التوفير إلى فرع أخر بناء على طلب الزبون.</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983</Words>
  <Application>Microsoft Office PowerPoint</Application>
  <PresentationFormat>عرض على الشاشة (3:4)‏</PresentationFormat>
  <Paragraphs>48</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سمة Office</vt:lpstr>
      <vt:lpstr>المحاضرة السابعة/ (تكملة)  حساب التوفير والإيداع الثابت</vt:lpstr>
      <vt:lpstr>رابعا :إجراءات الإيداع في حسابات التوفير</vt:lpstr>
      <vt:lpstr>1- تنظيم قسيمة الإيداع المختصة وفقا لأي من الحالات الآتية</vt:lpstr>
      <vt:lpstr>تكملة</vt:lpstr>
      <vt:lpstr>خامساً: إجراءات السحب من حساب التوفير</vt:lpstr>
      <vt:lpstr>تكملة</vt:lpstr>
      <vt:lpstr>تكملة</vt:lpstr>
      <vt:lpstr>سادساً: غلق حساب التوفير</vt:lpstr>
      <vt:lpstr>تكملة</vt:lpstr>
      <vt:lpstr>سابعاً: إجراءات غلق حساب التوفير</vt:lpstr>
      <vt:lpstr>تكملة</vt:lpstr>
      <vt:lpstr>ثامناً: احتساب الفوائد في حساب التوفير</vt:lpstr>
      <vt:lpstr>تكملة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(تكملة)  حساب التوفير والإيداع الثابت</dc:title>
  <dc:creator>Manager</dc:creator>
  <cp:lastModifiedBy>Maher</cp:lastModifiedBy>
  <cp:revision>29</cp:revision>
  <dcterms:created xsi:type="dcterms:W3CDTF">2018-12-30T04:53:48Z</dcterms:created>
  <dcterms:modified xsi:type="dcterms:W3CDTF">2018-12-31T22:49:59Z</dcterms:modified>
</cp:coreProperties>
</file>