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4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عنوان فرعي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A4A8E4AD-F14C-4694-80A4-253EFDA864F1}" type="datetimeFigureOut">
              <a:rPr lang="ar-IQ" smtClean="0"/>
              <a:pPr/>
              <a:t>24/04/1440</a:t>
            </a:fld>
            <a:endParaRPr lang="ar-IQ"/>
          </a:p>
        </p:txBody>
      </p:sp>
      <p:sp>
        <p:nvSpPr>
          <p:cNvPr id="17" name="عنصر نائب للتذييل 16"/>
          <p:cNvSpPr>
            <a:spLocks noGrp="1"/>
          </p:cNvSpPr>
          <p:nvPr>
            <p:ph type="ftr" sz="quarter" idx="11"/>
          </p:nvPr>
        </p:nvSpPr>
        <p:spPr/>
        <p:txBody>
          <a:bodyPr/>
          <a:lstStyle/>
          <a:p>
            <a:endParaRPr lang="ar-IQ"/>
          </a:p>
        </p:txBody>
      </p:sp>
      <p:sp>
        <p:nvSpPr>
          <p:cNvPr id="7" name="رابط مستقيم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شكل بيضاوي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شكل بيضاوي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عنصر نائب لرقم الشريحة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8CF1203-BFBE-4A41-8FF4-DDD2CA19700F}" type="slidenum">
              <a:rPr lang="ar-IQ" smtClean="0"/>
              <a:pPr/>
              <a:t>‹#›</a:t>
            </a:fld>
            <a:endParaRPr lang="ar-IQ"/>
          </a:p>
        </p:txBody>
      </p:sp>
      <p:sp>
        <p:nvSpPr>
          <p:cNvPr id="8" name="عنوان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4A8E4AD-F14C-4694-80A4-253EFDA864F1}" type="datetimeFigureOut">
              <a:rPr lang="ar-IQ" smtClean="0"/>
              <a:pPr/>
              <a:t>24/04/1440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8CF1203-BFBE-4A41-8FF4-DDD2CA19700F}"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2"/>
      </p:bgRef>
    </p:bg>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رابط مستقيم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شكل بيضاوي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6915912" y="3009901"/>
            <a:ext cx="457200" cy="441325"/>
          </a:xfrm>
        </p:spPr>
        <p:txBody>
          <a:bodyPr/>
          <a:lstStyle/>
          <a:p>
            <a:fld id="{D8CF1203-BFBE-4A41-8FF4-DDD2CA19700F}" type="slidenum">
              <a:rPr lang="ar-IQ" smtClean="0"/>
              <a:pPr/>
              <a:t>‹#›</a:t>
            </a:fld>
            <a:endParaRPr lang="ar-IQ"/>
          </a:p>
        </p:txBody>
      </p:sp>
      <p:sp>
        <p:nvSpPr>
          <p:cNvPr id="3" name="عنصر نائب للعنوان العمودي 2"/>
          <p:cNvSpPr>
            <a:spLocks noGrp="1"/>
          </p:cNvSpPr>
          <p:nvPr>
            <p:ph type="body" orient="vert" idx="1"/>
          </p:nvPr>
        </p:nvSpPr>
        <p:spPr>
          <a:xfrm>
            <a:off x="304800" y="304800"/>
            <a:ext cx="6553200" cy="5821366"/>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A4A8E4AD-F14C-4694-80A4-253EFDA864F1}" type="datetimeFigureOut">
              <a:rPr lang="ar-IQ" smtClean="0"/>
              <a:pPr/>
              <a:t>24/04/1440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2" name="عنوان عمودي 1"/>
          <p:cNvSpPr>
            <a:spLocks noGrp="1"/>
          </p:cNvSpPr>
          <p:nvPr>
            <p:ph type="title" orient="vert"/>
          </p:nvPr>
        </p:nvSpPr>
        <p:spPr>
          <a:xfrm>
            <a:off x="7391400" y="304801"/>
            <a:ext cx="1447800" cy="5851525"/>
          </a:xfrm>
        </p:spPr>
        <p:txBody>
          <a:bodyPr vert="eaVert"/>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solidFill>
                  <a:schemeClr val="accent3">
                    <a:shade val="75000"/>
                  </a:schemeClr>
                </a:solidFill>
              </a:defRPr>
            </a:lvl1p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A4A8E4AD-F14C-4694-80A4-253EFDA864F1}" type="datetimeFigureOut">
              <a:rPr lang="ar-IQ" smtClean="0"/>
              <a:pPr/>
              <a:t>24/04/1440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a:xfrm>
            <a:off x="4361688" y="1026372"/>
            <a:ext cx="457200" cy="441325"/>
          </a:xfrm>
        </p:spPr>
        <p:txBody>
          <a:bodyPr/>
          <a:lstStyle/>
          <a:p>
            <a:fld id="{D8CF1203-BFBE-4A41-8FF4-DDD2CA19700F}" type="slidenum">
              <a:rPr lang="ar-IQ" smtClean="0"/>
              <a:pPr/>
              <a:t>‹#›</a:t>
            </a:fld>
            <a:endParaRPr lang="ar-IQ"/>
          </a:p>
        </p:txBody>
      </p:sp>
      <p:sp>
        <p:nvSpPr>
          <p:cNvPr id="8" name="عنصر نائب للمحتوى 7"/>
          <p:cNvSpPr>
            <a:spLocks noGrp="1"/>
          </p:cNvSpPr>
          <p:nvPr>
            <p:ph sz="quarter" idx="1"/>
          </p:nvPr>
        </p:nvSpPr>
        <p:spPr>
          <a:xfrm>
            <a:off x="301752" y="1527048"/>
            <a:ext cx="850392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مستطيل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3" name="مستطيل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مستطيل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عنصر نائب للتذييل 4"/>
          <p:cNvSpPr>
            <a:spLocks noGrp="1"/>
          </p:cNvSpPr>
          <p:nvPr>
            <p:ph type="ftr" sz="quarter" idx="11"/>
          </p:nvPr>
        </p:nvSpPr>
        <p:spPr/>
        <p:txBody>
          <a:bodyPr/>
          <a:lstStyle/>
          <a:p>
            <a:endParaRPr lang="ar-IQ"/>
          </a:p>
        </p:txBody>
      </p:sp>
      <p:sp>
        <p:nvSpPr>
          <p:cNvPr id="4" name="عنصر نائب للتاريخ 3"/>
          <p:cNvSpPr>
            <a:spLocks noGrp="1"/>
          </p:cNvSpPr>
          <p:nvPr>
            <p:ph type="dt" sz="half" idx="10"/>
          </p:nvPr>
        </p:nvSpPr>
        <p:spPr/>
        <p:txBody>
          <a:bodyPr/>
          <a:lstStyle/>
          <a:p>
            <a:fld id="{A4A8E4AD-F14C-4694-80A4-253EFDA864F1}" type="datetimeFigureOut">
              <a:rPr lang="ar-IQ" smtClean="0"/>
              <a:pPr/>
              <a:t>24/04/1440</a:t>
            </a:fld>
            <a:endParaRPr lang="ar-IQ"/>
          </a:p>
        </p:txBody>
      </p:sp>
      <p:sp>
        <p:nvSpPr>
          <p:cNvPr id="8" name="رابط مستقيم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شكل بيضاوي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8CF1203-BFBE-4A41-8FF4-DDD2CA19700F}" type="slidenum">
              <a:rPr lang="ar-IQ" smtClean="0"/>
              <a:pPr/>
              <a:t>‹#›</a:t>
            </a:fld>
            <a:endParaRPr lang="ar-IQ"/>
          </a:p>
        </p:txBody>
      </p:sp>
      <p:sp>
        <p:nvSpPr>
          <p:cNvPr id="2" name="عنوان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758952"/>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a:xfrm>
            <a:off x="5791200" y="6409944"/>
            <a:ext cx="3044952" cy="365760"/>
          </a:xfrm>
        </p:spPr>
        <p:txBody>
          <a:bodyPr/>
          <a:lstStyle/>
          <a:p>
            <a:fld id="{A4A8E4AD-F14C-4694-80A4-253EFDA864F1}" type="datetimeFigureOut">
              <a:rPr lang="ar-IQ" smtClean="0"/>
              <a:pPr/>
              <a:t>24/04/1440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8CF1203-BFBE-4A41-8FF4-DDD2CA19700F}" type="slidenum">
              <a:rPr lang="ar-IQ" smtClean="0"/>
              <a:pPr/>
              <a:t>‹#›</a:t>
            </a:fld>
            <a:endParaRPr lang="ar-IQ"/>
          </a:p>
        </p:txBody>
      </p:sp>
      <p:sp>
        <p:nvSpPr>
          <p:cNvPr id="8" name="رابط مستقيم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عنصر نائب للمحتوى 9"/>
          <p:cNvSpPr>
            <a:spLocks noGrp="1"/>
          </p:cNvSpPr>
          <p:nvPr>
            <p:ph sz="half" idx="1"/>
          </p:nvPr>
        </p:nvSpPr>
        <p:spPr>
          <a:xfrm>
            <a:off x="301752"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محتوى 11"/>
          <p:cNvSpPr>
            <a:spLocks noGrp="1"/>
          </p:cNvSpPr>
          <p:nvPr>
            <p:ph sz="half" idx="2"/>
          </p:nvPr>
        </p:nvSpPr>
        <p:spPr>
          <a:xfrm>
            <a:off x="4800600"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1">
        <a:schemeClr val="bg2"/>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مستطيل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مستطيل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مستطيل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مستطيل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عنصر نائب للنص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A4A8E4AD-F14C-4694-80A4-253EFDA864F1}" type="datetimeFigureOut">
              <a:rPr lang="ar-IQ" smtClean="0"/>
              <a:pPr/>
              <a:t>24/04/1440</a:t>
            </a:fld>
            <a:endParaRPr lang="ar-IQ"/>
          </a:p>
        </p:txBody>
      </p:sp>
      <p:sp>
        <p:nvSpPr>
          <p:cNvPr id="8" name="عنصر نائب للتذييل 7"/>
          <p:cNvSpPr>
            <a:spLocks noGrp="1"/>
          </p:cNvSpPr>
          <p:nvPr>
            <p:ph type="ftr" sz="quarter" idx="11"/>
          </p:nvPr>
        </p:nvSpPr>
        <p:spPr>
          <a:xfrm>
            <a:off x="304800" y="6409944"/>
            <a:ext cx="3581400" cy="365760"/>
          </a:xfrm>
        </p:spPr>
        <p:txBody>
          <a:bodyPr/>
          <a:lstStyle/>
          <a:p>
            <a:endParaRPr lang="ar-IQ"/>
          </a:p>
        </p:txBody>
      </p:sp>
      <p:sp>
        <p:nvSpPr>
          <p:cNvPr id="15" name="رابط مستقيم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عنصر نائب للمحتوى 23"/>
          <p:cNvSpPr>
            <a:spLocks noGrp="1"/>
          </p:cNvSpPr>
          <p:nvPr>
            <p:ph sz="quarter" idx="2"/>
          </p:nvPr>
        </p:nvSpPr>
        <p:spPr>
          <a:xfrm>
            <a:off x="301752" y="2471383"/>
            <a:ext cx="4041648" cy="3818404"/>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محتوى 25"/>
          <p:cNvSpPr>
            <a:spLocks noGrp="1"/>
          </p:cNvSpPr>
          <p:nvPr>
            <p:ph sz="quarter" idx="4"/>
          </p:nvPr>
        </p:nvSpPr>
        <p:spPr>
          <a:xfrm>
            <a:off x="4800600" y="2471383"/>
            <a:ext cx="4038600" cy="382219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شكل بيضاوي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شكل بيضاوي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عنصر نائب لرقم الشريحة 8"/>
          <p:cNvSpPr>
            <a:spLocks noGrp="1"/>
          </p:cNvSpPr>
          <p:nvPr>
            <p:ph type="sldNum" sz="quarter" idx="12"/>
          </p:nvPr>
        </p:nvSpPr>
        <p:spPr>
          <a:xfrm>
            <a:off x="4343400" y="1042416"/>
            <a:ext cx="457200" cy="441325"/>
          </a:xfrm>
        </p:spPr>
        <p:txBody>
          <a:bodyPr/>
          <a:lstStyle>
            <a:lvl1pPr algn="ctr">
              <a:defRPr/>
            </a:lvl1pPr>
          </a:lstStyle>
          <a:p>
            <a:fld id="{D8CF1203-BFBE-4A41-8FF4-DDD2CA19700F}" type="slidenum">
              <a:rPr lang="ar-IQ" smtClean="0"/>
              <a:pPr/>
              <a:t>‹#›</a:t>
            </a:fld>
            <a:endParaRPr lang="ar-IQ"/>
          </a:p>
        </p:txBody>
      </p:sp>
      <p:sp>
        <p:nvSpPr>
          <p:cNvPr id="23" name="عنوان 22"/>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A4A8E4AD-F14C-4694-80A4-253EFDA864F1}" type="datetimeFigureOut">
              <a:rPr lang="ar-IQ" smtClean="0"/>
              <a:pPr/>
              <a:t>24/04/1440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a:xfrm>
            <a:off x="4343400" y="1036020"/>
            <a:ext cx="457200" cy="441325"/>
          </a:xfrm>
        </p:spPr>
        <p:txBody>
          <a:bodyPr/>
          <a:lstStyle/>
          <a:p>
            <a:fld id="{D8CF1203-BFBE-4A41-8FF4-DDD2CA19700F}"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مستطيل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مستطيل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مستطيل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عنصر نائب للتاريخ 1"/>
          <p:cNvSpPr>
            <a:spLocks noGrp="1"/>
          </p:cNvSpPr>
          <p:nvPr>
            <p:ph type="dt" sz="half" idx="10"/>
          </p:nvPr>
        </p:nvSpPr>
        <p:spPr/>
        <p:txBody>
          <a:bodyPr/>
          <a:lstStyle/>
          <a:p>
            <a:fld id="{A4A8E4AD-F14C-4694-80A4-253EFDA864F1}" type="datetimeFigureOut">
              <a:rPr lang="ar-IQ" smtClean="0"/>
              <a:pPr/>
              <a:t>24/04/1440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8CF1203-BFBE-4A41-8FF4-DDD2CA19700F}"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9" name="مستطيل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مستطيل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مستطيل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رابط مستقيم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عنصر نائب للمحتوى 19"/>
          <p:cNvSpPr>
            <a:spLocks noGrp="1"/>
          </p:cNvSpPr>
          <p:nvPr>
            <p:ph sz="quarter" idx="1"/>
          </p:nvPr>
        </p:nvSpPr>
        <p:spPr>
          <a:xfrm>
            <a:off x="3124200" y="685800"/>
            <a:ext cx="5638800" cy="5410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شكل بيضاوي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شكل بيضاوي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8CF1203-BFBE-4A41-8FF4-DDD2CA19700F}" type="slidenum">
              <a:rPr lang="ar-IQ" smtClean="0"/>
              <a:pPr/>
              <a:t>‹#›</a:t>
            </a:fld>
            <a:endParaRPr lang="ar-IQ"/>
          </a:p>
        </p:txBody>
      </p:sp>
      <p:sp>
        <p:nvSpPr>
          <p:cNvPr id="21" name="مستطيل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p:txBody>
          <a:bodyPr/>
          <a:lstStyle/>
          <a:p>
            <a:fld id="{A4A8E4AD-F14C-4694-80A4-253EFDA864F1}" type="datetimeFigureOut">
              <a:rPr lang="ar-IQ" smtClean="0"/>
              <a:pPr/>
              <a:t>24/04/1440</a:t>
            </a:fld>
            <a:endParaRPr lang="ar-IQ"/>
          </a:p>
        </p:txBody>
      </p:sp>
      <p:sp>
        <p:nvSpPr>
          <p:cNvPr id="6" name="عنصر نائب للتذييل 5"/>
          <p:cNvSpPr>
            <a:spLocks noGrp="1"/>
          </p:cNvSpPr>
          <p:nvPr>
            <p:ph type="ftr" sz="quarter" idx="11"/>
          </p:nvPr>
        </p:nvSpPr>
        <p:spPr>
          <a:xfrm>
            <a:off x="301752" y="6410848"/>
            <a:ext cx="3383280" cy="365760"/>
          </a:xfrm>
        </p:spPr>
        <p:txBody>
          <a:bodyPr/>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1" name="رابط مستقيم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مستطيل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مستطيل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مستطيل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مستطيل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شكل بيضاوي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شكل بيضاوي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p>
            <a:fld id="{D8CF1203-BFBE-4A41-8FF4-DDD2CA19700F}" type="slidenum">
              <a:rPr lang="ar-IQ" smtClean="0"/>
              <a:pPr/>
              <a:t>‹#›</a:t>
            </a:fld>
            <a:endParaRPr lang="ar-IQ"/>
          </a:p>
        </p:txBody>
      </p:sp>
      <p:sp>
        <p:nvSpPr>
          <p:cNvPr id="2" name="عنوان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000375" y="609600"/>
            <a:ext cx="5867400" cy="4267200"/>
          </a:xfrm>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22" name="مستطيل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عنصر نائب للتاريخ 4"/>
          <p:cNvSpPr>
            <a:spLocks noGrp="1"/>
          </p:cNvSpPr>
          <p:nvPr>
            <p:ph type="dt" sz="half" idx="10"/>
          </p:nvPr>
        </p:nvSpPr>
        <p:spPr>
          <a:xfrm>
            <a:off x="5788152" y="6404984"/>
            <a:ext cx="3044952" cy="365760"/>
          </a:xfrm>
        </p:spPr>
        <p:txBody>
          <a:bodyPr/>
          <a:lstStyle/>
          <a:p>
            <a:fld id="{A4A8E4AD-F14C-4694-80A4-253EFDA864F1}" type="datetimeFigureOut">
              <a:rPr lang="ar-IQ" smtClean="0"/>
              <a:pPr/>
              <a:t>24/04/1440</a:t>
            </a:fld>
            <a:endParaRPr lang="ar-IQ"/>
          </a:p>
        </p:txBody>
      </p:sp>
      <p:sp>
        <p:nvSpPr>
          <p:cNvPr id="6" name="عنصر نائب للتذييل 5"/>
          <p:cNvSpPr>
            <a:spLocks noGrp="1"/>
          </p:cNvSpPr>
          <p:nvPr>
            <p:ph type="ftr" sz="quarter" idx="11"/>
          </p:nvPr>
        </p:nvSpPr>
        <p:spPr>
          <a:xfrm>
            <a:off x="301752" y="6410848"/>
            <a:ext cx="3584448" cy="365760"/>
          </a:xfrm>
        </p:spPr>
        <p:txBody>
          <a:bodyPr/>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مستطيل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مستطيل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مستطيل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عنصر نائب للتاريخ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4A8E4AD-F14C-4694-80A4-253EFDA864F1}" type="datetimeFigureOut">
              <a:rPr lang="ar-IQ" smtClean="0"/>
              <a:pPr/>
              <a:t>24/04/1440</a:t>
            </a:fld>
            <a:endParaRPr lang="ar-IQ"/>
          </a:p>
        </p:txBody>
      </p:sp>
      <p:sp>
        <p:nvSpPr>
          <p:cNvPr id="3" name="عنصر نائب للتذييل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ar-IQ"/>
          </a:p>
        </p:txBody>
      </p:sp>
      <p:sp>
        <p:nvSpPr>
          <p:cNvPr id="8" name="مستطيل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رابط مستقيم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شكل بيضاوي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شكل بيضاوي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8CF1203-BFBE-4A41-8FF4-DDD2CA19700F}" type="slidenum">
              <a:rPr lang="ar-IQ" smtClean="0"/>
              <a:pPr/>
              <a:t>‹#›</a:t>
            </a:fld>
            <a:endParaRPr lang="ar-IQ"/>
          </a:p>
        </p:txBody>
      </p:sp>
      <p:sp>
        <p:nvSpPr>
          <p:cNvPr id="22" name="عنصر نائب للعنوان 21"/>
          <p:cNvSpPr>
            <a:spLocks noGrp="1"/>
          </p:cNvSpPr>
          <p:nvPr>
            <p:ph type="title"/>
          </p:nvPr>
        </p:nvSpPr>
        <p:spPr>
          <a:xfrm>
            <a:off x="301752" y="228600"/>
            <a:ext cx="8534400" cy="758952"/>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928662" y="2819400"/>
            <a:ext cx="7215238" cy="2109798"/>
          </a:xfrm>
        </p:spPr>
        <p:txBody>
          <a:bodyPr>
            <a:normAutofit/>
          </a:bodyPr>
          <a:lstStyle/>
          <a:p>
            <a:endParaRPr lang="ar-IQ" dirty="0" smtClean="0"/>
          </a:p>
          <a:p>
            <a:endParaRPr lang="ar-IQ" sz="2800" dirty="0" smtClean="0">
              <a:solidFill>
                <a:schemeClr val="tx1"/>
              </a:solidFill>
            </a:endParaRPr>
          </a:p>
          <a:p>
            <a:r>
              <a:rPr lang="ar-IQ" sz="2800" dirty="0" smtClean="0">
                <a:solidFill>
                  <a:schemeClr val="tx1"/>
                </a:solidFill>
              </a:rPr>
              <a:t>المرحلة الثالثة / قسم العلوم المصرفية والمالية</a:t>
            </a:r>
            <a:endParaRPr lang="ar-IQ" sz="2800" dirty="0">
              <a:solidFill>
                <a:schemeClr val="tx1"/>
              </a:solidFill>
            </a:endParaRPr>
          </a:p>
        </p:txBody>
      </p:sp>
      <p:sp>
        <p:nvSpPr>
          <p:cNvPr id="2" name="عنوان 1"/>
          <p:cNvSpPr>
            <a:spLocks noGrp="1"/>
          </p:cNvSpPr>
          <p:nvPr>
            <p:ph type="ctrTitle"/>
          </p:nvPr>
        </p:nvSpPr>
        <p:spPr>
          <a:xfrm>
            <a:off x="685800" y="0"/>
            <a:ext cx="7772400" cy="2214554"/>
          </a:xfrm>
        </p:spPr>
        <p:txBody>
          <a:bodyPr>
            <a:normAutofit/>
          </a:bodyPr>
          <a:lstStyle/>
          <a:p>
            <a:r>
              <a:rPr lang="ar-IQ" sz="5400" dirty="0" smtClean="0">
                <a:solidFill>
                  <a:srgbClr val="FF0000"/>
                </a:solidFill>
              </a:rPr>
              <a:t>المحاضرة السادسة             حساب التوفير والإيداع الثابت</a:t>
            </a:r>
            <a:endParaRPr lang="ar-IQ" sz="5400"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dirty="0" smtClean="0">
                <a:solidFill>
                  <a:srgbClr val="FF0000"/>
                </a:solidFill>
              </a:rPr>
              <a:t>الفصل الثالث : حساب التوفير والإيداع الثابت</a:t>
            </a:r>
            <a:endParaRPr lang="ar-IQ" dirty="0">
              <a:solidFill>
                <a:srgbClr val="FF0000"/>
              </a:solidFill>
            </a:endParaRPr>
          </a:p>
        </p:txBody>
      </p:sp>
      <p:sp>
        <p:nvSpPr>
          <p:cNvPr id="3" name="عنصر نائب للمحتوى 2"/>
          <p:cNvSpPr>
            <a:spLocks noGrp="1"/>
          </p:cNvSpPr>
          <p:nvPr>
            <p:ph sz="quarter" idx="1"/>
          </p:nvPr>
        </p:nvSpPr>
        <p:spPr>
          <a:xfrm>
            <a:off x="457200" y="1600200"/>
            <a:ext cx="8229600" cy="4900634"/>
          </a:xfrm>
        </p:spPr>
        <p:txBody>
          <a:bodyPr>
            <a:normAutofit/>
          </a:bodyPr>
          <a:lstStyle/>
          <a:p>
            <a:r>
              <a:rPr lang="ar-IQ" dirty="0" smtClean="0"/>
              <a:t>أولا: مفهوم حساب التوفير:</a:t>
            </a:r>
          </a:p>
          <a:p>
            <a:pPr>
              <a:buNone/>
            </a:pPr>
            <a:r>
              <a:rPr lang="ar-IQ" dirty="0" smtClean="0"/>
              <a:t>وهو اتفاق بين المصرف والعميل, يودع بموجبه العميل مبلغاً من النقود لدى المصرف مقابل الحصول على فائدة , على أن يكون للعميل الحق في السحب من الحساب في إي وقت يشاء دون إخطار سابق منه.</a:t>
            </a:r>
          </a:p>
          <a:p>
            <a:pPr>
              <a:buNone/>
            </a:pPr>
            <a:r>
              <a:rPr lang="ar-IQ" dirty="0" smtClean="0"/>
              <a:t>ومن المهم أن نشير بداية إلى أن الهدف الأساسي لحساب التوفير هو التوفير وليس للتداول اليومي كما هو الحال بالنسبة للحساب الجاري, وكلما بقيت الأموال في حساب التوفير فترة أطول كلما ساهمت في سياسة منح الائتمان المصرفي (أي أن سيكون بمقدور المصرف استخدام الأموال لان السحب عليها لن يكون آنياً كما هو الحال في الحساب الجاري) لذلك يتم تشجيع أصحاب هذا الحساب بإبقاء أرصدتهم أطول فترة ممكنة عن طريق منحهم فائدة مصرفية سنوية. </a:t>
            </a:r>
          </a:p>
          <a:p>
            <a:pPr>
              <a:buNone/>
            </a:pPr>
            <a:endParaRPr lang="ar-IQ" dirty="0"/>
          </a:p>
          <a:p>
            <a:pPr>
              <a:buNone/>
            </a:pP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14356"/>
            <a:ext cx="8229600" cy="357190"/>
          </a:xfrm>
        </p:spPr>
        <p:txBody>
          <a:bodyPr>
            <a:noAutofit/>
          </a:bodyPr>
          <a:lstStyle/>
          <a:p>
            <a:r>
              <a:rPr lang="ar-IQ" sz="2000" dirty="0" smtClean="0"/>
              <a:t>تكملة مفهوم حساب التوفير</a:t>
            </a:r>
            <a:endParaRPr lang="ar-IQ" sz="2000" dirty="0"/>
          </a:p>
        </p:txBody>
      </p:sp>
      <p:sp>
        <p:nvSpPr>
          <p:cNvPr id="3" name="عنصر نائب للمحتوى 2"/>
          <p:cNvSpPr>
            <a:spLocks noGrp="1"/>
          </p:cNvSpPr>
          <p:nvPr>
            <p:ph sz="quarter" idx="1"/>
          </p:nvPr>
        </p:nvSpPr>
        <p:spPr>
          <a:xfrm>
            <a:off x="457200" y="1500174"/>
            <a:ext cx="8229600" cy="4929222"/>
          </a:xfrm>
        </p:spPr>
        <p:txBody>
          <a:bodyPr>
            <a:normAutofit/>
          </a:bodyPr>
          <a:lstStyle/>
          <a:p>
            <a:r>
              <a:rPr lang="ar-IQ" dirty="0" smtClean="0"/>
              <a:t>في حساب التوفير يزود العميل بدفتر توفير حيث تسجل فيه كافة العمليات ( الإيداع, السحب, احتساب الفوائد وتاريخ إجراء العمليات) وكذلك هنالك حقل خاص لتوقيع الموظف المختص. وفي الصفحة الأولى أسم صاحب الحساب وعنوانه مع صورة شخصية لصاحب الحساب لغرض عدم السماح باستخدام الدفتر من قبل شخص آخر في حالة السرقة أو الضياع . </a:t>
            </a:r>
          </a:p>
          <a:p>
            <a:r>
              <a:rPr lang="ar-IQ" dirty="0" smtClean="0"/>
              <a:t>وبعد التطور الالكتروني وظهور بطاقات الفيزا والماستر كارد فأن أصحاب حساب التوفير في الدول المتقدمة يستخدمون تلك البطاقات في عملية السحب بدل دفتر التوفير, ويستطيع الزبون معرفة الرصيد في أي لحظة من خلال أجهزة الصراف الآلي وكذلك الحصول على الكشف الشهري لعمليات السحب والإيداع من خلال خدمة الصيرفة المنزلية.</a:t>
            </a:r>
          </a:p>
          <a:p>
            <a:endParaRPr lang="ar-IQ" dirty="0"/>
          </a:p>
          <a:p>
            <a:endParaRPr lang="ar-IQ" dirty="0" smtClean="0"/>
          </a:p>
          <a:p>
            <a:endParaRPr lang="ar-IQ" dirty="0" smtClean="0"/>
          </a:p>
          <a:p>
            <a:endParaRPr lang="ar-IQ" dirty="0"/>
          </a:p>
          <a:p>
            <a:endParaRPr lang="ar-IQ" dirty="0" smtClean="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54032"/>
          </a:xfrm>
        </p:spPr>
        <p:txBody>
          <a:bodyPr/>
          <a:lstStyle/>
          <a:p>
            <a:r>
              <a:rPr lang="ar-IQ" dirty="0" smtClean="0">
                <a:solidFill>
                  <a:srgbClr val="FF0000"/>
                </a:solidFill>
              </a:rPr>
              <a:t>الشروط العامة لفتح حساب التوفير</a:t>
            </a:r>
            <a:endParaRPr lang="ar-IQ" dirty="0">
              <a:solidFill>
                <a:srgbClr val="FF0000"/>
              </a:solidFill>
            </a:endParaRPr>
          </a:p>
        </p:txBody>
      </p:sp>
      <p:sp>
        <p:nvSpPr>
          <p:cNvPr id="3" name="عنصر نائب للمحتوى 2"/>
          <p:cNvSpPr>
            <a:spLocks noGrp="1"/>
          </p:cNvSpPr>
          <p:nvPr>
            <p:ph sz="quarter" idx="1"/>
          </p:nvPr>
        </p:nvSpPr>
        <p:spPr>
          <a:xfrm>
            <a:off x="142844" y="1071546"/>
            <a:ext cx="8786874" cy="5054617"/>
          </a:xfrm>
        </p:spPr>
        <p:txBody>
          <a:bodyPr>
            <a:normAutofit fontScale="92500"/>
          </a:bodyPr>
          <a:lstStyle/>
          <a:p>
            <a:r>
              <a:rPr lang="ar-IQ" sz="2800" dirty="0" smtClean="0"/>
              <a:t>هناك شروط واجب توافرها في الشخص الطبيعي والمعنوي عند فتح حساب التوفير وهي على النحو الآتي:</a:t>
            </a:r>
          </a:p>
          <a:p>
            <a:r>
              <a:rPr lang="en-US" sz="2800" dirty="0" smtClean="0"/>
              <a:t>1</a:t>
            </a:r>
            <a:r>
              <a:rPr lang="ar-IQ" sz="2800" dirty="0" smtClean="0"/>
              <a:t>- </a:t>
            </a:r>
            <a:r>
              <a:rPr lang="ar-IQ" sz="2800" b="1" u="sng" dirty="0" smtClean="0"/>
              <a:t>الشخص الطبيعي</a:t>
            </a:r>
          </a:p>
          <a:p>
            <a:r>
              <a:rPr lang="ar-IQ" sz="2800" dirty="0" smtClean="0"/>
              <a:t>- أن يكون عراقي الجنسية ومقيما في العراق وتراعى هنا تعليمات الرقابة على التحويل الخارجي الصادرة عن البنك المركزي العراقي عند فتح حساب التوفير للأشخاص العراقيين غير المقيمين في العراق أو غير العراقيين.</a:t>
            </a:r>
          </a:p>
          <a:p>
            <a:r>
              <a:rPr lang="ar-IQ" sz="2800" dirty="0" smtClean="0"/>
              <a:t>-أن يكون قد أكمل الثامنة عشر من عمره ولا يوجد مانع قانوني يتعلق بشخصيته يمنعه من فتح الحساب وان يكون كامل الأهلية ومن ذوي السمعة الجيدة.</a:t>
            </a:r>
          </a:p>
          <a:p>
            <a:r>
              <a:rPr lang="ar-IQ" sz="2800" dirty="0" smtClean="0"/>
              <a:t>-</a:t>
            </a:r>
            <a:r>
              <a:rPr lang="ar-IQ" sz="2800" dirty="0" err="1" smtClean="0"/>
              <a:t>ان</a:t>
            </a:r>
            <a:r>
              <a:rPr lang="ar-IQ" sz="2800" dirty="0" smtClean="0"/>
              <a:t> يكون من المعروفين لدى المصرف مباشرة أو بتوسط شخص معروف لدى المصرف أو بموجب إحدى الهويات وهي هوية الموظفين, هوية المتقاعدين, هوية الأحوال المدنية, شهادة الجنسية العراقية, جواز سفر نافذ المفعول.</a:t>
            </a:r>
          </a:p>
          <a:p>
            <a:endParaRPr lang="ar-IQ" sz="2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96908"/>
          </a:xfrm>
        </p:spPr>
        <p:txBody>
          <a:bodyPr>
            <a:normAutofit fontScale="90000"/>
          </a:bodyPr>
          <a:lstStyle/>
          <a:p>
            <a:r>
              <a:rPr lang="ar-IQ" sz="2000" dirty="0" smtClean="0"/>
              <a:t>تكملة الشوط العامة لفتح حساب التوفير</a:t>
            </a:r>
            <a:br>
              <a:rPr lang="ar-IQ" sz="2000" dirty="0" smtClean="0"/>
            </a:br>
            <a:r>
              <a:rPr lang="ar-IQ" sz="2000" dirty="0" smtClean="0"/>
              <a:t/>
            </a:r>
            <a:br>
              <a:rPr lang="ar-IQ" sz="2000" dirty="0" smtClean="0"/>
            </a:br>
            <a:endParaRPr lang="ar-IQ" sz="2000" dirty="0"/>
          </a:p>
        </p:txBody>
      </p:sp>
      <p:sp>
        <p:nvSpPr>
          <p:cNvPr id="3" name="عنصر نائب للمحتوى 2"/>
          <p:cNvSpPr>
            <a:spLocks noGrp="1"/>
          </p:cNvSpPr>
          <p:nvPr>
            <p:ph sz="quarter" idx="1"/>
          </p:nvPr>
        </p:nvSpPr>
        <p:spPr>
          <a:xfrm>
            <a:off x="457200" y="928670"/>
            <a:ext cx="8229600" cy="5643602"/>
          </a:xfrm>
        </p:spPr>
        <p:txBody>
          <a:bodyPr>
            <a:normAutofit/>
          </a:bodyPr>
          <a:lstStyle/>
          <a:p>
            <a:pPr>
              <a:buNone/>
            </a:pPr>
            <a:endParaRPr lang="en-US" dirty="0" smtClean="0"/>
          </a:p>
          <a:p>
            <a:pPr>
              <a:buNone/>
            </a:pPr>
            <a:endParaRPr lang="en-US" dirty="0" smtClean="0"/>
          </a:p>
          <a:p>
            <a:pPr>
              <a:buNone/>
            </a:pPr>
            <a:r>
              <a:rPr lang="en-US" dirty="0" smtClean="0"/>
              <a:t>2</a:t>
            </a:r>
            <a:r>
              <a:rPr lang="ar-IQ" dirty="0" smtClean="0"/>
              <a:t>- </a:t>
            </a:r>
            <a:r>
              <a:rPr lang="ar-IQ" u="sng" dirty="0" smtClean="0"/>
              <a:t>الشخص المعنوي</a:t>
            </a:r>
            <a:r>
              <a:rPr lang="ar-IQ" dirty="0" smtClean="0"/>
              <a:t>: </a:t>
            </a:r>
          </a:p>
          <a:p>
            <a:pPr algn="just">
              <a:buNone/>
            </a:pPr>
            <a:r>
              <a:rPr lang="ar-IQ" dirty="0" smtClean="0"/>
              <a:t>     عندما تتقدم المؤسسات ذات الأغراض الإنسانية والاجتماعية والخيرية والدينية والنوادي والجمعيات ذات النفع الخاص والعام وشركات القطاع الخاص بطلباتها إلى المصرف لغرض فتح الحساب باسمها يترتب عليها تقديم المستندات الثبوتية الخاصة بتأسيسها المصادق عليها مكن الجهات الحكومية ذات العلاقة ونظامها الداخلي الأصولي وقرار تخويل الصلاحيات والتوقيع وتشغيل الحساب حسب طبيعة الجهة التي تطلب فتح الحساب.</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357166"/>
            <a:ext cx="8534400" cy="1214446"/>
          </a:xfrm>
        </p:spPr>
        <p:txBody>
          <a:bodyPr>
            <a:normAutofit/>
          </a:bodyPr>
          <a:lstStyle/>
          <a:p>
            <a:r>
              <a:rPr lang="ar-IQ" dirty="0" smtClean="0">
                <a:solidFill>
                  <a:srgbClr val="FF0000"/>
                </a:solidFill>
              </a:rPr>
              <a:t>لذلك يمكن القول أن شروط حساب التوفير بصورة عامة تتلخص في ما يلي:-</a:t>
            </a:r>
            <a:endParaRPr lang="ar-IQ" dirty="0">
              <a:solidFill>
                <a:srgbClr val="FF0000"/>
              </a:solidFill>
            </a:endParaRPr>
          </a:p>
        </p:txBody>
      </p:sp>
      <p:sp>
        <p:nvSpPr>
          <p:cNvPr id="3" name="عنصر نائب للمحتوى 2"/>
          <p:cNvSpPr>
            <a:spLocks noGrp="1"/>
          </p:cNvSpPr>
          <p:nvPr>
            <p:ph sz="quarter" idx="1"/>
          </p:nvPr>
        </p:nvSpPr>
        <p:spPr>
          <a:xfrm>
            <a:off x="457200" y="1500174"/>
            <a:ext cx="8229600" cy="4625989"/>
          </a:xfrm>
        </p:spPr>
        <p:txBody>
          <a:bodyPr>
            <a:noAutofit/>
          </a:bodyPr>
          <a:lstStyle/>
          <a:p>
            <a:pPr algn="just">
              <a:buNone/>
            </a:pPr>
            <a:endParaRPr lang="ar-IQ" sz="2400" dirty="0" smtClean="0"/>
          </a:p>
          <a:p>
            <a:pPr algn="just"/>
            <a:r>
              <a:rPr lang="ar-IQ" sz="2400" dirty="0" smtClean="0"/>
              <a:t> يجوز فتحه باسم شخص واحد ويجوز فتحه باسم شخصين مجتمعين.</a:t>
            </a:r>
          </a:p>
          <a:p>
            <a:pPr algn="just"/>
            <a:r>
              <a:rPr lang="ar-IQ" sz="2400" dirty="0" smtClean="0"/>
              <a:t>يفتح الحساب باسم الشخص الأمي أو الأعمى لقاء تقديم صورتين واستحصال بصمة الإبهام وشهادة شاهدين.</a:t>
            </a:r>
          </a:p>
          <a:p>
            <a:pPr algn="just"/>
            <a:r>
              <a:rPr lang="ar-IQ" sz="2400" dirty="0" smtClean="0"/>
              <a:t>يكون صاحب الحساب قد أكمل </a:t>
            </a:r>
            <a:r>
              <a:rPr lang="en-US" sz="2400" dirty="0" smtClean="0"/>
              <a:t> 18 </a:t>
            </a:r>
            <a:r>
              <a:rPr lang="ar-IQ" sz="2400" dirty="0" smtClean="0"/>
              <a:t>سنة من عمره وان يكون كامل الأهلية.</a:t>
            </a:r>
          </a:p>
          <a:p>
            <a:pPr algn="just"/>
            <a:r>
              <a:rPr lang="ar-IQ" sz="2400" dirty="0" smtClean="0"/>
              <a:t>يجوز فتح الحساب باسم القاصر أو ناقص الأهلية من قبل الوالي الجبري.</a:t>
            </a:r>
          </a:p>
          <a:p>
            <a:pPr algn="just"/>
            <a:r>
              <a:rPr lang="ar-IQ" sz="2400" dirty="0" smtClean="0"/>
              <a:t>يفتح الحساب للجهات الحكومية بعد تقديم المستندات المطلوبة.</a:t>
            </a:r>
          </a:p>
          <a:p>
            <a:pPr algn="just"/>
            <a:r>
              <a:rPr lang="ar-IQ" sz="2400" dirty="0" smtClean="0"/>
              <a:t>أن يكون صاحب الحساب ضمن الرقعة الجغرافية للمصرف.</a:t>
            </a:r>
          </a:p>
          <a:p>
            <a:pPr algn="just"/>
            <a:r>
              <a:rPr lang="ar-IQ" sz="2400" dirty="0" smtClean="0"/>
              <a:t>أن يكون لديه كفيل بفتح الحساب ويكون الكفيل لديه الحساب بنفس </a:t>
            </a:r>
          </a:p>
          <a:p>
            <a:pPr algn="just"/>
            <a:r>
              <a:rPr lang="ar-IQ" sz="2400" dirty="0" smtClean="0"/>
              <a:t>الفرع (المصرف).</a:t>
            </a:r>
          </a:p>
          <a:p>
            <a:pPr algn="just"/>
            <a:r>
              <a:rPr lang="ar-IQ" sz="2400" dirty="0" smtClean="0"/>
              <a:t>تستحصل موافقة المدير العام المختص بشعبة حساب التوفير وبعدها موافقة مدير المصرف.</a:t>
            </a:r>
            <a:endParaRPr lang="ar-IQ"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IQ" sz="4400" dirty="0" smtClean="0">
                <a:solidFill>
                  <a:srgbClr val="FF0000"/>
                </a:solidFill>
              </a:rPr>
              <a:t>ثالثاً: إجراءات فتح حساب التوفير </a:t>
            </a:r>
            <a:endParaRPr lang="ar-IQ" sz="4400" dirty="0">
              <a:solidFill>
                <a:srgbClr val="FF0000"/>
              </a:solidFill>
            </a:endParaRPr>
          </a:p>
        </p:txBody>
      </p:sp>
      <p:sp>
        <p:nvSpPr>
          <p:cNvPr id="3" name="عنصر نائب للمحتوى 2"/>
          <p:cNvSpPr>
            <a:spLocks noGrp="1"/>
          </p:cNvSpPr>
          <p:nvPr>
            <p:ph sz="quarter" idx="1"/>
          </p:nvPr>
        </p:nvSpPr>
        <p:spPr/>
        <p:txBody>
          <a:bodyPr>
            <a:normAutofit lnSpcReduction="10000"/>
          </a:bodyPr>
          <a:lstStyle/>
          <a:p>
            <a:pPr algn="just"/>
            <a:r>
              <a:rPr lang="ar-IQ" dirty="0" smtClean="0"/>
              <a:t>يقدم العميل طلب فتح حساب توفير على استمارة مخصصة لذلك من قبل المصرف الذي يفتح الحساب فيه بعد إملائها بالبيانات والمعلومات المطلوبة من قبل طالب فتح حساب التوفير وتوقيعها من قبله شخصياً حيث يعد توقيعه بمثابة قبوله بجميع شروط فتح الحساب المثبتة بدفتر التوفير الذي سيزود به بعد قبول طلبه, كما يثبت توقيع العميل في سجل نماذج التواقيع الخاصة بحسابات التوفير وفي بطاقة نماذج التواقيع التي تحفظ لدى مدير المصرف أو الموظف المسؤول عن هذا النوع من الحسابات, بعد سلسلة من الإجراءات يزود صاحب الحساب بدفتر التوفير الذي يحمل اسمه وعنوانه واسم فرع المصرف ورقم تسلسل المصرف ورقم حسابه وصورته الشخصية حيث يسجل هذا الدفتر مستقبلاً في عمليات السحب والإيداع وإضافة الفوائد.</a:t>
            </a:r>
            <a:endParaRPr lang="ar-IQ"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دني">
  <a:themeElements>
    <a:clrScheme name="مدني">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مدني">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دني">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185</TotalTime>
  <Words>683</Words>
  <Application>Microsoft Office PowerPoint</Application>
  <PresentationFormat>عرض على الشاشة (3:4)‏</PresentationFormat>
  <Paragraphs>39</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مدني</vt:lpstr>
      <vt:lpstr>المحاضرة السادسة             حساب التوفير والإيداع الثابت</vt:lpstr>
      <vt:lpstr>الفصل الثالث : حساب التوفير والإيداع الثابت</vt:lpstr>
      <vt:lpstr>تكملة مفهوم حساب التوفير</vt:lpstr>
      <vt:lpstr>الشروط العامة لفتح حساب التوفير</vt:lpstr>
      <vt:lpstr>تكملة الشوط العامة لفتح حساب التوفير  </vt:lpstr>
      <vt:lpstr>لذلك يمكن القول أن شروط حساب التوفير بصورة عامة تتلخص في ما يلي:-</vt:lpstr>
      <vt:lpstr>ثالثاً: إجراءات فتح حساب التوفير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حساب التوفير والايداع الثابت</dc:title>
  <dc:creator>Manager</dc:creator>
  <cp:lastModifiedBy>Maher</cp:lastModifiedBy>
  <cp:revision>25</cp:revision>
  <dcterms:created xsi:type="dcterms:W3CDTF">2018-12-29T07:47:56Z</dcterms:created>
  <dcterms:modified xsi:type="dcterms:W3CDTF">2018-12-31T22:33:59Z</dcterms:modified>
</cp:coreProperties>
</file>