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40" r:id="rId1"/>
  </p:sldMasterIdLst>
  <p:notesMasterIdLst>
    <p:notesMasterId r:id="rId14"/>
  </p:notesMasterIdLst>
  <p:sldIdLst>
    <p:sldId id="256" r:id="rId2"/>
    <p:sldId id="257" r:id="rId3"/>
    <p:sldId id="258" r:id="rId4"/>
    <p:sldId id="259" r:id="rId5"/>
    <p:sldId id="260" r:id="rId6"/>
    <p:sldId id="268" r:id="rId7"/>
    <p:sldId id="262" r:id="rId8"/>
    <p:sldId id="261" r:id="rId9"/>
    <p:sldId id="263" r:id="rId10"/>
    <p:sldId id="264" r:id="rId11"/>
    <p:sldId id="265" r:id="rId12"/>
    <p:sldId id="266"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0000"/>
    <a:srgbClr val="6600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7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ورقة1!$B$1</c:f>
              <c:strCache>
                <c:ptCount val="1"/>
                <c:pt idx="0">
                  <c:v>عمود1</c:v>
                </c:pt>
              </c:strCache>
            </c:strRef>
          </c:tx>
          <c:invertIfNegative val="0"/>
          <c:cat>
            <c:strRef>
              <c:f>ورقة1!$A$2:$A$5</c:f>
              <c:strCache>
                <c:ptCount val="4"/>
                <c:pt idx="0">
                  <c:v>الربحية </c:v>
                </c:pt>
                <c:pt idx="1">
                  <c:v>السيولة </c:v>
                </c:pt>
                <c:pt idx="2">
                  <c:v>الامان</c:v>
                </c:pt>
                <c:pt idx="3">
                  <c:v>المخاطرة</c:v>
                </c:pt>
              </c:strCache>
            </c:strRef>
          </c:cat>
          <c:val>
            <c:numRef>
              <c:f>ورقة1!$B$2:$B$5</c:f>
              <c:numCache>
                <c:formatCode>General</c:formatCode>
                <c:ptCount val="4"/>
                <c:pt idx="0">
                  <c:v>5</c:v>
                </c:pt>
                <c:pt idx="1">
                  <c:v>90</c:v>
                </c:pt>
                <c:pt idx="2">
                  <c:v>80</c:v>
                </c:pt>
                <c:pt idx="3">
                  <c:v>1</c:v>
                </c:pt>
              </c:numCache>
            </c:numRef>
          </c:val>
        </c:ser>
        <c:ser>
          <c:idx val="1"/>
          <c:order val="1"/>
          <c:tx>
            <c:strRef>
              <c:f>ورقة1!$C$1</c:f>
              <c:strCache>
                <c:ptCount val="1"/>
                <c:pt idx="0">
                  <c:v>عمود2</c:v>
                </c:pt>
              </c:strCache>
            </c:strRef>
          </c:tx>
          <c:invertIfNegative val="0"/>
          <c:cat>
            <c:strRef>
              <c:f>ورقة1!$A$2:$A$5</c:f>
              <c:strCache>
                <c:ptCount val="4"/>
                <c:pt idx="0">
                  <c:v>الربحية </c:v>
                </c:pt>
                <c:pt idx="1">
                  <c:v>السيولة </c:v>
                </c:pt>
                <c:pt idx="2">
                  <c:v>الامان</c:v>
                </c:pt>
                <c:pt idx="3">
                  <c:v>المخاطرة</c:v>
                </c:pt>
              </c:strCache>
            </c:strRef>
          </c:cat>
          <c:val>
            <c:numRef>
              <c:f>ورقة1!$C$2:$C$5</c:f>
              <c:numCache>
                <c:formatCode>General</c:formatCode>
                <c:ptCount val="4"/>
                <c:pt idx="0">
                  <c:v>10</c:v>
                </c:pt>
                <c:pt idx="1">
                  <c:v>70</c:v>
                </c:pt>
                <c:pt idx="2">
                  <c:v>60</c:v>
                </c:pt>
                <c:pt idx="3">
                  <c:v>2</c:v>
                </c:pt>
              </c:numCache>
            </c:numRef>
          </c:val>
        </c:ser>
        <c:ser>
          <c:idx val="2"/>
          <c:order val="2"/>
          <c:tx>
            <c:strRef>
              <c:f>ورقة1!$D$1</c:f>
              <c:strCache>
                <c:ptCount val="1"/>
                <c:pt idx="0">
                  <c:v>عمود3</c:v>
                </c:pt>
              </c:strCache>
            </c:strRef>
          </c:tx>
          <c:invertIfNegative val="0"/>
          <c:cat>
            <c:strRef>
              <c:f>ورقة1!$A$2:$A$5</c:f>
              <c:strCache>
                <c:ptCount val="4"/>
                <c:pt idx="0">
                  <c:v>الربحية </c:v>
                </c:pt>
                <c:pt idx="1">
                  <c:v>السيولة </c:v>
                </c:pt>
                <c:pt idx="2">
                  <c:v>الامان</c:v>
                </c:pt>
                <c:pt idx="3">
                  <c:v>المخاطرة</c:v>
                </c:pt>
              </c:strCache>
            </c:strRef>
          </c:cat>
          <c:val>
            <c:numRef>
              <c:f>ورقة1!$D$2:$D$5</c:f>
              <c:numCache>
                <c:formatCode>General</c:formatCode>
                <c:ptCount val="4"/>
                <c:pt idx="0">
                  <c:v>15</c:v>
                </c:pt>
                <c:pt idx="1">
                  <c:v>50</c:v>
                </c:pt>
                <c:pt idx="2">
                  <c:v>50</c:v>
                </c:pt>
                <c:pt idx="3">
                  <c:v>3</c:v>
                </c:pt>
              </c:numCache>
            </c:numRef>
          </c:val>
        </c:ser>
        <c:dLbls>
          <c:showLegendKey val="0"/>
          <c:showVal val="0"/>
          <c:showCatName val="0"/>
          <c:showSerName val="0"/>
          <c:showPercent val="0"/>
          <c:showBubbleSize val="0"/>
        </c:dLbls>
        <c:gapWidth val="95"/>
        <c:gapDepth val="95"/>
        <c:shape val="cylinder"/>
        <c:axId val="71271552"/>
        <c:axId val="71273088"/>
        <c:axId val="0"/>
      </c:bar3DChart>
      <c:catAx>
        <c:axId val="71271552"/>
        <c:scaling>
          <c:orientation val="minMax"/>
        </c:scaling>
        <c:delete val="0"/>
        <c:axPos val="b"/>
        <c:majorTickMark val="none"/>
        <c:minorTickMark val="none"/>
        <c:tickLblPos val="nextTo"/>
        <c:crossAx val="71273088"/>
        <c:crosses val="autoZero"/>
        <c:auto val="1"/>
        <c:lblAlgn val="ctr"/>
        <c:lblOffset val="100"/>
        <c:noMultiLvlLbl val="0"/>
      </c:catAx>
      <c:valAx>
        <c:axId val="71273088"/>
        <c:scaling>
          <c:orientation val="minMax"/>
        </c:scaling>
        <c:delete val="0"/>
        <c:axPos val="l"/>
        <c:majorGridlines/>
        <c:title>
          <c:layout/>
          <c:overlay val="0"/>
        </c:title>
        <c:numFmt formatCode="0%" sourceLinked="1"/>
        <c:majorTickMark val="none"/>
        <c:minorTickMark val="none"/>
        <c:tickLblPos val="nextTo"/>
        <c:crossAx val="71271552"/>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ar-IQ"/>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5A023-8E6B-4FAD-99B5-580CFE8EBB39}" type="doc">
      <dgm:prSet loTypeId="urn:microsoft.com/office/officeart/2005/8/layout/gear1" loCatId="relationship" qsTypeId="urn:microsoft.com/office/officeart/2005/8/quickstyle/simple1" qsCatId="simple" csTypeId="urn:microsoft.com/office/officeart/2005/8/colors/colorful2" csCatId="colorful" phldr="1"/>
      <dgm:spPr/>
    </dgm:pt>
    <dgm:pt modelId="{9C377D14-A30D-44E9-B710-E2B2EC93E5B9}">
      <dgm:prSet phldrT="[نص]"/>
      <dgm:spPr/>
      <dgm:t>
        <a:bodyPr/>
        <a:lstStyle/>
        <a:p>
          <a:pPr rtl="1"/>
          <a:r>
            <a:rPr lang="ar-IQ" dirty="0" smtClean="0"/>
            <a:t>السيولة </a:t>
          </a:r>
          <a:endParaRPr lang="ar-IQ" dirty="0"/>
        </a:p>
      </dgm:t>
    </dgm:pt>
    <dgm:pt modelId="{A64D47D9-21F9-422F-8C3E-59FCE99A4677}" type="parTrans" cxnId="{A6B7AE4B-B2C7-4A9A-A67E-273F4A7ED200}">
      <dgm:prSet/>
      <dgm:spPr/>
      <dgm:t>
        <a:bodyPr/>
        <a:lstStyle/>
        <a:p>
          <a:pPr rtl="1"/>
          <a:endParaRPr lang="ar-IQ"/>
        </a:p>
      </dgm:t>
    </dgm:pt>
    <dgm:pt modelId="{F6B3E604-2CAB-43EC-BE7B-D3942FFF9318}" type="sibTrans" cxnId="{A6B7AE4B-B2C7-4A9A-A67E-273F4A7ED200}">
      <dgm:prSet/>
      <dgm:spPr/>
      <dgm:t>
        <a:bodyPr/>
        <a:lstStyle/>
        <a:p>
          <a:pPr rtl="1"/>
          <a:endParaRPr lang="ar-IQ"/>
        </a:p>
      </dgm:t>
    </dgm:pt>
    <dgm:pt modelId="{A03936B3-6375-4605-A445-5E7D9459BCA3}">
      <dgm:prSet phldrT="[نص]"/>
      <dgm:spPr/>
      <dgm:t>
        <a:bodyPr/>
        <a:lstStyle/>
        <a:p>
          <a:pPr rtl="1"/>
          <a:r>
            <a:rPr lang="ar-IQ" dirty="0" smtClean="0"/>
            <a:t>الربحية</a:t>
          </a:r>
          <a:endParaRPr lang="ar-IQ" dirty="0"/>
        </a:p>
      </dgm:t>
    </dgm:pt>
    <dgm:pt modelId="{0B92003C-1DE0-49D1-B56C-8B4CE52C7DD3}" type="parTrans" cxnId="{2CC4D235-9B4F-4FD5-A11D-85161A656866}">
      <dgm:prSet/>
      <dgm:spPr/>
      <dgm:t>
        <a:bodyPr/>
        <a:lstStyle/>
        <a:p>
          <a:pPr rtl="1"/>
          <a:endParaRPr lang="ar-IQ"/>
        </a:p>
      </dgm:t>
    </dgm:pt>
    <dgm:pt modelId="{35A6AE9C-7007-4DCB-A7FE-AAB9C598762C}" type="sibTrans" cxnId="{2CC4D235-9B4F-4FD5-A11D-85161A656866}">
      <dgm:prSet/>
      <dgm:spPr/>
      <dgm:t>
        <a:bodyPr/>
        <a:lstStyle/>
        <a:p>
          <a:pPr rtl="1"/>
          <a:endParaRPr lang="ar-IQ"/>
        </a:p>
      </dgm:t>
    </dgm:pt>
    <dgm:pt modelId="{E83529C5-BCFF-4E77-9AD4-8AA30D0219DB}">
      <dgm:prSet phldrT="[نص]"/>
      <dgm:spPr/>
      <dgm:t>
        <a:bodyPr/>
        <a:lstStyle/>
        <a:p>
          <a:pPr rtl="1"/>
          <a:r>
            <a:rPr lang="ar-IQ" dirty="0" smtClean="0"/>
            <a:t>الامان </a:t>
          </a:r>
          <a:endParaRPr lang="ar-IQ" dirty="0"/>
        </a:p>
      </dgm:t>
    </dgm:pt>
    <dgm:pt modelId="{AB717437-A103-47FD-8FD8-A24DF6A121AC}" type="parTrans" cxnId="{A1CEFCF6-C0DE-492E-8264-287DC0B2398E}">
      <dgm:prSet/>
      <dgm:spPr/>
      <dgm:t>
        <a:bodyPr/>
        <a:lstStyle/>
        <a:p>
          <a:pPr rtl="1"/>
          <a:endParaRPr lang="ar-IQ"/>
        </a:p>
      </dgm:t>
    </dgm:pt>
    <dgm:pt modelId="{D0E5134A-99A1-4305-9704-59E159178E55}" type="sibTrans" cxnId="{A1CEFCF6-C0DE-492E-8264-287DC0B2398E}">
      <dgm:prSet/>
      <dgm:spPr/>
      <dgm:t>
        <a:bodyPr/>
        <a:lstStyle/>
        <a:p>
          <a:pPr rtl="1"/>
          <a:endParaRPr lang="ar-IQ"/>
        </a:p>
      </dgm:t>
    </dgm:pt>
    <dgm:pt modelId="{B762FE56-CF5D-48B3-9E40-1421C75D86B5}" type="pres">
      <dgm:prSet presAssocID="{BF35A023-8E6B-4FAD-99B5-580CFE8EBB39}" presName="composite" presStyleCnt="0">
        <dgm:presLayoutVars>
          <dgm:chMax val="3"/>
          <dgm:animLvl val="lvl"/>
          <dgm:resizeHandles val="exact"/>
        </dgm:presLayoutVars>
      </dgm:prSet>
      <dgm:spPr/>
    </dgm:pt>
    <dgm:pt modelId="{9B863B38-202C-444F-95C9-781000C285E8}" type="pres">
      <dgm:prSet presAssocID="{9C377D14-A30D-44E9-B710-E2B2EC93E5B9}" presName="gear1" presStyleLbl="node1" presStyleIdx="0" presStyleCnt="3">
        <dgm:presLayoutVars>
          <dgm:chMax val="1"/>
          <dgm:bulletEnabled val="1"/>
        </dgm:presLayoutVars>
      </dgm:prSet>
      <dgm:spPr/>
      <dgm:t>
        <a:bodyPr/>
        <a:lstStyle/>
        <a:p>
          <a:pPr rtl="1"/>
          <a:endParaRPr lang="ar-IQ"/>
        </a:p>
      </dgm:t>
    </dgm:pt>
    <dgm:pt modelId="{AC98B939-91A2-4E07-ACFB-41760509051D}" type="pres">
      <dgm:prSet presAssocID="{9C377D14-A30D-44E9-B710-E2B2EC93E5B9}" presName="gear1srcNode" presStyleLbl="node1" presStyleIdx="0" presStyleCnt="3"/>
      <dgm:spPr/>
    </dgm:pt>
    <dgm:pt modelId="{181767CA-8AAE-4A36-9ED1-BA44ED217954}" type="pres">
      <dgm:prSet presAssocID="{9C377D14-A30D-44E9-B710-E2B2EC93E5B9}" presName="gear1dstNode" presStyleLbl="node1" presStyleIdx="0" presStyleCnt="3"/>
      <dgm:spPr/>
    </dgm:pt>
    <dgm:pt modelId="{BA125422-DAC8-4ACC-91DD-586C7C65FF66}" type="pres">
      <dgm:prSet presAssocID="{A03936B3-6375-4605-A445-5E7D9459BCA3}" presName="gear2" presStyleLbl="node1" presStyleIdx="1" presStyleCnt="3">
        <dgm:presLayoutVars>
          <dgm:chMax val="1"/>
          <dgm:bulletEnabled val="1"/>
        </dgm:presLayoutVars>
      </dgm:prSet>
      <dgm:spPr/>
    </dgm:pt>
    <dgm:pt modelId="{F3E631A0-E442-407C-92C3-730A2A5DCF94}" type="pres">
      <dgm:prSet presAssocID="{A03936B3-6375-4605-A445-5E7D9459BCA3}" presName="gear2srcNode" presStyleLbl="node1" presStyleIdx="1" presStyleCnt="3"/>
      <dgm:spPr/>
    </dgm:pt>
    <dgm:pt modelId="{716484B4-E5E6-4A10-818E-E80F40B52DDD}" type="pres">
      <dgm:prSet presAssocID="{A03936B3-6375-4605-A445-5E7D9459BCA3}" presName="gear2dstNode" presStyleLbl="node1" presStyleIdx="1" presStyleCnt="3"/>
      <dgm:spPr/>
    </dgm:pt>
    <dgm:pt modelId="{4CB7E643-17A6-42F4-BF2C-91F8DF14C666}" type="pres">
      <dgm:prSet presAssocID="{E83529C5-BCFF-4E77-9AD4-8AA30D0219DB}" presName="gear3" presStyleLbl="node1" presStyleIdx="2" presStyleCnt="3"/>
      <dgm:spPr/>
    </dgm:pt>
    <dgm:pt modelId="{919F5E13-CCE5-49F2-B3B4-C7B50A7CD935}" type="pres">
      <dgm:prSet presAssocID="{E83529C5-BCFF-4E77-9AD4-8AA30D0219DB}" presName="gear3tx" presStyleLbl="node1" presStyleIdx="2" presStyleCnt="3">
        <dgm:presLayoutVars>
          <dgm:chMax val="1"/>
          <dgm:bulletEnabled val="1"/>
        </dgm:presLayoutVars>
      </dgm:prSet>
      <dgm:spPr/>
    </dgm:pt>
    <dgm:pt modelId="{E86B697C-61DD-454A-A272-4351A0F26386}" type="pres">
      <dgm:prSet presAssocID="{E83529C5-BCFF-4E77-9AD4-8AA30D0219DB}" presName="gear3srcNode" presStyleLbl="node1" presStyleIdx="2" presStyleCnt="3"/>
      <dgm:spPr/>
    </dgm:pt>
    <dgm:pt modelId="{95064A6A-DE76-4C74-8650-55E2D65027C4}" type="pres">
      <dgm:prSet presAssocID="{E83529C5-BCFF-4E77-9AD4-8AA30D0219DB}" presName="gear3dstNode" presStyleLbl="node1" presStyleIdx="2" presStyleCnt="3"/>
      <dgm:spPr/>
    </dgm:pt>
    <dgm:pt modelId="{C0ECD519-846E-44F9-86AF-647B6DEB683A}" type="pres">
      <dgm:prSet presAssocID="{F6B3E604-2CAB-43EC-BE7B-D3942FFF9318}" presName="connector1" presStyleLbl="sibTrans2D1" presStyleIdx="0" presStyleCnt="3"/>
      <dgm:spPr/>
    </dgm:pt>
    <dgm:pt modelId="{32E8C9BD-4D36-42F8-A443-72F7F7583971}" type="pres">
      <dgm:prSet presAssocID="{35A6AE9C-7007-4DCB-A7FE-AAB9C598762C}" presName="connector2" presStyleLbl="sibTrans2D1" presStyleIdx="1" presStyleCnt="3"/>
      <dgm:spPr/>
    </dgm:pt>
    <dgm:pt modelId="{91E31693-550E-4C1B-9523-5FFD590CEA81}" type="pres">
      <dgm:prSet presAssocID="{D0E5134A-99A1-4305-9704-59E159178E55}" presName="connector3" presStyleLbl="sibTrans2D1" presStyleIdx="2" presStyleCnt="3"/>
      <dgm:spPr/>
    </dgm:pt>
  </dgm:ptLst>
  <dgm:cxnLst>
    <dgm:cxn modelId="{ECC7D288-1B28-4B01-8E53-03DA1691CEC7}" type="presOf" srcId="{BF35A023-8E6B-4FAD-99B5-580CFE8EBB39}" destId="{B762FE56-CF5D-48B3-9E40-1421C75D86B5}" srcOrd="0" destOrd="0" presId="urn:microsoft.com/office/officeart/2005/8/layout/gear1"/>
    <dgm:cxn modelId="{A1CEFCF6-C0DE-492E-8264-287DC0B2398E}" srcId="{BF35A023-8E6B-4FAD-99B5-580CFE8EBB39}" destId="{E83529C5-BCFF-4E77-9AD4-8AA30D0219DB}" srcOrd="2" destOrd="0" parTransId="{AB717437-A103-47FD-8FD8-A24DF6A121AC}" sibTransId="{D0E5134A-99A1-4305-9704-59E159178E55}"/>
    <dgm:cxn modelId="{E38133CF-5CE4-4465-8701-C011F03ABE0A}" type="presOf" srcId="{D0E5134A-99A1-4305-9704-59E159178E55}" destId="{91E31693-550E-4C1B-9523-5FFD590CEA81}" srcOrd="0" destOrd="0" presId="urn:microsoft.com/office/officeart/2005/8/layout/gear1"/>
    <dgm:cxn modelId="{067E32AA-7E31-41AE-9BFA-1407BB96CCB8}" type="presOf" srcId="{E83529C5-BCFF-4E77-9AD4-8AA30D0219DB}" destId="{4CB7E643-17A6-42F4-BF2C-91F8DF14C666}" srcOrd="0" destOrd="0" presId="urn:microsoft.com/office/officeart/2005/8/layout/gear1"/>
    <dgm:cxn modelId="{F4FA701A-0096-4426-BE8B-A7DB8FCDCA1B}" type="presOf" srcId="{A03936B3-6375-4605-A445-5E7D9459BCA3}" destId="{716484B4-E5E6-4A10-818E-E80F40B52DDD}" srcOrd="2" destOrd="0" presId="urn:microsoft.com/office/officeart/2005/8/layout/gear1"/>
    <dgm:cxn modelId="{8AE9CDD1-14ED-47CF-AE8C-92075BBC6C5E}" type="presOf" srcId="{E83529C5-BCFF-4E77-9AD4-8AA30D0219DB}" destId="{95064A6A-DE76-4C74-8650-55E2D65027C4}" srcOrd="3" destOrd="0" presId="urn:microsoft.com/office/officeart/2005/8/layout/gear1"/>
    <dgm:cxn modelId="{2BEDE04C-0D31-4154-BE68-ECEAED73AA5A}" type="presOf" srcId="{9C377D14-A30D-44E9-B710-E2B2EC93E5B9}" destId="{9B863B38-202C-444F-95C9-781000C285E8}" srcOrd="0" destOrd="0" presId="urn:microsoft.com/office/officeart/2005/8/layout/gear1"/>
    <dgm:cxn modelId="{D893EAFD-0720-4FE1-A0CB-D607AF4C1B67}" type="presOf" srcId="{9C377D14-A30D-44E9-B710-E2B2EC93E5B9}" destId="{AC98B939-91A2-4E07-ACFB-41760509051D}" srcOrd="1" destOrd="0" presId="urn:microsoft.com/office/officeart/2005/8/layout/gear1"/>
    <dgm:cxn modelId="{2CC4D235-9B4F-4FD5-A11D-85161A656866}" srcId="{BF35A023-8E6B-4FAD-99B5-580CFE8EBB39}" destId="{A03936B3-6375-4605-A445-5E7D9459BCA3}" srcOrd="1" destOrd="0" parTransId="{0B92003C-1DE0-49D1-B56C-8B4CE52C7DD3}" sibTransId="{35A6AE9C-7007-4DCB-A7FE-AAB9C598762C}"/>
    <dgm:cxn modelId="{42EF795E-5CCE-44A8-A317-A29A845E8639}" type="presOf" srcId="{F6B3E604-2CAB-43EC-BE7B-D3942FFF9318}" destId="{C0ECD519-846E-44F9-86AF-647B6DEB683A}" srcOrd="0" destOrd="0" presId="urn:microsoft.com/office/officeart/2005/8/layout/gear1"/>
    <dgm:cxn modelId="{79FE029A-92A2-4318-A5C8-33315B99C389}" type="presOf" srcId="{35A6AE9C-7007-4DCB-A7FE-AAB9C598762C}" destId="{32E8C9BD-4D36-42F8-A443-72F7F7583971}" srcOrd="0" destOrd="0" presId="urn:microsoft.com/office/officeart/2005/8/layout/gear1"/>
    <dgm:cxn modelId="{38BE8446-FCCE-4C28-9CDA-09FA50759B9D}" type="presOf" srcId="{A03936B3-6375-4605-A445-5E7D9459BCA3}" destId="{F3E631A0-E442-407C-92C3-730A2A5DCF94}" srcOrd="1" destOrd="0" presId="urn:microsoft.com/office/officeart/2005/8/layout/gear1"/>
    <dgm:cxn modelId="{A6B7AE4B-B2C7-4A9A-A67E-273F4A7ED200}" srcId="{BF35A023-8E6B-4FAD-99B5-580CFE8EBB39}" destId="{9C377D14-A30D-44E9-B710-E2B2EC93E5B9}" srcOrd="0" destOrd="0" parTransId="{A64D47D9-21F9-422F-8C3E-59FCE99A4677}" sibTransId="{F6B3E604-2CAB-43EC-BE7B-D3942FFF9318}"/>
    <dgm:cxn modelId="{0FB887CE-27FA-4AA9-9AE3-08666B69BE90}" type="presOf" srcId="{E83529C5-BCFF-4E77-9AD4-8AA30D0219DB}" destId="{919F5E13-CCE5-49F2-B3B4-C7B50A7CD935}" srcOrd="1" destOrd="0" presId="urn:microsoft.com/office/officeart/2005/8/layout/gear1"/>
    <dgm:cxn modelId="{30F628CD-950D-4598-B82A-BA76F159CE7B}" type="presOf" srcId="{E83529C5-BCFF-4E77-9AD4-8AA30D0219DB}" destId="{E86B697C-61DD-454A-A272-4351A0F26386}" srcOrd="2" destOrd="0" presId="urn:microsoft.com/office/officeart/2005/8/layout/gear1"/>
    <dgm:cxn modelId="{1E01AB8F-FD59-4C80-B232-A874FB07080A}" type="presOf" srcId="{9C377D14-A30D-44E9-B710-E2B2EC93E5B9}" destId="{181767CA-8AAE-4A36-9ED1-BA44ED217954}" srcOrd="2" destOrd="0" presId="urn:microsoft.com/office/officeart/2005/8/layout/gear1"/>
    <dgm:cxn modelId="{DCEE8427-AD2E-4716-8AD6-3998304C96C4}" type="presOf" srcId="{A03936B3-6375-4605-A445-5E7D9459BCA3}" destId="{BA125422-DAC8-4ACC-91DD-586C7C65FF66}" srcOrd="0" destOrd="0" presId="urn:microsoft.com/office/officeart/2005/8/layout/gear1"/>
    <dgm:cxn modelId="{52890D9B-8F62-44B5-BE0F-E6BABF93A6EF}" type="presParOf" srcId="{B762FE56-CF5D-48B3-9E40-1421C75D86B5}" destId="{9B863B38-202C-444F-95C9-781000C285E8}" srcOrd="0" destOrd="0" presId="urn:microsoft.com/office/officeart/2005/8/layout/gear1"/>
    <dgm:cxn modelId="{AFC956BF-B2B7-4934-933A-BE6B10C1FD31}" type="presParOf" srcId="{B762FE56-CF5D-48B3-9E40-1421C75D86B5}" destId="{AC98B939-91A2-4E07-ACFB-41760509051D}" srcOrd="1" destOrd="0" presId="urn:microsoft.com/office/officeart/2005/8/layout/gear1"/>
    <dgm:cxn modelId="{11DCCB3C-C937-42CD-8739-E90B28345F0B}" type="presParOf" srcId="{B762FE56-CF5D-48B3-9E40-1421C75D86B5}" destId="{181767CA-8AAE-4A36-9ED1-BA44ED217954}" srcOrd="2" destOrd="0" presId="urn:microsoft.com/office/officeart/2005/8/layout/gear1"/>
    <dgm:cxn modelId="{D8102227-AD5A-48E9-9649-C7A720D46183}" type="presParOf" srcId="{B762FE56-CF5D-48B3-9E40-1421C75D86B5}" destId="{BA125422-DAC8-4ACC-91DD-586C7C65FF66}" srcOrd="3" destOrd="0" presId="urn:microsoft.com/office/officeart/2005/8/layout/gear1"/>
    <dgm:cxn modelId="{ACA5BE40-2E8A-4535-9374-D6458DC9D71E}" type="presParOf" srcId="{B762FE56-CF5D-48B3-9E40-1421C75D86B5}" destId="{F3E631A0-E442-407C-92C3-730A2A5DCF94}" srcOrd="4" destOrd="0" presId="urn:microsoft.com/office/officeart/2005/8/layout/gear1"/>
    <dgm:cxn modelId="{09B5F99B-628B-4203-9AE9-35B4862CC486}" type="presParOf" srcId="{B762FE56-CF5D-48B3-9E40-1421C75D86B5}" destId="{716484B4-E5E6-4A10-818E-E80F40B52DDD}" srcOrd="5" destOrd="0" presId="urn:microsoft.com/office/officeart/2005/8/layout/gear1"/>
    <dgm:cxn modelId="{D526165B-7EEC-4E2D-B5CF-596A75B2466E}" type="presParOf" srcId="{B762FE56-CF5D-48B3-9E40-1421C75D86B5}" destId="{4CB7E643-17A6-42F4-BF2C-91F8DF14C666}" srcOrd="6" destOrd="0" presId="urn:microsoft.com/office/officeart/2005/8/layout/gear1"/>
    <dgm:cxn modelId="{0E1352AE-EA1D-4CDF-AB8B-61F066EA529C}" type="presParOf" srcId="{B762FE56-CF5D-48B3-9E40-1421C75D86B5}" destId="{919F5E13-CCE5-49F2-B3B4-C7B50A7CD935}" srcOrd="7" destOrd="0" presId="urn:microsoft.com/office/officeart/2005/8/layout/gear1"/>
    <dgm:cxn modelId="{12862969-5299-405B-BFF7-277DB089D842}" type="presParOf" srcId="{B762FE56-CF5D-48B3-9E40-1421C75D86B5}" destId="{E86B697C-61DD-454A-A272-4351A0F26386}" srcOrd="8" destOrd="0" presId="urn:microsoft.com/office/officeart/2005/8/layout/gear1"/>
    <dgm:cxn modelId="{C7F5BAFD-B7C2-4371-BEA7-060AD0E08295}" type="presParOf" srcId="{B762FE56-CF5D-48B3-9E40-1421C75D86B5}" destId="{95064A6A-DE76-4C74-8650-55E2D65027C4}" srcOrd="9" destOrd="0" presId="urn:microsoft.com/office/officeart/2005/8/layout/gear1"/>
    <dgm:cxn modelId="{77D48BEF-8B34-49F8-A25E-93ACED37E45D}" type="presParOf" srcId="{B762FE56-CF5D-48B3-9E40-1421C75D86B5}" destId="{C0ECD519-846E-44F9-86AF-647B6DEB683A}" srcOrd="10" destOrd="0" presId="urn:microsoft.com/office/officeart/2005/8/layout/gear1"/>
    <dgm:cxn modelId="{AC1FFE75-3C5F-41A1-A94A-3669DC17A7B8}" type="presParOf" srcId="{B762FE56-CF5D-48B3-9E40-1421C75D86B5}" destId="{32E8C9BD-4D36-42F8-A443-72F7F7583971}" srcOrd="11" destOrd="0" presId="urn:microsoft.com/office/officeart/2005/8/layout/gear1"/>
    <dgm:cxn modelId="{3D50076A-7D4D-4A45-B86C-533E095CADDD}" type="presParOf" srcId="{B762FE56-CF5D-48B3-9E40-1421C75D86B5}" destId="{91E31693-550E-4C1B-9523-5FFD590CEA8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63B38-202C-444F-95C9-781000C285E8}">
      <dsp:nvSpPr>
        <dsp:cNvPr id="0" name=""/>
        <dsp:cNvSpPr/>
      </dsp:nvSpPr>
      <dsp:spPr>
        <a:xfrm>
          <a:off x="3581796" y="1610915"/>
          <a:ext cx="1968896" cy="1968896"/>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rtl="1">
            <a:lnSpc>
              <a:spcPct val="90000"/>
            </a:lnSpc>
            <a:spcBef>
              <a:spcPct val="0"/>
            </a:spcBef>
            <a:spcAft>
              <a:spcPct val="35000"/>
            </a:spcAft>
          </a:pPr>
          <a:r>
            <a:rPr lang="ar-IQ" sz="2200" kern="1200" dirty="0" smtClean="0"/>
            <a:t>السيولة </a:t>
          </a:r>
          <a:endParaRPr lang="ar-IQ" sz="2200" kern="1200" dirty="0"/>
        </a:p>
      </dsp:txBody>
      <dsp:txXfrm>
        <a:off x="3977632" y="2072119"/>
        <a:ext cx="1177224" cy="1012054"/>
      </dsp:txXfrm>
    </dsp:sp>
    <dsp:sp modelId="{BA125422-DAC8-4ACC-91DD-586C7C65FF66}">
      <dsp:nvSpPr>
        <dsp:cNvPr id="0" name=""/>
        <dsp:cNvSpPr/>
      </dsp:nvSpPr>
      <dsp:spPr>
        <a:xfrm>
          <a:off x="2436257" y="1145539"/>
          <a:ext cx="1431924" cy="1431924"/>
        </a:xfrm>
        <a:prstGeom prst="gear6">
          <a:avLst/>
        </a:prstGeom>
        <a:solidFill>
          <a:schemeClr val="accent2">
            <a:hueOff val="5241764"/>
            <a:satOff val="-994"/>
            <a:lumOff val="-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rtl="1">
            <a:lnSpc>
              <a:spcPct val="90000"/>
            </a:lnSpc>
            <a:spcBef>
              <a:spcPct val="0"/>
            </a:spcBef>
            <a:spcAft>
              <a:spcPct val="35000"/>
            </a:spcAft>
          </a:pPr>
          <a:r>
            <a:rPr lang="ar-IQ" sz="2200" kern="1200" dirty="0" smtClean="0"/>
            <a:t>الربحية</a:t>
          </a:r>
          <a:endParaRPr lang="ar-IQ" sz="2200" kern="1200" dirty="0"/>
        </a:p>
      </dsp:txBody>
      <dsp:txXfrm>
        <a:off x="2796748" y="1508209"/>
        <a:ext cx="710942" cy="706584"/>
      </dsp:txXfrm>
    </dsp:sp>
    <dsp:sp modelId="{4CB7E643-17A6-42F4-BF2C-91F8DF14C666}">
      <dsp:nvSpPr>
        <dsp:cNvPr id="0" name=""/>
        <dsp:cNvSpPr/>
      </dsp:nvSpPr>
      <dsp:spPr>
        <a:xfrm rot="20700000">
          <a:off x="3238281" y="157657"/>
          <a:ext cx="1402994" cy="1402994"/>
        </a:xfrm>
        <a:prstGeom prst="gear6">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rtl="1">
            <a:lnSpc>
              <a:spcPct val="90000"/>
            </a:lnSpc>
            <a:spcBef>
              <a:spcPct val="0"/>
            </a:spcBef>
            <a:spcAft>
              <a:spcPct val="35000"/>
            </a:spcAft>
          </a:pPr>
          <a:r>
            <a:rPr lang="ar-IQ" sz="2200" kern="1200" dirty="0" smtClean="0"/>
            <a:t>الامان </a:t>
          </a:r>
          <a:endParaRPr lang="ar-IQ" sz="2200" kern="1200" dirty="0"/>
        </a:p>
      </dsp:txBody>
      <dsp:txXfrm rot="-20700000">
        <a:off x="3545998" y="465375"/>
        <a:ext cx="787558" cy="787558"/>
      </dsp:txXfrm>
    </dsp:sp>
    <dsp:sp modelId="{C0ECD519-846E-44F9-86AF-647B6DEB683A}">
      <dsp:nvSpPr>
        <dsp:cNvPr id="0" name=""/>
        <dsp:cNvSpPr/>
      </dsp:nvSpPr>
      <dsp:spPr>
        <a:xfrm>
          <a:off x="3423773" y="1317563"/>
          <a:ext cx="2520187" cy="2520187"/>
        </a:xfrm>
        <a:prstGeom prst="circularArrow">
          <a:avLst>
            <a:gd name="adj1" fmla="val 4688"/>
            <a:gd name="adj2" fmla="val 299029"/>
            <a:gd name="adj3" fmla="val 2499612"/>
            <a:gd name="adj4" fmla="val 15897408"/>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E8C9BD-4D36-42F8-A443-72F7F7583971}">
      <dsp:nvSpPr>
        <dsp:cNvPr id="0" name=""/>
        <dsp:cNvSpPr/>
      </dsp:nvSpPr>
      <dsp:spPr>
        <a:xfrm>
          <a:off x="2182665" y="831346"/>
          <a:ext cx="1831073" cy="1831073"/>
        </a:xfrm>
        <a:prstGeom prst="leftCircularArrow">
          <a:avLst>
            <a:gd name="adj1" fmla="val 6452"/>
            <a:gd name="adj2" fmla="val 429999"/>
            <a:gd name="adj3" fmla="val 10489124"/>
            <a:gd name="adj4" fmla="val 14837806"/>
            <a:gd name="adj5" fmla="val 7527"/>
          </a:avLst>
        </a:prstGeom>
        <a:solidFill>
          <a:schemeClr val="accent2">
            <a:hueOff val="5241764"/>
            <a:satOff val="-994"/>
            <a:lumOff val="-500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E31693-550E-4C1B-9523-5FFD590CEA81}">
      <dsp:nvSpPr>
        <dsp:cNvPr id="0" name=""/>
        <dsp:cNvSpPr/>
      </dsp:nvSpPr>
      <dsp:spPr>
        <a:xfrm>
          <a:off x="2913754" y="-147013"/>
          <a:ext cx="1974266" cy="1974266"/>
        </a:xfrm>
        <a:prstGeom prst="circularArrow">
          <a:avLst>
            <a:gd name="adj1" fmla="val 5984"/>
            <a:gd name="adj2" fmla="val 394124"/>
            <a:gd name="adj3" fmla="val 13313824"/>
            <a:gd name="adj4" fmla="val 10508221"/>
            <a:gd name="adj5" fmla="val 6981"/>
          </a:avLst>
        </a:prstGeom>
        <a:solidFill>
          <a:schemeClr val="accent2">
            <a:hueOff val="10483529"/>
            <a:satOff val="-1988"/>
            <a:lumOff val="-999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C530F43-510C-4240-9F2A-DD109721EFE7}" type="datetimeFigureOut">
              <a:rPr lang="ar-IQ" smtClean="0"/>
              <a:t>20/04/1440</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5F64DA2-B028-4AFE-80AE-FC7CC5011523}" type="slidenum">
              <a:rPr lang="ar-IQ" smtClean="0"/>
              <a:t>‹#›</a:t>
            </a:fld>
            <a:endParaRPr lang="ar-IQ" dirty="0"/>
          </a:p>
        </p:txBody>
      </p:sp>
    </p:spTree>
    <p:extLst>
      <p:ext uri="{BB962C8B-B14F-4D97-AF65-F5344CB8AC3E}">
        <p14:creationId xmlns:p14="http://schemas.microsoft.com/office/powerpoint/2010/main" val="41987108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5F64DA2-B028-4AFE-80AE-FC7CC5011523}" type="slidenum">
              <a:rPr lang="ar-IQ" smtClean="0"/>
              <a:t>2</a:t>
            </a:fld>
            <a:endParaRPr lang="ar-IQ" dirty="0"/>
          </a:p>
        </p:txBody>
      </p:sp>
    </p:spTree>
    <p:extLst>
      <p:ext uri="{BB962C8B-B14F-4D97-AF65-F5344CB8AC3E}">
        <p14:creationId xmlns:p14="http://schemas.microsoft.com/office/powerpoint/2010/main" val="93697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F98272C6-206F-4AA7-AD1F-B42F45F85EF7}" type="slidenum">
              <a:rPr lang="ar-IQ" smtClean="0"/>
              <a:t>‹#›</a:t>
            </a:fld>
            <a:endParaRPr lang="ar-IQ" dirty="0"/>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8" name="Footer Placeholder 7"/>
          <p:cNvSpPr>
            <a:spLocks noGrp="1"/>
          </p:cNvSpPr>
          <p:nvPr>
            <p:ph type="ftr" sz="quarter" idx="11"/>
          </p:nvPr>
        </p:nvSpPr>
        <p:spPr/>
        <p:txBody>
          <a:bodyPr/>
          <a:lstStyle/>
          <a:p>
            <a:endParaRPr lang="ar-IQ" dirty="0"/>
          </a:p>
        </p:txBody>
      </p:sp>
      <p:sp>
        <p:nvSpPr>
          <p:cNvPr id="9" name="Slide Number Placeholder 8"/>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4" name="Footer Placeholder 3"/>
          <p:cNvSpPr>
            <a:spLocks noGrp="1"/>
          </p:cNvSpPr>
          <p:nvPr>
            <p:ph type="ftr" sz="quarter" idx="11"/>
          </p:nvPr>
        </p:nvSpPr>
        <p:spPr/>
        <p:txBody>
          <a:bodyPr/>
          <a:lstStyle/>
          <a:p>
            <a:endParaRPr lang="ar-IQ" dirty="0"/>
          </a:p>
        </p:txBody>
      </p:sp>
      <p:sp>
        <p:nvSpPr>
          <p:cNvPr id="5" name="Slide Number Placeholder 4"/>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3" name="Footer Placeholder 2"/>
          <p:cNvSpPr>
            <a:spLocks noGrp="1"/>
          </p:cNvSpPr>
          <p:nvPr>
            <p:ph type="ftr" sz="quarter" idx="11"/>
          </p:nvPr>
        </p:nvSpPr>
        <p:spPr/>
        <p:txBody>
          <a:bodyPr/>
          <a:lstStyle/>
          <a:p>
            <a:endParaRPr lang="ar-IQ" dirty="0"/>
          </a:p>
        </p:txBody>
      </p:sp>
      <p:sp>
        <p:nvSpPr>
          <p:cNvPr id="4" name="Slide Number Placeholder 3"/>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98272C6-206F-4AA7-AD1F-B42F45F85EF7}" type="slidenum">
              <a:rPr lang="ar-IQ" smtClean="0"/>
              <a:t>‹#›</a:t>
            </a:fld>
            <a:endParaRPr lang="ar-IQ"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dirty="0"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21A61AA-E57D-4D59-833E-47AC804F88B5}" type="datetimeFigureOut">
              <a:rPr lang="ar-IQ" smtClean="0"/>
              <a:t>20/04/1440</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F98272C6-206F-4AA7-AD1F-B42F45F85EF7}" type="slidenum">
              <a:rPr lang="ar-IQ" smtClean="0"/>
              <a:t>‹#›</a:t>
            </a:fld>
            <a:endParaRPr lang="ar-IQ"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21A61AA-E57D-4D59-833E-47AC804F88B5}" type="datetimeFigureOut">
              <a:rPr lang="ar-IQ" smtClean="0"/>
              <a:t>20/04/1440</a:t>
            </a:fld>
            <a:endParaRPr lang="ar-IQ"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98272C6-206F-4AA7-AD1F-B42F45F85EF7}" type="slidenum">
              <a:rPr lang="ar-IQ" smtClean="0"/>
              <a:t>‹#›</a:t>
            </a:fld>
            <a:endParaRPr lang="ar-IQ" dirty="0"/>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sz="8800" b="1" dirty="0" smtClean="0">
                <a:effectLst>
                  <a:outerShdw blurRad="38100" dist="38100" dir="2700000" algn="tl">
                    <a:srgbClr val="000000">
                      <a:alpha val="43137"/>
                    </a:srgbClr>
                  </a:outerShdw>
                </a:effectLst>
              </a:rPr>
              <a:t>العمليات المصرفية </a:t>
            </a:r>
            <a:endParaRPr lang="ar-IQ" sz="8800" b="1" dirty="0">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a:xfrm>
            <a:off x="4067944" y="3573016"/>
            <a:ext cx="4013200" cy="428625"/>
          </a:xfrm>
        </p:spPr>
        <p:txBody>
          <a:bodyPr>
            <a:normAutofit fontScale="55000" lnSpcReduction="20000"/>
          </a:bodyPr>
          <a:lstStyle/>
          <a:p>
            <a:pPr algn="ctr"/>
            <a:r>
              <a:rPr lang="ar-IQ" sz="4800" b="1" dirty="0" smtClean="0"/>
              <a:t>الجزء الاول </a:t>
            </a:r>
            <a:endParaRPr lang="ar-IQ" sz="4800" b="1" dirty="0"/>
          </a:p>
        </p:txBody>
      </p:sp>
      <p:sp>
        <p:nvSpPr>
          <p:cNvPr id="4" name="مربع نص 3"/>
          <p:cNvSpPr txBox="1"/>
          <p:nvPr/>
        </p:nvSpPr>
        <p:spPr>
          <a:xfrm>
            <a:off x="4067944" y="4763219"/>
            <a:ext cx="3744416" cy="1015663"/>
          </a:xfrm>
          <a:prstGeom prst="rect">
            <a:avLst/>
          </a:prstGeom>
          <a:noFill/>
        </p:spPr>
        <p:txBody>
          <a:bodyPr wrap="square" rtlCol="1">
            <a:spAutoFit/>
          </a:bodyPr>
          <a:lstStyle/>
          <a:p>
            <a:r>
              <a:rPr lang="ar-IQ" sz="6000" dirty="0" smtClean="0"/>
              <a:t>2018-2019</a:t>
            </a:r>
            <a:endParaRPr lang="ar-IQ" sz="4800" dirty="0"/>
          </a:p>
        </p:txBody>
      </p:sp>
      <p:sp>
        <p:nvSpPr>
          <p:cNvPr id="5" name="مربع نص 4"/>
          <p:cNvSpPr txBox="1"/>
          <p:nvPr/>
        </p:nvSpPr>
        <p:spPr>
          <a:xfrm>
            <a:off x="5436096" y="58994"/>
            <a:ext cx="3480618" cy="1938992"/>
          </a:xfrm>
          <a:prstGeom prst="rect">
            <a:avLst/>
          </a:prstGeom>
          <a:noFill/>
        </p:spPr>
        <p:txBody>
          <a:bodyPr wrap="square" rtlCol="1">
            <a:spAutoFit/>
          </a:bodyPr>
          <a:lstStyle/>
          <a:p>
            <a:r>
              <a:rPr lang="ar-IQ" sz="2400" dirty="0" smtClean="0"/>
              <a:t>وزارة التعليم العالي والبحث العلمي </a:t>
            </a:r>
          </a:p>
          <a:p>
            <a:r>
              <a:rPr lang="ar-IQ" sz="2400" dirty="0" smtClean="0"/>
              <a:t>الجامعة المستنصرية </a:t>
            </a:r>
          </a:p>
          <a:p>
            <a:r>
              <a:rPr lang="ar-IQ" sz="2400" dirty="0" smtClean="0"/>
              <a:t>كلية الادارة والاقتصاد</a:t>
            </a:r>
          </a:p>
          <a:p>
            <a:r>
              <a:rPr lang="ar-IQ" sz="2400" dirty="0" smtClean="0"/>
              <a:t>قسم العلوم المالية والمصرفية </a:t>
            </a:r>
            <a:endParaRPr lang="ar-IQ" sz="2400" dirty="0"/>
          </a:p>
        </p:txBody>
      </p:sp>
    </p:spTree>
    <p:extLst>
      <p:ext uri="{BB962C8B-B14F-4D97-AF65-F5344CB8AC3E}">
        <p14:creationId xmlns:p14="http://schemas.microsoft.com/office/powerpoint/2010/main" val="2109394328"/>
      </p:ext>
    </p:extLst>
  </p:cSld>
  <p:clrMapOvr>
    <a:masterClrMapping/>
  </p:clrMapOvr>
  <mc:AlternateContent xmlns:mc="http://schemas.openxmlformats.org/markup-compatibility/2006">
    <mc:Choice xmlns:p14="http://schemas.microsoft.com/office/powerpoint/2010/main" Requires="p14">
      <p:transition spd="slow" p14:dur="4000" advTm="5446">
        <p14:vortex/>
        <p:sndAc>
          <p:stSnd>
            <p:snd r:embed="rId2" name="cashreg.wav"/>
          </p:stSnd>
        </p:sndAc>
      </p:transition>
    </mc:Choice>
    <mc:Fallback>
      <p:transition spd="slow" advTm="5446">
        <p:fade/>
        <p:sndAc>
          <p:stSnd>
            <p:snd r:embed="rId2" name="cashreg.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ar-IQ" dirty="0" smtClean="0"/>
              <a:t>خامسا :التطور التاريخي للعمليات المصرفية .</a:t>
            </a:r>
            <a:endParaRPr lang="ar-IQ" dirty="0"/>
          </a:p>
        </p:txBody>
      </p:sp>
      <p:sp>
        <p:nvSpPr>
          <p:cNvPr id="3" name="عنصر نائب للمحتوى 2"/>
          <p:cNvSpPr>
            <a:spLocks noGrp="1"/>
          </p:cNvSpPr>
          <p:nvPr>
            <p:ph idx="1"/>
          </p:nvPr>
        </p:nvSpPr>
        <p:spPr>
          <a:xfrm>
            <a:off x="0" y="1100628"/>
            <a:ext cx="9144000" cy="5757372"/>
          </a:xfrm>
        </p:spPr>
        <p:txBody>
          <a:bodyPr>
            <a:normAutofit/>
          </a:bodyPr>
          <a:lstStyle/>
          <a:p>
            <a:r>
              <a:rPr lang="ar-IQ" sz="2800" dirty="0" smtClean="0"/>
              <a:t>يعد السبب الرئيسي لظهور العمليات المصرفية هو وجود اموال فائضة لدى التجار والصناع ولكن حرصهم على عدم ضياع هذا الفائض قادهم الى ابتداع اول عملية مصرفية توفر لهم المحافظة والحماية وهي ابتداعه لدى اشخاص مؤتمنون يطلق عليهم اسم الصيارفة الذين يقومون بعمليات الصرف اليدوي المسحوب وفي ما بعد اتسع  نشاطهم ليصبح مصرفا يتلقى ودائع الغير ويقدمها في صورة قروض لأشخاص اخرين ،وبل التالي برز الدور الحديث للمصرف الذي بات لا يقتصر على قبول الودائع انما يتعداه الى تمويل المشاريع من خلال منح القروض .وتجدر الاشارة الى ان اول بدايات هذه العمليات المصرفية كان في عهد </a:t>
            </a:r>
            <a:r>
              <a:rPr lang="ar-IQ" sz="2800" dirty="0" smtClean="0">
                <a:solidFill>
                  <a:srgbClr val="FF0000"/>
                </a:solidFill>
              </a:rPr>
              <a:t>بابل في العراق والاغريق باليونان </a:t>
            </a:r>
            <a:r>
              <a:rPr lang="ar-IQ" sz="2000" dirty="0" smtClean="0">
                <a:solidFill>
                  <a:srgbClr val="FF0000"/>
                </a:solidFill>
              </a:rPr>
              <a:t>.</a:t>
            </a:r>
            <a:r>
              <a:rPr lang="ar-IQ" sz="2000" dirty="0" smtClean="0"/>
              <a:t> </a:t>
            </a:r>
            <a:endParaRPr lang="ar-IQ" sz="2000" dirty="0"/>
          </a:p>
        </p:txBody>
      </p:sp>
    </p:spTree>
    <p:extLst>
      <p:ext uri="{BB962C8B-B14F-4D97-AF65-F5344CB8AC3E}">
        <p14:creationId xmlns:p14="http://schemas.microsoft.com/office/powerpoint/2010/main" val="3893958970"/>
      </p:ext>
    </p:extLst>
  </p:cSld>
  <p:clrMapOvr>
    <a:masterClrMapping/>
  </p:clrMapOvr>
  <mc:AlternateContent xmlns:mc="http://schemas.openxmlformats.org/markup-compatibility/2006">
    <mc:Choice xmlns:p14="http://schemas.microsoft.com/office/powerpoint/2010/main" Requires="p14">
      <p:transition spd="slow" p14:dur="3000" advTm="35356">
        <p14:shred/>
        <p:sndAc>
          <p:stSnd>
            <p:snd r:embed="rId2" name="chimes.wav"/>
          </p:stSnd>
        </p:sndAc>
      </p:transition>
    </mc:Choice>
    <mc:Fallback>
      <p:transition spd="slow" advTm="35356">
        <p:fade/>
        <p:sndAc>
          <p:stSnd>
            <p:snd r:embed="rId2"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83" y="27285"/>
            <a:ext cx="9144000" cy="758984"/>
          </a:xfrm>
        </p:spPr>
        <p:style>
          <a:lnRef idx="0">
            <a:schemeClr val="accent1"/>
          </a:lnRef>
          <a:fillRef idx="3">
            <a:schemeClr val="accent1"/>
          </a:fillRef>
          <a:effectRef idx="3">
            <a:schemeClr val="accent1"/>
          </a:effectRef>
          <a:fontRef idx="minor">
            <a:schemeClr val="lt1"/>
          </a:fontRef>
        </p:style>
        <p:txBody>
          <a:bodyPr/>
          <a:lstStyle/>
          <a:p>
            <a:pPr algn="ctr"/>
            <a:r>
              <a:rPr lang="ar-IQ" dirty="0" smtClean="0"/>
              <a:t>1-العمليات المصرفية في العصور الوسطى والعصر الحديث</a:t>
            </a:r>
            <a:endParaRPr lang="ar-IQ" dirty="0"/>
          </a:p>
        </p:txBody>
      </p:sp>
      <p:sp>
        <p:nvSpPr>
          <p:cNvPr id="3" name="عنصر نائب للمحتوى 2"/>
          <p:cNvSpPr>
            <a:spLocks noGrp="1"/>
          </p:cNvSpPr>
          <p:nvPr>
            <p:ph idx="1"/>
          </p:nvPr>
        </p:nvSpPr>
        <p:spPr>
          <a:xfrm>
            <a:off x="0" y="836712"/>
            <a:ext cx="9144000" cy="6021288"/>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285750" indent="-285750">
              <a:buFont typeface="Wingdings" pitchFamily="2" charset="2"/>
              <a:buChar char="q"/>
            </a:pPr>
            <a:r>
              <a:rPr lang="ar-IQ" sz="2800" dirty="0" smtClean="0"/>
              <a:t>بدأت التجارة في النقود من فكرة الصراف الذي كان يكسب دخلة من مبادلة النقود سواء كانت اجنبية او محلية ،ثم بعد ذلك عرفة التجارة ازدهارا كبيرا في ايطاليا . وفي الاخيرة من القرون الوسطى تحديدا في القرن الثالث عشر والقرن الرابع عشر نشأت المصارف بشكلها الواسع نتيجة الحروب الصليبية التي كانت نستلزم نفقات طائلة بغرض تجهيز الجيوش ،كما ان العائدين منها قد جلبوا معهم خيرات كثيرة مثل الذهب وترتب على هذا النشاط تكدسا في الثروات ونمو متزايد للعمليات المصرفية .</a:t>
            </a:r>
          </a:p>
          <a:p>
            <a:pPr marL="285750" indent="-285750">
              <a:buFont typeface="Wingdings" pitchFamily="2" charset="2"/>
              <a:buChar char="q"/>
            </a:pPr>
            <a:r>
              <a:rPr lang="ar-IQ" sz="2800" dirty="0" smtClean="0">
                <a:solidFill>
                  <a:srgbClr val="002060"/>
                </a:solidFill>
              </a:rPr>
              <a:t>وقضيت الضرورة فيما بعد الى شيوع فكرة الودائع التي كانت لدى طائفة الصياغ بالذات لامتلاكهم خزائن يحتفظون فبها بالبضائع النفيسة حرصا عليها من السرقة والضياع وكان المودع يحصل على ايصال او شهادة من المودع تتضمن تعهد برد قيمة الوديعة كما ونوعا.</a:t>
            </a:r>
          </a:p>
          <a:p>
            <a:pPr marL="285750" indent="-285750">
              <a:buFont typeface="Wingdings" pitchFamily="2" charset="2"/>
              <a:buChar char="q"/>
            </a:pPr>
            <a:r>
              <a:rPr lang="ar-IQ" sz="2800" dirty="0" smtClean="0">
                <a:solidFill>
                  <a:srgbClr val="9900CC"/>
                </a:solidFill>
              </a:rPr>
              <a:t>وبعد فترة من الزمن بدا الصياغ يفكرون في توسيع دائرة اعمالهم والبحث عن وسائل تكفل زيادة الاموال المودعة وذلك  بإغراء الناس على الاشياء مقابل فوائد يدعونها لهم وهكذا نشأت  فكرة الوديعة ، الا ان الصيارفة لم يكتفوا بهذا فقد عملوا على استثمار اموالهم الخاصة بإقراضها للغير مقابل فوائد يحصلون عليها منها وفي مرحلة لاحقة عملوا على استثمار الودائع اي مال المودعين عندهم بإقراضه  للأفراد مقابل الفائدة وقد حققوا من وراء ذلك ارباحان </a:t>
            </a:r>
            <a:r>
              <a:rPr lang="ar-IQ" dirty="0" smtClean="0">
                <a:solidFill>
                  <a:srgbClr val="9900CC"/>
                </a:solidFill>
              </a:rPr>
              <a:t>.</a:t>
            </a:r>
          </a:p>
        </p:txBody>
      </p:sp>
    </p:spTree>
    <p:extLst>
      <p:ext uri="{BB962C8B-B14F-4D97-AF65-F5344CB8AC3E}">
        <p14:creationId xmlns:p14="http://schemas.microsoft.com/office/powerpoint/2010/main" val="1336339936"/>
      </p:ext>
    </p:extLst>
  </p:cSld>
  <p:clrMapOvr>
    <a:masterClrMapping/>
  </p:clrMapOvr>
  <mc:AlternateContent xmlns:mc="http://schemas.openxmlformats.org/markup-compatibility/2006">
    <mc:Choice xmlns:p14="http://schemas.microsoft.com/office/powerpoint/2010/main" Requires="p14">
      <p:transition spd="slow" p14:dur="1400" advTm="71150">
        <p14:doors dir="vert"/>
        <p:sndAc>
          <p:stSnd>
            <p:snd r:embed="rId2" name="cashreg.wav"/>
          </p:stSnd>
        </p:sndAc>
      </p:transition>
    </mc:Choice>
    <mc:Fallback>
      <p:transition spd="slow" advTm="71150">
        <p:fade/>
        <p:sndAc>
          <p:stSnd>
            <p:snd r:embed="rId2" name="cashreg.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812" y="-8292"/>
            <a:ext cx="9244707" cy="989019"/>
          </a:xfrm>
        </p:spPr>
        <p:style>
          <a:lnRef idx="0">
            <a:schemeClr val="accent4"/>
          </a:lnRef>
          <a:fillRef idx="3">
            <a:schemeClr val="accent4"/>
          </a:fillRef>
          <a:effectRef idx="3">
            <a:schemeClr val="accent4"/>
          </a:effectRef>
          <a:fontRef idx="minor">
            <a:schemeClr val="lt1"/>
          </a:fontRef>
        </p:style>
        <p:txBody>
          <a:bodyPr/>
          <a:lstStyle/>
          <a:p>
            <a:pPr algn="ctr"/>
            <a:r>
              <a:rPr lang="ar-IQ" dirty="0" smtClean="0"/>
              <a:t>2-الاعمال المصرفية في القرن التاسع عشر الى ظهور التخصص</a:t>
            </a:r>
            <a:endParaRPr lang="ar-IQ" dirty="0"/>
          </a:p>
        </p:txBody>
      </p:sp>
      <p:sp>
        <p:nvSpPr>
          <p:cNvPr id="3" name="عنصر نائب للمحتوى 2"/>
          <p:cNvSpPr>
            <a:spLocks noGrp="1"/>
          </p:cNvSpPr>
          <p:nvPr>
            <p:ph idx="1"/>
          </p:nvPr>
        </p:nvSpPr>
        <p:spPr>
          <a:xfrm>
            <a:off x="0" y="1110394"/>
            <a:ext cx="9144000" cy="5733256"/>
          </a:xfrm>
        </p:spPr>
        <p:txBody>
          <a:bodyPr>
            <a:normAutofit/>
          </a:bodyPr>
          <a:lstStyle/>
          <a:p>
            <a:pPr>
              <a:buFont typeface="Wingdings" pitchFamily="2" charset="2"/>
              <a:buChar char="v"/>
            </a:pPr>
            <a:r>
              <a:rPr lang="ar-IQ" sz="2400" dirty="0" smtClean="0"/>
              <a:t>في هذه الفترة ظهر التخصص في اعمال المصارف ،فمنها </a:t>
            </a:r>
          </a:p>
          <a:p>
            <a:pPr>
              <a:buFont typeface="Wingdings" pitchFamily="2" charset="2"/>
              <a:buChar char="v"/>
            </a:pPr>
            <a:r>
              <a:rPr lang="ar-IQ" sz="2400" dirty="0" smtClean="0"/>
              <a:t>مصارف الاعمال التي تقتصر على توظيف اموالها في تمويل المشروعات الصناعية والتجارية </a:t>
            </a:r>
          </a:p>
          <a:p>
            <a:pPr>
              <a:buFont typeface="Wingdings" pitchFamily="2" charset="2"/>
              <a:buChar char="v"/>
            </a:pPr>
            <a:r>
              <a:rPr lang="ar-IQ" sz="2400" dirty="0" smtClean="0"/>
              <a:t>المصارف الاستثمارية ووظيفتها جمع مدخرات المودعين والمساهمين لاستثمارها في اغراض معينة </a:t>
            </a:r>
          </a:p>
          <a:p>
            <a:pPr>
              <a:buFont typeface="Wingdings" pitchFamily="2" charset="2"/>
              <a:buChar char="v"/>
            </a:pPr>
            <a:r>
              <a:rPr lang="ar-IQ" sz="2400" dirty="0" smtClean="0"/>
              <a:t>كما اعتبرت المصارف اعمالا تجارية من حيث الموضوع </a:t>
            </a:r>
          </a:p>
          <a:p>
            <a:pPr>
              <a:buFont typeface="Wingdings" pitchFamily="2" charset="2"/>
              <a:buChar char="v"/>
            </a:pPr>
            <a:r>
              <a:rPr lang="ar-IQ" sz="2400" dirty="0" smtClean="0"/>
              <a:t>اما من ناحية المتعامل مع المصارف فان طبيعة هذه الاعمال اما ان تكو مدنية او تجارية </a:t>
            </a:r>
          </a:p>
          <a:p>
            <a:pPr>
              <a:buFont typeface="Wingdings" pitchFamily="2" charset="2"/>
              <a:buChar char="v"/>
            </a:pPr>
            <a:r>
              <a:rPr lang="ar-IQ" sz="2400" dirty="0" smtClean="0"/>
              <a:t>بحسب ما اذا كانت عملا تجاريا بالتبعية الشخصية كما لوكان المتعاون مع المصرف تاجرا وتعامل بسبب يتصل بتجارته كما هو الوضع الغالب </a:t>
            </a:r>
            <a:endParaRPr lang="ar-IQ" sz="2400" dirty="0"/>
          </a:p>
        </p:txBody>
      </p:sp>
    </p:spTree>
    <p:extLst>
      <p:ext uri="{BB962C8B-B14F-4D97-AF65-F5344CB8AC3E}">
        <p14:creationId xmlns:p14="http://schemas.microsoft.com/office/powerpoint/2010/main" val="3551480698"/>
      </p:ext>
    </p:extLst>
  </p:cSld>
  <p:clrMapOvr>
    <a:masterClrMapping/>
  </p:clrMapOvr>
  <mc:AlternateContent xmlns:mc="http://schemas.openxmlformats.org/markup-compatibility/2006">
    <mc:Choice xmlns:p14="http://schemas.microsoft.com/office/powerpoint/2010/main" Requires="p14">
      <p:transition spd="slow" p14:dur="2000" advTm="35772">
        <p14:ferris dir="r"/>
        <p:sndAc>
          <p:stSnd>
            <p:snd r:embed="rId2" name="whoosh.wav"/>
          </p:stSnd>
        </p:sndAc>
      </p:transition>
    </mc:Choice>
    <mc:Fallback>
      <p:transition spd="slow" advTm="35772">
        <p:fade/>
        <p:sndAc>
          <p:stSnd>
            <p:snd r:embed="rId2" name="whoosh.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404664"/>
            <a:ext cx="7632848" cy="864096"/>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ctr"/>
            <a:r>
              <a:rPr lang="ar-IQ" sz="6000" dirty="0" smtClean="0"/>
              <a:t>المحاضرة الاولى </a:t>
            </a:r>
            <a:endParaRPr lang="ar-IQ" sz="6000" dirty="0"/>
          </a:p>
        </p:txBody>
      </p:sp>
      <p:sp>
        <p:nvSpPr>
          <p:cNvPr id="3" name="عنصر نائب للمحتوى 2"/>
          <p:cNvSpPr>
            <a:spLocks noGrp="1"/>
          </p:cNvSpPr>
          <p:nvPr>
            <p:ph idx="1"/>
          </p:nvPr>
        </p:nvSpPr>
        <p:spPr>
          <a:xfrm>
            <a:off x="609600" y="1600200"/>
            <a:ext cx="7924800" cy="5257800"/>
          </a:xfrm>
          <a:effectLst>
            <a:innerShdw blurRad="63500" dist="50800" dir="16200000">
              <a:prstClr val="black">
                <a:alpha val="50000"/>
              </a:prstClr>
            </a:innerShdw>
          </a:effectLst>
        </p:spPr>
        <p:txBody>
          <a:bodyPr>
            <a:normAutofit/>
          </a:bodyPr>
          <a:lstStyle/>
          <a:p>
            <a:r>
              <a:rPr lang="ar-IQ" sz="2400" dirty="0">
                <a:solidFill>
                  <a:srgbClr val="00FF00"/>
                </a:solidFill>
              </a:rPr>
              <a:t>الفصل الاول :العمليات </a:t>
            </a:r>
            <a:r>
              <a:rPr lang="ar-IQ" sz="2400" dirty="0" smtClean="0">
                <a:solidFill>
                  <a:srgbClr val="00FF00"/>
                </a:solidFill>
              </a:rPr>
              <a:t>المصرفية</a:t>
            </a:r>
          </a:p>
          <a:p>
            <a:r>
              <a:rPr lang="ar-IQ" sz="2400" dirty="0" smtClean="0">
                <a:solidFill>
                  <a:srgbClr val="7030A0"/>
                </a:solidFill>
              </a:rPr>
              <a:t>اولا: المقدمة</a:t>
            </a:r>
          </a:p>
          <a:p>
            <a:r>
              <a:rPr lang="ar-IQ" sz="2400" dirty="0" smtClean="0"/>
              <a:t>للمصارف حاليا دور كبير في مجال النشاط المالي والاقتصادي، فبعد ان كانت المصارف تقتصر وظيفتها على عمليات الصرف وتجارة النقود اصبحت في الوقت الحاضر معينة لتمويل المشروعات ومحلا لإيداع الودائع والنقود فضلان عن كونها مصدر </a:t>
            </a:r>
            <a:r>
              <a:rPr lang="ar-IQ" sz="2400" dirty="0" err="1" smtClean="0"/>
              <a:t>للأتمان</a:t>
            </a:r>
            <a:r>
              <a:rPr lang="ar-IQ" sz="2400" dirty="0" smtClean="0"/>
              <a:t> الذي يعتبر عصب الاقتصاد. فعمليات المصارف متنوعة ومختلفة وتتميز بتشابكها وتطورها المستمر نظرا لدورها الهام في مجال التجارة والاقتصاد، حيث يندر ان نجد مصرفان لا يتعامل بالأموال والاصول والسندات، لذلك فان المصارف تلعب دورا رئيسيا وحيويا في توفير الاموال و الخدمات المصرفية لمتطلبات التنمية الاقتصادية والاجتماعية ، بالإضافة  الى دورها في توفير السيولة النقدية والافراد والمؤسسات ونشاطات الاعمال حيث يقوم المصرف بوظيفة تجميع الودائع واستثمارها ومنح الائتمان وتقديم الخدمات </a:t>
            </a:r>
            <a:r>
              <a:rPr lang="ar-IQ" dirty="0" smtClean="0"/>
              <a:t>.</a:t>
            </a:r>
          </a:p>
        </p:txBody>
      </p:sp>
    </p:spTree>
    <p:extLst>
      <p:ext uri="{BB962C8B-B14F-4D97-AF65-F5344CB8AC3E}">
        <p14:creationId xmlns:p14="http://schemas.microsoft.com/office/powerpoint/2010/main" val="4244362172"/>
      </p:ext>
    </p:extLst>
  </p:cSld>
  <p:clrMapOvr>
    <a:masterClrMapping/>
  </p:clrMapOvr>
  <mc:AlternateContent xmlns:mc="http://schemas.openxmlformats.org/markup-compatibility/2006">
    <mc:Choice xmlns:p14="http://schemas.microsoft.com/office/powerpoint/2010/main" Requires="p14">
      <p:transition spd="slow" p14:dur="3900" advTm="55538">
        <p14:glitter dir="r"/>
        <p:sndAc>
          <p:stSnd>
            <p:snd r:embed="rId3" name="chimes.wav"/>
          </p:stSnd>
        </p:sndAc>
      </p:transition>
    </mc:Choice>
    <mc:Fallback>
      <p:transition spd="slow" advTm="55538">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pPr algn="ctr"/>
            <a:r>
              <a:rPr lang="ar-IQ" smtClean="0"/>
              <a:t>ثانيا :السمات المميزة للمصارف .</a:t>
            </a:r>
            <a:endParaRPr lang="ar-IQ" dirty="0"/>
          </a:p>
        </p:txBody>
      </p:sp>
      <p:sp>
        <p:nvSpPr>
          <p:cNvPr id="3" name="عنصر نائب للمحتوى 2"/>
          <p:cNvSpPr>
            <a:spLocks noGrp="1"/>
          </p:cNvSpPr>
          <p:nvPr>
            <p:ph idx="1"/>
          </p:nvPr>
        </p:nvSpPr>
        <p:spPr>
          <a:xfrm>
            <a:off x="0" y="1052736"/>
            <a:ext cx="9144000" cy="5805264"/>
          </a:xfrm>
        </p:spPr>
        <p:txBody>
          <a:bodyPr>
            <a:noAutofit/>
          </a:bodyPr>
          <a:lstStyle/>
          <a:p>
            <a:r>
              <a:rPr lang="ar-IQ" sz="2400" smtClean="0"/>
              <a:t>حيث ان هذه السمات تميز عن غيرها من مؤسسات الاعمال وتتعلق هذه السمات </a:t>
            </a:r>
            <a:r>
              <a:rPr lang="ar-IQ" sz="2400" u="sng" smtClean="0"/>
              <a:t>بالربحية والسيولة والامان </a:t>
            </a:r>
            <a:r>
              <a:rPr lang="ar-IQ" sz="2400" smtClean="0"/>
              <a:t>والتي عن طريقها يضمن المصرف حسن استخدام الموارد المتاحة لديه وتحقيق عائد مناسب للمصرف وسوف نقوم بإيضاح هذه العناصر ،وكما يأتي :</a:t>
            </a:r>
          </a:p>
          <a:p>
            <a:r>
              <a:rPr lang="ar-IQ" sz="2400" smtClean="0"/>
              <a:t>ا-الامان .</a:t>
            </a:r>
          </a:p>
          <a:p>
            <a:r>
              <a:rPr lang="ar-IQ" sz="2400" smtClean="0"/>
              <a:t>هذا يعني ان على المصرف ان يتأكد من ان اموال مودعيه قد تم توظيفها بل  الشكل السليم الذي يكفل استردادها مع تحقيق عائد مناسب . ويتوقف على طول وقصر المدة على الضمانات التي تصاحب قرار منح الائتمان حيث يتطلب دراستها ، وهي </a:t>
            </a:r>
            <a:r>
              <a:rPr lang="ar-IQ" sz="2400" u="sng" smtClean="0">
                <a:solidFill>
                  <a:srgbClr val="FF0000"/>
                </a:solidFill>
              </a:rPr>
              <a:t>مخاطر العميل طالب الائتمان و </a:t>
            </a:r>
            <a:r>
              <a:rPr lang="ar-IQ" sz="2400" u="sng" smtClean="0">
                <a:solidFill>
                  <a:srgbClr val="002060"/>
                </a:solidFill>
              </a:rPr>
              <a:t>مخاطر النشاط و</a:t>
            </a:r>
            <a:r>
              <a:rPr lang="ar-IQ" sz="2400" u="sng" smtClean="0">
                <a:solidFill>
                  <a:srgbClr val="00B050"/>
                </a:solidFill>
              </a:rPr>
              <a:t>مخاطر البيئة المحيطة للعميل </a:t>
            </a:r>
            <a:r>
              <a:rPr lang="ar-IQ" sz="2400" u="sng" smtClean="0">
                <a:solidFill>
                  <a:schemeClr val="tx1">
                    <a:lumMod val="95000"/>
                    <a:lumOff val="5000"/>
                  </a:schemeClr>
                </a:solidFill>
              </a:rPr>
              <a:t>،كل العوامل الاقتصادية والسياسية والاجتماعية والقانونية  </a:t>
            </a:r>
            <a:r>
              <a:rPr lang="ar-IQ" sz="2400" smtClean="0">
                <a:solidFill>
                  <a:schemeClr val="tx1">
                    <a:lumMod val="95000"/>
                    <a:lumOff val="5000"/>
                  </a:schemeClr>
                </a:solidFill>
              </a:rPr>
              <a:t>كما تتعلق ايضان بحجم الائتمان المطلوب عن العملية ومدة الائتمان المطلوب ونوع التمويل .</a:t>
            </a:r>
            <a:endParaRPr lang="ar-IQ" sz="2400" dirty="0"/>
          </a:p>
        </p:txBody>
      </p:sp>
    </p:spTree>
    <p:extLst>
      <p:ext uri="{BB962C8B-B14F-4D97-AF65-F5344CB8AC3E}">
        <p14:creationId xmlns:p14="http://schemas.microsoft.com/office/powerpoint/2010/main" val="1510299432"/>
      </p:ext>
    </p:extLst>
  </p:cSld>
  <p:clrMapOvr>
    <a:masterClrMapping/>
  </p:clrMapOvr>
  <mc:AlternateContent xmlns:mc="http://schemas.openxmlformats.org/markup-compatibility/2006">
    <mc:Choice xmlns:p14="http://schemas.microsoft.com/office/powerpoint/2010/main" Requires="p14">
      <p:transition spd="slow" p14:dur="4400" advTm="42892">
        <p14:honeycomb/>
        <p:sndAc>
          <p:stSnd>
            <p:snd r:embed="rId2" name="chimes.wav"/>
          </p:stSnd>
        </p:sndAc>
      </p:transition>
    </mc:Choice>
    <mc:Fallback>
      <p:transition spd="slow" advTm="42892">
        <p:fade/>
        <p:sndAc>
          <p:stSnd>
            <p:snd r:embed="rId2"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pPr algn="ctr"/>
            <a:r>
              <a:rPr lang="ar-IQ" dirty="0" smtClean="0">
                <a:solidFill>
                  <a:srgbClr val="FF0000"/>
                </a:solidFill>
              </a:rPr>
              <a:t>السمات المميزة للمصارف </a:t>
            </a:r>
            <a:endParaRPr lang="ar-IQ" dirty="0">
              <a:solidFill>
                <a:srgbClr val="FF0000"/>
              </a:solidFill>
            </a:endParaRPr>
          </a:p>
        </p:txBody>
      </p:sp>
      <p:sp>
        <p:nvSpPr>
          <p:cNvPr id="3" name="عنصر نائب للمحتوى 2"/>
          <p:cNvSpPr>
            <a:spLocks noGrp="1"/>
          </p:cNvSpPr>
          <p:nvPr>
            <p:ph idx="1"/>
          </p:nvPr>
        </p:nvSpPr>
        <p:spPr>
          <a:xfrm>
            <a:off x="0" y="1096981"/>
            <a:ext cx="9143999" cy="5356355"/>
          </a:xfrm>
        </p:spPr>
        <p:txBody>
          <a:bodyPr>
            <a:normAutofit/>
          </a:bodyPr>
          <a:lstStyle/>
          <a:p>
            <a:r>
              <a:rPr lang="ar-IQ" sz="2800" dirty="0" smtClean="0">
                <a:solidFill>
                  <a:srgbClr val="7030A0"/>
                </a:solidFill>
              </a:rPr>
              <a:t>2-عنصر الربحية </a:t>
            </a:r>
          </a:p>
          <a:p>
            <a:r>
              <a:rPr lang="ar-IQ" sz="2400" dirty="0" smtClean="0"/>
              <a:t>لكل نشاط اقتصادي تتم ممارسته له مخاطر ، وكلما كانت هناك مخاطر فانة يتعين ان يكون هناك ايضان ارباح مساوية و معادلة لها تماما ،ومن ثم فان المصرف الذي يقوم بمنح الائتمان المصرفي يتحمل مجموعة من المخاطر وبل التالي علية ان يقوم بتحقيق ارباح لتغطيتها ، فضلا عن ان طبيعة النشاط المصرفي تستلزم ان تكون هذه الارباح في اعلى معدلاتها وقيمتها من قيمة ومعدلات التكاليف الخاصة بإدارة النشاط المصرفي والتي تكو حسب المخطط . ولهذا ينبغي على الادارات المصرفية ان تأخذ في توجيهاتها الستراتيجية</a:t>
            </a:r>
            <a:r>
              <a:rPr lang="ar-IQ" sz="2400" dirty="0"/>
              <a:t> </a:t>
            </a:r>
            <a:r>
              <a:rPr lang="ar-IQ" sz="2400" dirty="0" smtClean="0"/>
              <a:t> تحقيق الاهداف المرسومة ،حيث ترسم امامها هدف الربحية على ان لا تنسى متطلبات السيولة والامان لتحقيق الهدف الاسمى وهوة البقاء و النمو </a:t>
            </a:r>
            <a:endParaRPr lang="ar-IQ" sz="2400" dirty="0"/>
          </a:p>
        </p:txBody>
      </p:sp>
    </p:spTree>
    <p:extLst>
      <p:ext uri="{BB962C8B-B14F-4D97-AF65-F5344CB8AC3E}">
        <p14:creationId xmlns:p14="http://schemas.microsoft.com/office/powerpoint/2010/main" val="1574405890"/>
      </p:ext>
    </p:extLst>
  </p:cSld>
  <p:clrMapOvr>
    <a:masterClrMapping/>
  </p:clrMapOvr>
  <mc:AlternateContent xmlns:mc="http://schemas.openxmlformats.org/markup-compatibility/2006">
    <mc:Choice xmlns:p14="http://schemas.microsoft.com/office/powerpoint/2010/main" Requires="p14">
      <p:transition spd="slow" p14:dur="1400" advTm="40593">
        <p14:ripple/>
        <p:sndAc>
          <p:stSnd>
            <p:snd r:embed="rId2" name="whoosh.wav"/>
          </p:stSnd>
        </p:sndAc>
      </p:transition>
    </mc:Choice>
    <mc:Fallback>
      <p:transition spd="slow" advTm="40593">
        <p:fade/>
        <p:sndAc>
          <p:stSnd>
            <p:snd r:embed="rId2" name="whoosh.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ar-IQ" dirty="0" smtClean="0"/>
              <a:t>السمات المميزة للمصارف </a:t>
            </a:r>
            <a:endParaRPr lang="ar-IQ" dirty="0"/>
          </a:p>
        </p:txBody>
      </p:sp>
      <p:sp>
        <p:nvSpPr>
          <p:cNvPr id="3" name="عنصر نائب للمحتوى 2"/>
          <p:cNvSpPr>
            <a:spLocks noGrp="1"/>
          </p:cNvSpPr>
          <p:nvPr>
            <p:ph idx="1"/>
          </p:nvPr>
        </p:nvSpPr>
        <p:spPr>
          <a:xfrm>
            <a:off x="31170" y="1052737"/>
            <a:ext cx="9112830" cy="5805264"/>
          </a:xfrm>
        </p:spPr>
        <p:txBody>
          <a:bodyPr/>
          <a:lstStyle/>
          <a:p>
            <a:r>
              <a:rPr lang="ar-IQ" sz="2800" dirty="0" smtClean="0"/>
              <a:t>3- السيولة </a:t>
            </a:r>
          </a:p>
          <a:p>
            <a:r>
              <a:rPr lang="ar-IQ" sz="2400" dirty="0" smtClean="0"/>
              <a:t>بما ان الودائع تشكل الجانب الاكبر من المطلوبات التي تستحق عند الطلب ، فيكون المصرف مستعدا للوفاء بها في اي لحظة ، حيث ان لا يجوز التأخير عن مواجهة الالتزامات مهما كانت الظروف طالما ان يعتبر مفهوم السيولة </a:t>
            </a:r>
            <a:r>
              <a:rPr lang="ar-IQ" sz="2400" dirty="0" smtClean="0">
                <a:solidFill>
                  <a:srgbClr val="6600CC"/>
                </a:solidFill>
              </a:rPr>
              <a:t>هو من عناصر الثروة المختلفة التي يحوزها  للأفراد الطبيعيون والمعنويون  ومدى سهولة تحويلها السلع وخدمات اخرى لإشباع الحاجة </a:t>
            </a:r>
            <a:r>
              <a:rPr lang="ar-IQ" sz="2400" dirty="0" smtClean="0"/>
              <a:t>ومن ذلك فان اكثر عناصر الثروة سيولة هي النقود ؟ </a:t>
            </a:r>
          </a:p>
          <a:p>
            <a:r>
              <a:rPr lang="ar-IQ" sz="2400" dirty="0" smtClean="0">
                <a:solidFill>
                  <a:srgbClr val="FF0000"/>
                </a:solidFill>
              </a:rPr>
              <a:t>نظرا لقدرتها غير المحدودة والكاملة على التحول الى جميع انواع السلع والخدمات المطروحة للاستهلاك في المجتمع </a:t>
            </a:r>
          </a:p>
          <a:p>
            <a:r>
              <a:rPr lang="ar-IQ" sz="2400" dirty="0">
                <a:solidFill>
                  <a:srgbClr val="FF0000"/>
                </a:solidFill>
              </a:rPr>
              <a:t> </a:t>
            </a:r>
            <a:r>
              <a:rPr lang="ar-IQ" sz="2400" dirty="0" smtClean="0"/>
              <a:t>وعلية طالما تشكل الودائع الجانب الاكبر من موارد المصرف فان علية ان يراعي مصالح هؤلاء العملاء لتوفير السيولة لهم عندما يطلبونها متى شاءوا ، ومن اجل ذلك ايضان لدى البنك المركزي باحتياطي قانوني الى جانب عدد كبير من الاحتياطيات التي تحتفظ بها البنوك لتوفير السيولة النقدية لها بهدف اشباع الحاجة الى منح الائتمان ومواجهة التقلبات التي قد تحدث في ارصدة الودائع لديها</a:t>
            </a:r>
            <a:r>
              <a:rPr lang="ar-IQ" dirty="0" smtClean="0"/>
              <a:t>,</a:t>
            </a:r>
            <a:endParaRPr lang="ar-IQ" dirty="0"/>
          </a:p>
        </p:txBody>
      </p:sp>
    </p:spTree>
    <p:extLst>
      <p:ext uri="{BB962C8B-B14F-4D97-AF65-F5344CB8AC3E}">
        <p14:creationId xmlns:p14="http://schemas.microsoft.com/office/powerpoint/2010/main" val="2459309635"/>
      </p:ext>
    </p:extLst>
  </p:cSld>
  <p:clrMapOvr>
    <a:masterClrMapping/>
  </p:clrMapOvr>
  <p:transition spd="slow" advTm="56608">
    <p:wheel spokes="1"/>
    <p:sndAc>
      <p:stSnd>
        <p:snd r:embed="rId2" name="applaus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pPr algn="ctr"/>
            <a:r>
              <a:rPr lang="ar-IQ" dirty="0" smtClean="0"/>
              <a:t>السمات المميزة للمصارف </a:t>
            </a:r>
            <a:endParaRPr lang="ar-IQ" dirty="0"/>
          </a:p>
        </p:txBody>
      </p:sp>
      <p:graphicFrame>
        <p:nvGraphicFramePr>
          <p:cNvPr id="8" name="عنصر نائب للمحتوى 7"/>
          <p:cNvGraphicFramePr>
            <a:graphicFrameLocks noGrp="1"/>
          </p:cNvGraphicFramePr>
          <p:nvPr>
            <p:ph idx="1"/>
            <p:extLst>
              <p:ext uri="{D42A27DB-BD31-4B8C-83A1-F6EECF244321}">
                <p14:modId xmlns:p14="http://schemas.microsoft.com/office/powerpoint/2010/main" val="2426414970"/>
              </p:ext>
            </p:extLst>
          </p:nvPr>
        </p:nvGraphicFramePr>
        <p:xfrm>
          <a:off x="822325" y="1100138"/>
          <a:ext cx="7521575" cy="3579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9281909"/>
      </p:ext>
    </p:extLst>
  </p:cSld>
  <p:clrMapOvr>
    <a:masterClrMapping/>
  </p:clrMapOvr>
  <mc:AlternateContent xmlns:mc="http://schemas.openxmlformats.org/markup-compatibility/2006">
    <mc:Choice xmlns:p14="http://schemas.microsoft.com/office/powerpoint/2010/main" Requires="p14">
      <p:transition spd="slow" p14:dur="900" advTm="8216">
        <p14:warp dir="in"/>
        <p:sndAc>
          <p:stSnd>
            <p:snd r:embed="rId2" name="drumroll.wav"/>
          </p:stSnd>
        </p:sndAc>
      </p:transition>
    </mc:Choice>
    <mc:Fallback>
      <p:transition spd="slow" advTm="8216">
        <p:fade/>
        <p:sndAc>
          <p:stSnd>
            <p:snd r:embed="rId2" name="drumroll.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مخطط 5"/>
          <p:cNvGraphicFramePr/>
          <p:nvPr>
            <p:extLst>
              <p:ext uri="{D42A27DB-BD31-4B8C-83A1-F6EECF244321}">
                <p14:modId xmlns:p14="http://schemas.microsoft.com/office/powerpoint/2010/main" val="3565659759"/>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9180309"/>
      </p:ext>
    </p:extLst>
  </p:cSld>
  <p:clrMapOvr>
    <a:masterClrMapping/>
  </p:clrMapOvr>
  <mc:AlternateContent xmlns:mc="http://schemas.openxmlformats.org/markup-compatibility/2006">
    <mc:Choice xmlns:p14="http://schemas.microsoft.com/office/powerpoint/2010/main" Requires="p14">
      <p:transition spd="slow" p14:dur="1600" advTm="24649">
        <p14:gallery dir="r"/>
        <p:sndAc>
          <p:stSnd>
            <p:snd r:embed="rId2" name="whoosh.wav"/>
          </p:stSnd>
        </p:sndAc>
      </p:transition>
    </mc:Choice>
    <mc:Fallback>
      <p:transition spd="slow" advTm="24649">
        <p:fade/>
        <p:sndAc>
          <p:stSnd>
            <p:snd r:embed="rId2" name="whoosh.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pPr algn="ctr"/>
            <a:r>
              <a:rPr lang="ar-IQ" dirty="0" smtClean="0"/>
              <a:t>ثانيا :وظائف المصرف </a:t>
            </a:r>
            <a:endParaRPr lang="ar-IQ" dirty="0"/>
          </a:p>
        </p:txBody>
      </p:sp>
      <p:sp>
        <p:nvSpPr>
          <p:cNvPr id="3" name="عنصر نائب للمحتوى 2"/>
          <p:cNvSpPr>
            <a:spLocks noGrp="1"/>
          </p:cNvSpPr>
          <p:nvPr>
            <p:ph idx="1"/>
          </p:nvPr>
        </p:nvSpPr>
        <p:spPr>
          <a:xfrm>
            <a:off x="0" y="980728"/>
            <a:ext cx="9144000" cy="5112568"/>
          </a:xfrm>
        </p:spPr>
        <p:txBody>
          <a:bodyPr>
            <a:normAutofit/>
          </a:bodyPr>
          <a:lstStyle/>
          <a:p>
            <a:r>
              <a:rPr lang="ar-IQ" sz="2400" dirty="0" smtClean="0"/>
              <a:t>من خلال التغيرات الكثيرة وفي ظل المنافسة الشديدة في البيئة المصرفية ،فان انشطة واعمال المصارف التجارية اتسعت وأصبحت لها دور هاما وحيويا وليست مكان لتجميع الاموال واقراضها من خلال عملة التقليدي باعتباره الوسيط  بين وحدات الفائض و وحدات العجز ، وانما اصبح للمصارف دورا حيويا واساسيا في تأدية جميع الخدمات المصرفية التي يحتاجها المجتمع بالإضافة الى الدور الذي تلعبه في خدمة الاقتصادات الوطنية للبلدان وتنمية القطاعات الواسعة واعادة اعمار البنية التحتية في البلدان حيث ان وظائف المصرف كثيرة ومنها على سبيل المثال </a:t>
            </a:r>
          </a:p>
          <a:p>
            <a:pPr marL="342900" lvl="1" indent="-342900">
              <a:buFont typeface="+mj-lt"/>
              <a:buAutoNum type="arabicParenR"/>
            </a:pPr>
            <a:r>
              <a:rPr lang="ar-IQ" sz="2400" b="1" dirty="0" smtClean="0">
                <a:solidFill>
                  <a:srgbClr val="7030A0"/>
                </a:solidFill>
              </a:rPr>
              <a:t>تحصيل الاوراق التجارية لصالح الزبائن </a:t>
            </a:r>
          </a:p>
          <a:p>
            <a:pPr marL="342900" lvl="1" indent="-342900">
              <a:buFont typeface="+mj-lt"/>
              <a:buAutoNum type="arabicParenR"/>
            </a:pPr>
            <a:r>
              <a:rPr lang="ar-IQ" sz="2400" b="1" dirty="0" smtClean="0">
                <a:solidFill>
                  <a:srgbClr val="7030A0"/>
                </a:solidFill>
              </a:rPr>
              <a:t>شراء وبيع الاوراق المالية لحساب الزبائن </a:t>
            </a:r>
          </a:p>
          <a:p>
            <a:pPr marL="342900" lvl="1" indent="-342900">
              <a:buFont typeface="+mj-lt"/>
              <a:buAutoNum type="arabicParenR"/>
            </a:pPr>
            <a:r>
              <a:rPr lang="ar-IQ" sz="2400" b="1" dirty="0" smtClean="0">
                <a:solidFill>
                  <a:srgbClr val="7030A0"/>
                </a:solidFill>
              </a:rPr>
              <a:t>تمويل ودعم المشروعات التنموية والتي تؤدي خدمة كبيرة لصالح المجتمع وتطويره</a:t>
            </a:r>
            <a:endParaRPr lang="ar-IQ" sz="2400" b="1" dirty="0">
              <a:solidFill>
                <a:srgbClr val="7030A0"/>
              </a:solidFill>
            </a:endParaRPr>
          </a:p>
        </p:txBody>
      </p:sp>
    </p:spTree>
    <p:extLst>
      <p:ext uri="{BB962C8B-B14F-4D97-AF65-F5344CB8AC3E}">
        <p14:creationId xmlns:p14="http://schemas.microsoft.com/office/powerpoint/2010/main" val="2268727179"/>
      </p:ext>
    </p:extLst>
  </p:cSld>
  <p:clrMapOvr>
    <a:masterClrMapping/>
  </p:clrMapOvr>
  <mc:AlternateContent xmlns:mc="http://schemas.openxmlformats.org/markup-compatibility/2006">
    <mc:Choice xmlns:p14="http://schemas.microsoft.com/office/powerpoint/2010/main" Requires="p14">
      <p:transition spd="slow" p14:dur="1200" advTm="41157">
        <p14:prism dir="r"/>
        <p:sndAc>
          <p:stSnd>
            <p:snd r:embed="rId2" name="whoosh.wav"/>
          </p:stSnd>
        </p:sndAc>
      </p:transition>
    </mc:Choice>
    <mc:Fallback>
      <p:transition spd="slow" advTm="41157">
        <p:fade/>
        <p:sndAc>
          <p:stSnd>
            <p:snd r:embed="rId2" name="whoosh.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algn="ctr"/>
            <a:r>
              <a:rPr lang="ar-IQ" dirty="0" smtClean="0"/>
              <a:t>رابعا : ماهية العمليات المصرفية واهميتها .</a:t>
            </a:r>
            <a:endParaRPr lang="ar-IQ" dirty="0"/>
          </a:p>
        </p:txBody>
      </p:sp>
      <p:sp>
        <p:nvSpPr>
          <p:cNvPr id="3" name="عنصر نائب للمحتوى 2"/>
          <p:cNvSpPr>
            <a:spLocks noGrp="1"/>
          </p:cNvSpPr>
          <p:nvPr>
            <p:ph idx="1"/>
          </p:nvPr>
        </p:nvSpPr>
        <p:spPr>
          <a:xfrm>
            <a:off x="12974" y="1052736"/>
            <a:ext cx="9131026" cy="5805264"/>
          </a:xfrm>
        </p:spPr>
        <p:style>
          <a:lnRef idx="1">
            <a:schemeClr val="accent3"/>
          </a:lnRef>
          <a:fillRef idx="2">
            <a:schemeClr val="accent3"/>
          </a:fillRef>
          <a:effectRef idx="1">
            <a:schemeClr val="accent3"/>
          </a:effectRef>
          <a:fontRef idx="minor">
            <a:schemeClr val="dk1"/>
          </a:fontRef>
        </p:style>
        <p:txBody>
          <a:bodyPr>
            <a:noAutofit/>
          </a:bodyPr>
          <a:lstStyle/>
          <a:p>
            <a:pPr>
              <a:buFont typeface="Wingdings" pitchFamily="2" charset="2"/>
              <a:buChar char="v"/>
            </a:pPr>
            <a:r>
              <a:rPr lang="ar-IQ" sz="2000" dirty="0" smtClean="0"/>
              <a:t>تعد العمليات المصرفية عصب الاقتصاد في مختلف الدول فقد كان ظهورها نتيجة لوجود اموال فائضة لدى التجار والصناع وحرصهم على عدم ضياع هذا الفائض مما ادى الى ابتداع اول عملية مصرفية وظلت تتطور الى ان ظهرت ما يعرف بالتخصص  في اعمال المصارف فقد اختلفت التسميات وتعددت فهناك من اطلق عليها عمليات واخر اعمال او معاملات المصارف الا ان المعنى واحد </a:t>
            </a:r>
          </a:p>
          <a:p>
            <a:pPr>
              <a:buFont typeface="Wingdings" pitchFamily="2" charset="2"/>
              <a:buChar char="v"/>
            </a:pPr>
            <a:r>
              <a:rPr lang="ar-IQ" sz="2000" u="sng" dirty="0" smtClean="0"/>
              <a:t>وتكمن اهمية العملبات المصرفية في انه يوفر للنشاط الاقتصادي راس المال النقدي اللازم له عن طريق منح الائتمان الى المشروعات الاقتصادية </a:t>
            </a:r>
          </a:p>
          <a:p>
            <a:pPr>
              <a:buFont typeface="Wingdings" pitchFamily="2" charset="2"/>
              <a:buChar char="v"/>
            </a:pPr>
            <a:r>
              <a:rPr lang="ar-IQ" sz="2000" dirty="0" smtClean="0"/>
              <a:t>وقد تزايدت هذه الاهمية خاصة بظهور الثورة الصناعية وتطور المصارف مع تطور قطاع الخدمات حيث اصبحت ظاهرة الائتمان سادة بكثرة .</a:t>
            </a:r>
          </a:p>
          <a:p>
            <a:pPr>
              <a:buFont typeface="Wingdings" pitchFamily="2" charset="2"/>
              <a:buChar char="v"/>
            </a:pPr>
            <a:r>
              <a:rPr lang="ar-IQ" sz="2000" dirty="0" smtClean="0"/>
              <a:t>سؤال (للمصارف حاليا دور كبير في مجال النشاط المالي والاقتصادي والتجاري في جميع الدول)  </a:t>
            </a:r>
          </a:p>
          <a:p>
            <a:pPr>
              <a:buFont typeface="Wingdings" pitchFamily="2" charset="2"/>
              <a:buChar char="v"/>
            </a:pPr>
            <a:r>
              <a:rPr lang="ar-IQ" sz="2000" dirty="0" smtClean="0"/>
              <a:t>لا نها المحور الاساسي الذي تدور علية عمليات الائتمان التجاري على اختلاف صوره ومصدر تمويل التجارة الداخلية والخارجية ومركز ودائع الصكوك والنقود </a:t>
            </a:r>
            <a:r>
              <a:rPr lang="ar-IQ" sz="2000" dirty="0" smtClean="0">
                <a:solidFill>
                  <a:srgbClr val="FF0000"/>
                </a:solidFill>
              </a:rPr>
              <a:t>لهذا عدت جميع قوانين التجارة على ان العمليات المصرفية هي من اهم الاعمال التجارية </a:t>
            </a:r>
            <a:r>
              <a:rPr lang="ar-IQ" sz="2000" dirty="0" smtClean="0"/>
              <a:t>وذلك لان العمليات المصرفية هي من الاعمال التجارية بطبيعتها سواء تعلقت هذه العمليات بالإيداع او بأشكال الائتمان المتعددة والمتنوعة التي تقضيها البيئة الاقتصادية ،وبعقود العمليات المصرفية التي يقوم بها المصرف في مساعدة عملائه في نشاطهم المالي اجتذاب عملاء جدد</a:t>
            </a:r>
            <a:endParaRPr lang="ar-IQ" sz="2000" dirty="0"/>
          </a:p>
        </p:txBody>
      </p:sp>
    </p:spTree>
    <p:extLst>
      <p:ext uri="{BB962C8B-B14F-4D97-AF65-F5344CB8AC3E}">
        <p14:creationId xmlns:p14="http://schemas.microsoft.com/office/powerpoint/2010/main" val="972892562"/>
      </p:ext>
    </p:extLst>
  </p:cSld>
  <p:clrMapOvr>
    <a:masterClrMapping/>
  </p:clrMapOvr>
  <mc:AlternateContent xmlns:mc="http://schemas.openxmlformats.org/markup-compatibility/2006">
    <mc:Choice xmlns:p14="http://schemas.microsoft.com/office/powerpoint/2010/main" Requires="p14">
      <p:transition spd="slow" p14:dur="2500" advTm="67592">
        <p:checker/>
        <p:sndAc>
          <p:stSnd>
            <p:snd r:embed="rId2" name="camera.wav"/>
          </p:stSnd>
        </p:sndAc>
      </p:transition>
    </mc:Choice>
    <mc:Fallback>
      <p:transition spd="slow" advTm="67592">
        <p:checker/>
        <p:sndAc>
          <p:stSnd>
            <p:snd r:embed="rId2" name="camera.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مخصص 3">
      <a:dk1>
        <a:srgbClr val="000000"/>
      </a:dk1>
      <a:lt1>
        <a:srgbClr val="CBCBCB"/>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653</TotalTime>
  <Words>1247</Words>
  <Application>Microsoft Office PowerPoint</Application>
  <PresentationFormat>عرض على الشاشة (3:4)‏</PresentationFormat>
  <Paragraphs>54</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زوايا</vt:lpstr>
      <vt:lpstr>العمليات المصرفية </vt:lpstr>
      <vt:lpstr>المحاضرة الاولى </vt:lpstr>
      <vt:lpstr>ثانيا :السمات المميزة للمصارف .</vt:lpstr>
      <vt:lpstr>السمات المميزة للمصارف </vt:lpstr>
      <vt:lpstr>السمات المميزة للمصارف </vt:lpstr>
      <vt:lpstr>السمات المميزة للمصارف </vt:lpstr>
      <vt:lpstr>عرض تقديمي في PowerPoint</vt:lpstr>
      <vt:lpstr>ثانيا :وظائف المصرف </vt:lpstr>
      <vt:lpstr>رابعا : ماهية العمليات المصرفية واهميتها .</vt:lpstr>
      <vt:lpstr>خامسا :التطور التاريخي للعمليات المصرفية .</vt:lpstr>
      <vt:lpstr>1-العمليات المصرفية في العصور الوسطى والعصر الحديث</vt:lpstr>
      <vt:lpstr>2-الاعمال المصرفية في القرن التاسع عشر الى ظهور التخصص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العمليات المصرفية</dc:title>
  <dc:creator>الافق الجديد</dc:creator>
  <cp:lastModifiedBy>الافق الجديد</cp:lastModifiedBy>
  <cp:revision>42</cp:revision>
  <dcterms:created xsi:type="dcterms:W3CDTF">2018-12-28T09:37:52Z</dcterms:created>
  <dcterms:modified xsi:type="dcterms:W3CDTF">2018-12-28T20:31:14Z</dcterms:modified>
</cp:coreProperties>
</file>