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48" r:id="rId25"/>
    <p:sldMasterId id="2147483960" r:id="rId26"/>
    <p:sldMasterId id="2147483972" r:id="rId27"/>
    <p:sldMasterId id="2147483984" r:id="rId28"/>
    <p:sldMasterId id="2147483996" r:id="rId29"/>
    <p:sldMasterId id="2147484020" r:id="rId30"/>
    <p:sldMasterId id="2147484032" r:id="rId31"/>
    <p:sldMasterId id="2147484044" r:id="rId32"/>
  </p:sldMasterIdLst>
  <p:notesMasterIdLst>
    <p:notesMasterId r:id="rId79"/>
  </p:notesMasterIdLst>
  <p:sldIdLst>
    <p:sldId id="256" r:id="rId33"/>
    <p:sldId id="257" r:id="rId34"/>
    <p:sldId id="258" r:id="rId35"/>
    <p:sldId id="259" r:id="rId36"/>
    <p:sldId id="260" r:id="rId37"/>
    <p:sldId id="261" r:id="rId38"/>
    <p:sldId id="262" r:id="rId39"/>
    <p:sldId id="263" r:id="rId40"/>
    <p:sldId id="264" r:id="rId41"/>
    <p:sldId id="265" r:id="rId42"/>
    <p:sldId id="266" r:id="rId43"/>
    <p:sldId id="267" r:id="rId44"/>
    <p:sldId id="268" r:id="rId45"/>
    <p:sldId id="269" r:id="rId46"/>
    <p:sldId id="270" r:id="rId47"/>
    <p:sldId id="271" r:id="rId48"/>
    <p:sldId id="272" r:id="rId49"/>
    <p:sldId id="273" r:id="rId50"/>
    <p:sldId id="274" r:id="rId51"/>
    <p:sldId id="275" r:id="rId52"/>
    <p:sldId id="276" r:id="rId53"/>
    <p:sldId id="277" r:id="rId54"/>
    <p:sldId id="278" r:id="rId55"/>
    <p:sldId id="279" r:id="rId56"/>
    <p:sldId id="280" r:id="rId57"/>
    <p:sldId id="281" r:id="rId58"/>
    <p:sldId id="282" r:id="rId59"/>
    <p:sldId id="283" r:id="rId60"/>
    <p:sldId id="284" r:id="rId61"/>
    <p:sldId id="285" r:id="rId62"/>
    <p:sldId id="286" r:id="rId63"/>
    <p:sldId id="287" r:id="rId64"/>
    <p:sldId id="288" r:id="rId65"/>
    <p:sldId id="289" r:id="rId66"/>
    <p:sldId id="290" r:id="rId67"/>
    <p:sldId id="291" r:id="rId68"/>
    <p:sldId id="292" r:id="rId69"/>
    <p:sldId id="293" r:id="rId70"/>
    <p:sldId id="294" r:id="rId71"/>
    <p:sldId id="295" r:id="rId72"/>
    <p:sldId id="296" r:id="rId73"/>
    <p:sldId id="297" r:id="rId74"/>
    <p:sldId id="298" r:id="rId75"/>
    <p:sldId id="299" r:id="rId76"/>
    <p:sldId id="300" r:id="rId77"/>
    <p:sldId id="301" r:id="rId7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7.xml"/><Relationship Id="rId21" Type="http://schemas.openxmlformats.org/officeDocument/2006/relationships/slideMaster" Target="slideMasters/slideMaster21.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slide" Target="slides/slide15.xml"/><Relationship Id="rId50" Type="http://schemas.openxmlformats.org/officeDocument/2006/relationships/slide" Target="slides/slide18.xml"/><Relationship Id="rId55" Type="http://schemas.openxmlformats.org/officeDocument/2006/relationships/slide" Target="slides/slide23.xml"/><Relationship Id="rId63" Type="http://schemas.openxmlformats.org/officeDocument/2006/relationships/slide" Target="slides/slide31.xml"/><Relationship Id="rId68" Type="http://schemas.openxmlformats.org/officeDocument/2006/relationships/slide" Target="slides/slide36.xml"/><Relationship Id="rId76" Type="http://schemas.openxmlformats.org/officeDocument/2006/relationships/slide" Target="slides/slide44.xml"/><Relationship Id="rId7" Type="http://schemas.openxmlformats.org/officeDocument/2006/relationships/slideMaster" Target="slideMasters/slideMaster7.xml"/><Relationship Id="rId71"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slide" Target="slides/slide34.xml"/><Relationship Id="rId74" Type="http://schemas.openxmlformats.org/officeDocument/2006/relationships/slide" Target="slides/slide42.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29.xml"/><Relationship Id="rId82"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slide" Target="slides/slide41.xml"/><Relationship Id="rId78" Type="http://schemas.openxmlformats.org/officeDocument/2006/relationships/slide" Target="slides/slide46.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slide" Target="slides/slide37.xml"/><Relationship Id="rId77"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slide" Target="slides/slide4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D670158-7D88-45A8-AF21-17CF765A5552}" type="datetimeFigureOut">
              <a:rPr lang="ar-IQ" smtClean="0"/>
              <a:t>01/01/1438</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ADB62FB-DA6C-474F-9FF8-551B362797C2}" type="slidenum">
              <a:rPr lang="ar-IQ" smtClean="0"/>
              <a:t>‹#›</a:t>
            </a:fld>
            <a:endParaRPr lang="ar-IQ"/>
          </a:p>
        </p:txBody>
      </p:sp>
    </p:spTree>
    <p:extLst>
      <p:ext uri="{BB962C8B-B14F-4D97-AF65-F5344CB8AC3E}">
        <p14:creationId xmlns:p14="http://schemas.microsoft.com/office/powerpoint/2010/main" val="12818433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ADB62FB-DA6C-474F-9FF8-551B362797C2}" type="slidenum">
              <a:rPr lang="ar-IQ" smtClean="0"/>
              <a:t>25</a:t>
            </a:fld>
            <a:endParaRPr lang="ar-IQ"/>
          </a:p>
        </p:txBody>
      </p:sp>
    </p:spTree>
    <p:extLst>
      <p:ext uri="{BB962C8B-B14F-4D97-AF65-F5344CB8AC3E}">
        <p14:creationId xmlns:p14="http://schemas.microsoft.com/office/powerpoint/2010/main" val="152350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ADB62FB-DA6C-474F-9FF8-551B362797C2}" type="slidenum">
              <a:rPr lang="ar-IQ" smtClean="0"/>
              <a:t>41</a:t>
            </a:fld>
            <a:endParaRPr lang="ar-IQ"/>
          </a:p>
        </p:txBody>
      </p:sp>
    </p:spTree>
    <p:extLst>
      <p:ext uri="{BB962C8B-B14F-4D97-AF65-F5344CB8AC3E}">
        <p14:creationId xmlns:p14="http://schemas.microsoft.com/office/powerpoint/2010/main" val="42057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Slide Number Placeholder 7"/>
          <p:cNvSpPr>
            <a:spLocks noGrp="1"/>
          </p:cNvSpPr>
          <p:nvPr>
            <p:ph type="sldNum" sz="quarter" idx="11"/>
          </p:nvPr>
        </p:nvSpPr>
        <p:spPr/>
        <p:txBody>
          <a:bodyPr/>
          <a:lstStyle/>
          <a:p>
            <a:fld id="{97B48F6D-1759-406C-B503-E79C20165AE5}" type="slidenum">
              <a:rPr lang="ar-IQ" smtClean="0"/>
              <a:t>‹#›</a:t>
            </a:fld>
            <a:endParaRPr lang="ar-IQ"/>
          </a:p>
        </p:txBody>
      </p:sp>
      <p:sp>
        <p:nvSpPr>
          <p:cNvPr id="9" name="Footer Placeholder 8"/>
          <p:cNvSpPr>
            <a:spLocks noGrp="1"/>
          </p:cNvSpPr>
          <p:nvPr>
            <p:ph type="ftr" sz="quarter" idx="12"/>
          </p:nvPr>
        </p:nvSpPr>
        <p:spPr/>
        <p:txBody>
          <a:bodyPr/>
          <a:lstStyle/>
          <a:p>
            <a:endParaRPr lang="ar-IQ"/>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B48F6D-1759-406C-B503-E79C20165AE5}" type="slidenum">
              <a:rPr lang="ar-IQ" smtClean="0"/>
              <a:t>‹#›</a:t>
            </a:fld>
            <a:endParaRPr lang="ar-IQ"/>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DA4A21C-8FA7-4691-A1B2-D2A2757A4336}" type="datetimeFigureOut">
              <a:rPr lang="ar-IQ" smtClean="0"/>
              <a:t>01/01/1438</a:t>
            </a:fld>
            <a:endParaRPr lang="ar-IQ"/>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IQ"/>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7B48F6D-1759-406C-B503-E79C20165AE5}" type="slidenum">
              <a:rPr lang="ar-IQ" smtClean="0"/>
              <a:t>‹#›</a:t>
            </a:fld>
            <a:endParaRPr lang="ar-IQ"/>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DA4A21C-8FA7-4691-A1B2-D2A2757A4336}" type="datetimeFigureOut">
              <a:rPr lang="ar-IQ" smtClean="0"/>
              <a:t>01/01/1438</a:t>
            </a:fld>
            <a:endParaRPr lang="ar-IQ"/>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IQ"/>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7B48F6D-1759-406C-B503-E79C20165AE5}" type="slidenum">
              <a:rPr lang="ar-IQ" smtClean="0"/>
              <a:t>‹#›</a:t>
            </a:fld>
            <a:endParaRPr lang="ar-IQ"/>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B48F6D-1759-406C-B503-E79C20165AE5}" type="slidenum">
              <a:rPr lang="ar-IQ" smtClean="0"/>
              <a:t>‹#›</a:t>
            </a:fld>
            <a:endParaRPr lang="ar-IQ"/>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DA4A21C-8FA7-4691-A1B2-D2A2757A4336}" type="datetimeFigureOut">
              <a:rPr lang="ar-IQ" smtClean="0"/>
              <a:t>01/01/1438</a:t>
            </a:fld>
            <a:endParaRPr lang="ar-IQ"/>
          </a:p>
        </p:txBody>
      </p:sp>
      <p:sp>
        <p:nvSpPr>
          <p:cNvPr id="17" name="Footer Placeholder 16"/>
          <p:cNvSpPr>
            <a:spLocks noGrp="1"/>
          </p:cNvSpPr>
          <p:nvPr>
            <p:ph type="ftr" sz="quarter" idx="11"/>
          </p:nvPr>
        </p:nvSpPr>
        <p:spPr/>
        <p:txBody>
          <a:bodyPr/>
          <a:lstStyle/>
          <a:p>
            <a:endParaRPr lang="ar-IQ"/>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7B48F6D-1759-406C-B503-E79C20165AE5}" type="slidenum">
              <a:rPr lang="ar-IQ" smtClean="0"/>
              <a:t>‹#›</a:t>
            </a:fld>
            <a:endParaRPr lang="ar-IQ"/>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a:xfrm>
            <a:off x="800100" y="6172200"/>
            <a:ext cx="4000500" cy="457200"/>
          </a:xfrm>
        </p:spPr>
        <p:txBody>
          <a:bodyPr/>
          <a:lstStyle/>
          <a:p>
            <a:endParaRPr lang="ar-IQ"/>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7B48F6D-1759-406C-B503-E79C20165AE5}"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B48F6D-1759-406C-B503-E79C20165AE5}" type="slidenum">
              <a:rPr lang="ar-IQ" smtClean="0"/>
              <a:t>‹#›</a:t>
            </a:fld>
            <a:endParaRPr lang="ar-IQ"/>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a:xfrm>
            <a:off x="914400" y="6172200"/>
            <a:ext cx="3886200" cy="457200"/>
          </a:xfrm>
        </p:spPr>
        <p:txBody>
          <a:bodyPr/>
          <a:lstStyle/>
          <a:p>
            <a:endParaRPr lang="ar-IQ"/>
          </a:p>
        </p:txBody>
      </p:sp>
      <p:sp>
        <p:nvSpPr>
          <p:cNvPr id="7" name="Slide Number Placeholder 6"/>
          <p:cNvSpPr>
            <a:spLocks noGrp="1"/>
          </p:cNvSpPr>
          <p:nvPr>
            <p:ph type="sldNum" sz="quarter" idx="12"/>
          </p:nvPr>
        </p:nvSpPr>
        <p:spPr>
          <a:xfrm>
            <a:off x="146304" y="6208776"/>
            <a:ext cx="457200" cy="457200"/>
          </a:xfrm>
        </p:spPr>
        <p:txBody>
          <a:bodyPr/>
          <a:lstStyle/>
          <a:p>
            <a:fld id="{97B48F6D-1759-406C-B503-E79C20165AE5}" type="slidenum">
              <a:rPr lang="ar-IQ" smtClean="0"/>
              <a:t>‹#›</a:t>
            </a:fld>
            <a:endParaRPr lang="ar-IQ"/>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11" name="Slide Number Placeholder 10"/>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B48F6D-1759-406C-B503-E79C20165AE5}" type="slidenum">
              <a:rPr lang="ar-IQ" smtClean="0"/>
              <a:t>‹#›</a:t>
            </a:fld>
            <a:endParaRPr lang="ar-IQ"/>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20" name="Footer Placeholder 19"/>
          <p:cNvSpPr>
            <a:spLocks noGrp="1"/>
          </p:cNvSpPr>
          <p:nvPr>
            <p:ph type="ftr" sz="quarter" idx="11"/>
          </p:nvPr>
        </p:nvSpPr>
        <p:spPr/>
        <p:txBody>
          <a:bodyPr/>
          <a:lstStyle>
            <a:extLst/>
          </a:lstStyle>
          <a:p>
            <a:endParaRPr lang="ar-IQ"/>
          </a:p>
        </p:txBody>
      </p:sp>
      <p:sp>
        <p:nvSpPr>
          <p:cNvPr id="10" name="Slide Number Placeholder 9"/>
          <p:cNvSpPr>
            <a:spLocks noGrp="1"/>
          </p:cNvSpPr>
          <p:nvPr>
            <p:ph type="sldNum" sz="quarter" idx="12"/>
          </p:nvPr>
        </p:nvSpPr>
        <p:spPr/>
        <p:txBody>
          <a:bodyPr/>
          <a:lstStyle>
            <a:extLst/>
          </a:lstStyle>
          <a:p>
            <a:fld id="{97B48F6D-1759-406C-B503-E79C20165AE5}" type="slidenum">
              <a:rPr lang="ar-IQ" smtClean="0"/>
              <a:t>‹#›</a:t>
            </a:fld>
            <a:endParaRPr lang="ar-IQ"/>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B48F6D-1759-406C-B503-E79C20165AE5}" type="slidenum">
              <a:rPr lang="ar-IQ" smtClean="0"/>
              <a:t>‹#›</a:t>
            </a:fld>
            <a:endParaRPr lang="ar-IQ"/>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97B48F6D-1759-406C-B503-E79C20165AE5}" type="slidenum">
              <a:rPr lang="ar-IQ" smtClean="0"/>
              <a:t>‹#›</a:t>
            </a:fld>
            <a:endParaRPr lang="ar-IQ"/>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B48F6D-1759-406C-B503-E79C20165AE5}" type="slidenum">
              <a:rPr lang="ar-IQ" smtClean="0"/>
              <a:t>‹#›</a:t>
            </a:fld>
            <a:endParaRPr lang="ar-IQ"/>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DA4A21C-8FA7-4691-A1B2-D2A2757A4336}" type="datetimeFigureOut">
              <a:rPr lang="ar-IQ" smtClean="0"/>
              <a:t>01/01/1438</a:t>
            </a:fld>
            <a:endParaRPr lang="ar-IQ"/>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IQ"/>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7B48F6D-1759-406C-B503-E79C20165AE5}"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IQ"/>
          </a:p>
        </p:txBody>
      </p:sp>
      <p:sp>
        <p:nvSpPr>
          <p:cNvPr id="6" name="Slide Number Placeholder 5"/>
          <p:cNvSpPr>
            <a:spLocks noGrp="1"/>
          </p:cNvSpPr>
          <p:nvPr>
            <p:ph type="sldNum" sz="quarter" idx="12"/>
          </p:nvPr>
        </p:nvSpPr>
        <p:spPr>
          <a:xfrm>
            <a:off x="6733952" y="6555112"/>
            <a:ext cx="588336" cy="228600"/>
          </a:xfrm>
        </p:spPr>
        <p:txBody>
          <a:bodyPr/>
          <a:lstStyle>
            <a:extLst/>
          </a:lstStyle>
          <a:p>
            <a:fld id="{97B48F6D-1759-406C-B503-E79C20165AE5}"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ar-IQ"/>
          </a:p>
        </p:txBody>
      </p:sp>
      <p:sp>
        <p:nvSpPr>
          <p:cNvPr id="4" name="Slide Number Placeholder 3"/>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B48F6D-1759-406C-B503-E79C20165AE5}" type="slidenum">
              <a:rPr lang="ar-IQ" smtClean="0"/>
              <a:t>‹#›</a:t>
            </a:fld>
            <a:endParaRPr lang="ar-IQ"/>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a:xfrm>
            <a:off x="457200" y="6556248"/>
            <a:ext cx="3657600" cy="228600"/>
          </a:xfrm>
        </p:spPr>
        <p:txBody>
          <a:bodyPr/>
          <a:lstStyle>
            <a:extLst/>
          </a:lstStyle>
          <a:p>
            <a:endParaRPr lang="ar-IQ"/>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7B48F6D-1759-406C-B503-E79C20165AE5}" type="slidenum">
              <a:rPr lang="ar-IQ" smtClean="0"/>
              <a:t>‹#›</a:t>
            </a:fld>
            <a:endParaRPr lang="ar-IQ"/>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a:xfrm>
            <a:off x="1174044" y="5357592"/>
            <a:ext cx="5034845" cy="365125"/>
          </a:xfrm>
        </p:spPr>
        <p:txBody>
          <a:bodyPr/>
          <a:lstStyle/>
          <a:p>
            <a:endParaRPr lang="ar-IQ"/>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7B48F6D-1759-406C-B503-E79C20165AE5}"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B48F6D-1759-406C-B503-E79C20165AE5}" type="slidenum">
              <a:rPr lang="ar-IQ" smtClean="0"/>
              <a:t>‹#›</a:t>
            </a:fld>
            <a:endParaRPr lang="ar-IQ"/>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a:xfrm rot="-60000">
            <a:off x="914554" y="5829261"/>
            <a:ext cx="3522607" cy="365125"/>
          </a:xfrm>
        </p:spPr>
        <p:txBody>
          <a:bodyPr/>
          <a:lstStyle/>
          <a:p>
            <a:endParaRPr lang="ar-IQ"/>
          </a:p>
        </p:txBody>
      </p:sp>
      <p:sp>
        <p:nvSpPr>
          <p:cNvPr id="7" name="Slide Number Placeholder 6"/>
          <p:cNvSpPr>
            <a:spLocks noGrp="1"/>
          </p:cNvSpPr>
          <p:nvPr>
            <p:ph type="sldNum" sz="quarter" idx="12"/>
          </p:nvPr>
        </p:nvSpPr>
        <p:spPr>
          <a:xfrm rot="60000">
            <a:off x="7557313" y="5896961"/>
            <a:ext cx="554023" cy="365125"/>
          </a:xfrm>
        </p:spPr>
        <p:txBody>
          <a:bodyPr/>
          <a:lstStyle/>
          <a:p>
            <a:fld id="{97B48F6D-1759-406C-B503-E79C20165AE5}" type="slidenum">
              <a:rPr lang="ar-IQ" smtClean="0"/>
              <a:t>‹#›</a:t>
            </a:fld>
            <a:endParaRPr lang="ar-IQ"/>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a:xfrm rot="-60000">
            <a:off x="914569" y="5831037"/>
            <a:ext cx="3319043" cy="365125"/>
          </a:xfrm>
        </p:spPr>
        <p:txBody>
          <a:bodyPr/>
          <a:lstStyle/>
          <a:p>
            <a:endParaRPr lang="ar-IQ"/>
          </a:p>
        </p:txBody>
      </p:sp>
      <p:sp>
        <p:nvSpPr>
          <p:cNvPr id="7" name="Slide Number Placeholder 6"/>
          <p:cNvSpPr>
            <a:spLocks noGrp="1"/>
          </p:cNvSpPr>
          <p:nvPr>
            <p:ph type="sldNum" sz="quarter" idx="12"/>
          </p:nvPr>
        </p:nvSpPr>
        <p:spPr>
          <a:xfrm rot="60000">
            <a:off x="7562089" y="5900026"/>
            <a:ext cx="554023" cy="365125"/>
          </a:xfrm>
        </p:spPr>
        <p:txBody>
          <a:bodyPr/>
          <a:lstStyle/>
          <a:p>
            <a:fld id="{97B48F6D-1759-406C-B503-E79C20165AE5}" type="slidenum">
              <a:rPr lang="ar-IQ" smtClean="0"/>
              <a:t>‹#›</a:t>
            </a:fld>
            <a:endParaRPr lang="ar-IQ"/>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0DA4A21C-8FA7-4691-A1B2-D2A2757A4336}" type="datetimeFigureOut">
              <a:rPr lang="ar-IQ" smtClean="0"/>
              <a:t>01/01/1438</a:t>
            </a:fld>
            <a:endParaRPr lang="ar-IQ"/>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ar-IQ"/>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7B48F6D-1759-406C-B503-E79C20165AE5}" type="slidenum">
              <a:rPr lang="ar-IQ" smtClean="0"/>
              <a:t>‹#›</a:t>
            </a:fld>
            <a:endParaRPr lang="ar-IQ"/>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a:xfrm>
            <a:off x="457200" y="6480969"/>
            <a:ext cx="4260056" cy="300831"/>
          </a:xfrm>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a:xfrm>
            <a:off x="2619376" y="6480969"/>
            <a:ext cx="4260056" cy="300831"/>
          </a:xfrm>
        </p:spPr>
        <p:txBody>
          <a:bodyPr/>
          <a:lstStyle/>
          <a:p>
            <a:endParaRPr lang="ar-IQ"/>
          </a:p>
        </p:txBody>
      </p:sp>
      <p:sp>
        <p:nvSpPr>
          <p:cNvPr id="6" name="Slide Number Placeholder 5"/>
          <p:cNvSpPr>
            <a:spLocks noGrp="1"/>
          </p:cNvSpPr>
          <p:nvPr>
            <p:ph type="sldNum" sz="quarter" idx="12"/>
          </p:nvPr>
        </p:nvSpPr>
        <p:spPr>
          <a:xfrm>
            <a:off x="8451056" y="809624"/>
            <a:ext cx="502920" cy="300831"/>
          </a:xfrm>
        </p:spPr>
        <p:txBody>
          <a:bodyPr/>
          <a:lstStyle/>
          <a:p>
            <a:fld id="{97B48F6D-1759-406C-B503-E79C20165AE5}" type="slidenum">
              <a:rPr lang="ar-IQ" smtClean="0"/>
              <a:t>‹#›</a:t>
            </a:fld>
            <a:endParaRPr lang="ar-IQ"/>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a:xfrm>
            <a:off x="457200" y="6480969"/>
            <a:ext cx="4260056" cy="301752"/>
          </a:xfrm>
        </p:spPr>
        <p:txBody>
          <a:bodyPr/>
          <a:lstStyle/>
          <a:p>
            <a:endParaRPr lang="ar-IQ"/>
          </a:p>
        </p:txBody>
      </p:sp>
      <p:sp>
        <p:nvSpPr>
          <p:cNvPr id="7" name="Slide Number Placeholder 6"/>
          <p:cNvSpPr>
            <a:spLocks noGrp="1"/>
          </p:cNvSpPr>
          <p:nvPr>
            <p:ph type="sldNum" sz="quarter" idx="12"/>
          </p:nvPr>
        </p:nvSpPr>
        <p:spPr>
          <a:xfrm>
            <a:off x="7589520" y="6480969"/>
            <a:ext cx="502920" cy="301752"/>
          </a:xfrm>
        </p:spPr>
        <p:txBody>
          <a:bodyPr/>
          <a:lstStyle/>
          <a:p>
            <a:fld id="{97B48F6D-1759-406C-B503-E79C20165AE5}" type="slidenum">
              <a:rPr lang="ar-IQ" smtClean="0"/>
              <a:t>‹#›</a:t>
            </a:fld>
            <a:endParaRPr lang="ar-IQ"/>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a:xfrm>
            <a:off x="457200" y="6480969"/>
            <a:ext cx="4261104" cy="301752"/>
          </a:xfrm>
        </p:spPr>
        <p:txBody>
          <a:bodyPr/>
          <a:lstStyle/>
          <a:p>
            <a:endParaRPr lang="ar-IQ"/>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97B48F6D-1759-406C-B503-E79C20165AE5}"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a:xfrm>
            <a:off x="457200" y="6481890"/>
            <a:ext cx="4260056" cy="300831"/>
          </a:xfrm>
        </p:spPr>
        <p:txBody>
          <a:bodyPr/>
          <a:lstStyle/>
          <a:p>
            <a:endParaRPr lang="ar-IQ"/>
          </a:p>
        </p:txBody>
      </p:sp>
      <p:sp>
        <p:nvSpPr>
          <p:cNvPr id="4" name="Slide Number Placeholder 3"/>
          <p:cNvSpPr>
            <a:spLocks noGrp="1"/>
          </p:cNvSpPr>
          <p:nvPr>
            <p:ph type="sldNum" sz="quarter" idx="12"/>
          </p:nvPr>
        </p:nvSpPr>
        <p:spPr>
          <a:xfrm>
            <a:off x="7589520" y="6480969"/>
            <a:ext cx="502920" cy="301752"/>
          </a:xfrm>
        </p:spPr>
        <p:txBody>
          <a:bodyPr/>
          <a:lstStyle/>
          <a:p>
            <a:fld id="{97B48F6D-1759-406C-B503-E79C20165AE5}" type="slidenum">
              <a:rPr lang="ar-IQ" smtClean="0"/>
              <a:t>‹#›</a:t>
            </a:fld>
            <a:endParaRPr lang="ar-IQ"/>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ar-IQ"/>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97B48F6D-1759-406C-B503-E79C20165AE5}"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ar-IQ"/>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97B48F6D-1759-406C-B503-E79C20165AE5}"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bwMode="white"/>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B48F6D-1759-406C-B503-E79C20165AE5}"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DA4A21C-8FA7-4691-A1B2-D2A2757A4336}" type="datetimeFigureOut">
              <a:rPr lang="ar-IQ" smtClean="0"/>
              <a:t>01/01/1438</a:t>
            </a:fld>
            <a:endParaRPr lang="ar-IQ"/>
          </a:p>
        </p:txBody>
      </p:sp>
      <p:sp>
        <p:nvSpPr>
          <p:cNvPr id="2" name="Footer Placeholder 1"/>
          <p:cNvSpPr>
            <a:spLocks noGrp="1"/>
          </p:cNvSpPr>
          <p:nvPr>
            <p:ph type="ftr" sz="quarter" idx="11"/>
          </p:nvPr>
        </p:nvSpPr>
        <p:spPr/>
        <p:txBody>
          <a:bodyPr/>
          <a:lstStyle/>
          <a:p>
            <a:endParaRPr lang="ar-IQ"/>
          </a:p>
        </p:txBody>
      </p:sp>
      <p:sp>
        <p:nvSpPr>
          <p:cNvPr id="15" name="Slide Number Placeholder 14"/>
          <p:cNvSpPr>
            <a:spLocks noGrp="1"/>
          </p:cNvSpPr>
          <p:nvPr>
            <p:ph type="sldNum" sz="quarter" idx="12"/>
          </p:nvPr>
        </p:nvSpPr>
        <p:spPr>
          <a:xfrm>
            <a:off x="8229600" y="6473952"/>
            <a:ext cx="758952" cy="246888"/>
          </a:xfrm>
        </p:spPr>
        <p:txBody>
          <a:bodyPr/>
          <a:lstStyle/>
          <a:p>
            <a:fld id="{97B48F6D-1759-406C-B503-E79C20165AE5}" type="slidenum">
              <a:rPr lang="ar-IQ" smtClean="0"/>
              <a:t>‹#›</a:t>
            </a:fld>
            <a:endParaRPr lang="ar-IQ"/>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IQ"/>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7B48F6D-1759-406C-B503-E79C20165AE5}" type="slidenum">
              <a:rPr lang="ar-IQ" smtClean="0"/>
              <a:t>‹#›</a:t>
            </a:fld>
            <a:endParaRPr lang="ar-IQ"/>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B48F6D-1759-406C-B503-E79C20165AE5}" type="slidenum">
              <a:rPr lang="ar-IQ" smtClean="0"/>
              <a:t>‹#›</a:t>
            </a:fld>
            <a:endParaRPr lang="ar-IQ"/>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B48F6D-1759-406C-B503-E79C20165AE5}" type="slidenum">
              <a:rPr lang="ar-IQ" smtClean="0"/>
              <a:t>‹#›</a:t>
            </a:fld>
            <a:endParaRPr lang="ar-IQ"/>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DA4A21C-8FA7-4691-A1B2-D2A2757A4336}" type="datetimeFigureOut">
              <a:rPr lang="ar-IQ" smtClean="0"/>
              <a:t>01/01/1438</a:t>
            </a:fld>
            <a:endParaRPr lang="ar-IQ"/>
          </a:p>
        </p:txBody>
      </p:sp>
      <p:sp>
        <p:nvSpPr>
          <p:cNvPr id="19" name="Footer Placeholder 18"/>
          <p:cNvSpPr>
            <a:spLocks noGrp="1"/>
          </p:cNvSpPr>
          <p:nvPr>
            <p:ph type="ftr" sz="quarter" idx="11"/>
          </p:nvPr>
        </p:nvSpPr>
        <p:spPr>
          <a:xfrm>
            <a:off x="3581400" y="76200"/>
            <a:ext cx="2895600" cy="288925"/>
          </a:xfrm>
        </p:spPr>
        <p:txBody>
          <a:bodyPr/>
          <a:lstStyle/>
          <a:p>
            <a:endParaRPr lang="ar-IQ"/>
          </a:p>
        </p:txBody>
      </p:sp>
      <p:sp>
        <p:nvSpPr>
          <p:cNvPr id="16" name="Slide Number Placeholder 15"/>
          <p:cNvSpPr>
            <a:spLocks noGrp="1"/>
          </p:cNvSpPr>
          <p:nvPr>
            <p:ph type="sldNum" sz="quarter" idx="12"/>
          </p:nvPr>
        </p:nvSpPr>
        <p:spPr>
          <a:xfrm>
            <a:off x="8229600" y="6473952"/>
            <a:ext cx="758952" cy="246888"/>
          </a:xfrm>
        </p:spPr>
        <p:txBody>
          <a:bodyPr/>
          <a:lstStyle/>
          <a:p>
            <a:fld id="{97B48F6D-1759-406C-B503-E79C20165AE5}" type="slidenum">
              <a:rPr lang="ar-IQ" smtClean="0"/>
              <a:t>‹#›</a:t>
            </a:fld>
            <a:endParaRPr lang="ar-IQ"/>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DA4A21C-8FA7-4691-A1B2-D2A2757A4336}" type="datetimeFigureOut">
              <a:rPr lang="ar-IQ" smtClean="0"/>
              <a:t>01/01/1438</a:t>
            </a:fld>
            <a:endParaRPr lang="ar-IQ"/>
          </a:p>
        </p:txBody>
      </p:sp>
      <p:sp>
        <p:nvSpPr>
          <p:cNvPr id="16" name="Slide Number Placeholder 15"/>
          <p:cNvSpPr>
            <a:spLocks noGrp="1"/>
          </p:cNvSpPr>
          <p:nvPr>
            <p:ph type="sldNum" sz="quarter" idx="11"/>
          </p:nvPr>
        </p:nvSpPr>
        <p:spPr/>
        <p:txBody>
          <a:bodyPr/>
          <a:lstStyle/>
          <a:p>
            <a:fld id="{97B48F6D-1759-406C-B503-E79C20165AE5}" type="slidenum">
              <a:rPr lang="ar-IQ" smtClean="0"/>
              <a:t>‹#›</a:t>
            </a:fld>
            <a:endParaRPr lang="ar-IQ"/>
          </a:p>
        </p:txBody>
      </p:sp>
      <p:sp>
        <p:nvSpPr>
          <p:cNvPr id="17" name="Footer Placeholder 16"/>
          <p:cNvSpPr>
            <a:spLocks noGrp="1"/>
          </p:cNvSpPr>
          <p:nvPr>
            <p:ph type="ftr" sz="quarter" idx="12"/>
          </p:nvPr>
        </p:nvSpPr>
        <p:spPr/>
        <p:txBody>
          <a:bodyPr/>
          <a:lstStyle/>
          <a:p>
            <a:endParaRPr lang="ar-IQ"/>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DA4A21C-8FA7-4691-A1B2-D2A2757A4336}" type="datetimeFigureOut">
              <a:rPr lang="ar-IQ" smtClean="0"/>
              <a:t>01/01/1438</a:t>
            </a:fld>
            <a:endParaRPr lang="ar-IQ"/>
          </a:p>
        </p:txBody>
      </p:sp>
      <p:sp>
        <p:nvSpPr>
          <p:cNvPr id="15" name="Slide Number Placeholder 14"/>
          <p:cNvSpPr>
            <a:spLocks noGrp="1"/>
          </p:cNvSpPr>
          <p:nvPr>
            <p:ph type="sldNum" sz="quarter" idx="15"/>
          </p:nvPr>
        </p:nvSpPr>
        <p:spPr/>
        <p:txBody>
          <a:bodyPr/>
          <a:lstStyle>
            <a:lvl1pPr algn="ctr">
              <a:defRPr/>
            </a:lvl1pPr>
          </a:lstStyle>
          <a:p>
            <a:fld id="{97B48F6D-1759-406C-B503-E79C20165AE5}" type="slidenum">
              <a:rPr lang="ar-IQ" smtClean="0"/>
              <a:t>‹#›</a:t>
            </a:fld>
            <a:endParaRPr lang="ar-IQ"/>
          </a:p>
        </p:txBody>
      </p:sp>
      <p:sp>
        <p:nvSpPr>
          <p:cNvPr id="16" name="Footer Placeholder 15"/>
          <p:cNvSpPr>
            <a:spLocks noGrp="1"/>
          </p:cNvSpPr>
          <p:nvPr>
            <p:ph type="ftr" sz="quarter" idx="16"/>
          </p:nvPr>
        </p:nvSpPr>
        <p:spPr/>
        <p:txBody>
          <a:bodyPr/>
          <a:lstStyle/>
          <a:p>
            <a:endParaRPr lang="ar-IQ"/>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7B48F6D-1759-406C-B503-E79C20165AE5}" type="slidenum">
              <a:rPr lang="ar-IQ" smtClean="0"/>
              <a:t>‹#›</a:t>
            </a:fld>
            <a:endParaRPr lang="ar-IQ"/>
          </a:p>
        </p:txBody>
      </p:sp>
      <p:sp>
        <p:nvSpPr>
          <p:cNvPr id="8" name="Footer Placeholder 7"/>
          <p:cNvSpPr>
            <a:spLocks noGrp="1"/>
          </p:cNvSpPr>
          <p:nvPr>
            <p:ph type="ftr" sz="quarter" idx="11"/>
          </p:nvPr>
        </p:nvSpPr>
        <p:spPr/>
        <p:txBody>
          <a:bodyPr/>
          <a:lstStyle/>
          <a:p>
            <a:endParaRPr lang="ar-IQ"/>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B48F6D-1759-406C-B503-E79C20165AE5}" type="slidenum">
              <a:rPr lang="ar-IQ" smtClean="0"/>
              <a:t>‹#›</a:t>
            </a:fld>
            <a:endParaRPr lang="ar-IQ"/>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DA4A21C-8FA7-4691-A1B2-D2A2757A4336}" type="datetimeFigureOut">
              <a:rPr lang="ar-IQ" smtClean="0"/>
              <a:t>01/01/1438</a:t>
            </a:fld>
            <a:endParaRPr lang="ar-IQ"/>
          </a:p>
        </p:txBody>
      </p:sp>
      <p:sp>
        <p:nvSpPr>
          <p:cNvPr id="11" name="Footer Placeholder 10"/>
          <p:cNvSpPr>
            <a:spLocks noGrp="1"/>
          </p:cNvSpPr>
          <p:nvPr>
            <p:ph type="ftr" sz="quarter" idx="11"/>
          </p:nvPr>
        </p:nvSpPr>
        <p:spPr/>
        <p:txBody>
          <a:bodyPr/>
          <a:lstStyle/>
          <a:p>
            <a:endParaRPr lang="ar-IQ"/>
          </a:p>
        </p:txBody>
      </p:sp>
      <p:sp>
        <p:nvSpPr>
          <p:cNvPr id="16" name="Slide Number Placeholder 15"/>
          <p:cNvSpPr>
            <a:spLocks noGrp="1"/>
          </p:cNvSpPr>
          <p:nvPr>
            <p:ph type="sldNum" sz="quarter" idx="12"/>
          </p:nvPr>
        </p:nvSpPr>
        <p:spPr/>
        <p:txBody>
          <a:bodyPr/>
          <a:lstStyle/>
          <a:p>
            <a:fld id="{97B48F6D-1759-406C-B503-E79C20165AE5}" type="slidenum">
              <a:rPr lang="ar-IQ" smtClean="0"/>
              <a:t>‹#›</a:t>
            </a:fld>
            <a:endParaRPr lang="ar-IQ"/>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DA4A21C-8FA7-4691-A1B2-D2A2757A4336}" type="datetimeFigureOut">
              <a:rPr lang="ar-IQ" smtClean="0"/>
              <a:t>01/01/1438</a:t>
            </a:fld>
            <a:endParaRPr lang="ar-IQ"/>
          </a:p>
        </p:txBody>
      </p:sp>
      <p:sp>
        <p:nvSpPr>
          <p:cNvPr id="9" name="Slide Number Placeholder 8"/>
          <p:cNvSpPr>
            <a:spLocks noGrp="1"/>
          </p:cNvSpPr>
          <p:nvPr>
            <p:ph type="sldNum" sz="quarter" idx="15"/>
          </p:nvPr>
        </p:nvSpPr>
        <p:spPr/>
        <p:txBody>
          <a:bodyPr/>
          <a:lstStyle/>
          <a:p>
            <a:fld id="{97B48F6D-1759-406C-B503-E79C20165AE5}" type="slidenum">
              <a:rPr lang="ar-IQ" smtClean="0"/>
              <a:t>‹#›</a:t>
            </a:fld>
            <a:endParaRPr lang="ar-IQ"/>
          </a:p>
        </p:txBody>
      </p:sp>
      <p:sp>
        <p:nvSpPr>
          <p:cNvPr id="10" name="Footer Placeholder 9"/>
          <p:cNvSpPr>
            <a:spLocks noGrp="1"/>
          </p:cNvSpPr>
          <p:nvPr>
            <p:ph type="ftr" sz="quarter" idx="16"/>
          </p:nvPr>
        </p:nvSpPr>
        <p:spPr/>
        <p:txBody>
          <a:bodyPr/>
          <a:lstStyle/>
          <a:p>
            <a:endParaRPr lang="ar-IQ"/>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DA4A21C-8FA7-4691-A1B2-D2A2757A4336}" type="datetimeFigureOut">
              <a:rPr lang="ar-IQ" smtClean="0"/>
              <a:t>01/01/1438</a:t>
            </a:fld>
            <a:endParaRPr lang="ar-IQ"/>
          </a:p>
        </p:txBody>
      </p:sp>
      <p:sp>
        <p:nvSpPr>
          <p:cNvPr id="9" name="Slide Number Placeholder 8"/>
          <p:cNvSpPr>
            <a:spLocks noGrp="1"/>
          </p:cNvSpPr>
          <p:nvPr>
            <p:ph type="sldNum" sz="quarter" idx="11"/>
          </p:nvPr>
        </p:nvSpPr>
        <p:spPr/>
        <p:txBody>
          <a:bodyPr/>
          <a:lstStyle/>
          <a:p>
            <a:fld id="{97B48F6D-1759-406C-B503-E79C20165AE5}" type="slidenum">
              <a:rPr lang="ar-IQ" smtClean="0"/>
              <a:t>‹#›</a:t>
            </a:fld>
            <a:endParaRPr lang="ar-IQ"/>
          </a:p>
        </p:txBody>
      </p:sp>
      <p:sp>
        <p:nvSpPr>
          <p:cNvPr id="10" name="Footer Placeholder 9"/>
          <p:cNvSpPr>
            <a:spLocks noGrp="1"/>
          </p:cNvSpPr>
          <p:nvPr>
            <p:ph type="ftr" sz="quarter" idx="12"/>
          </p:nvPr>
        </p:nvSpPr>
        <p:spPr/>
        <p:txBody>
          <a:bodyPr/>
          <a:lstStyle/>
          <a:p>
            <a:endParaRPr lang="ar-IQ"/>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DA4A21C-8FA7-4691-A1B2-D2A2757A4336}" type="datetimeFigureOut">
              <a:rPr lang="ar-IQ" smtClean="0"/>
              <a:t>01/01/1438</a:t>
            </a:fld>
            <a:endParaRPr lang="ar-IQ"/>
          </a:p>
        </p:txBody>
      </p:sp>
      <p:sp>
        <p:nvSpPr>
          <p:cNvPr id="2" name="Footer Placeholder 1"/>
          <p:cNvSpPr>
            <a:spLocks noGrp="1"/>
          </p:cNvSpPr>
          <p:nvPr>
            <p:ph type="ftr" sz="quarter" idx="11"/>
          </p:nvPr>
        </p:nvSpPr>
        <p:spPr/>
        <p:txBody>
          <a:bodyPr/>
          <a:lstStyle/>
          <a:p>
            <a:endParaRPr lang="ar-IQ"/>
          </a:p>
        </p:txBody>
      </p:sp>
      <p:sp>
        <p:nvSpPr>
          <p:cNvPr id="15" name="Slide Number Placeholder 14"/>
          <p:cNvSpPr>
            <a:spLocks noGrp="1"/>
          </p:cNvSpPr>
          <p:nvPr>
            <p:ph type="sldNum" sz="quarter" idx="12"/>
          </p:nvPr>
        </p:nvSpPr>
        <p:spPr>
          <a:xfrm>
            <a:off x="8229600" y="6473952"/>
            <a:ext cx="758952" cy="246888"/>
          </a:xfrm>
        </p:spPr>
        <p:txBody>
          <a:bodyPr/>
          <a:lstStyle/>
          <a:p>
            <a:fld id="{97B48F6D-1759-406C-B503-E79C20165AE5}" type="slidenum">
              <a:rPr lang="ar-IQ" smtClean="0"/>
              <a:t>‹#›</a:t>
            </a:fld>
            <a:endParaRPr lang="ar-IQ"/>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DA4A21C-8FA7-4691-A1B2-D2A2757A4336}" type="datetimeFigureOut">
              <a:rPr lang="ar-IQ" smtClean="0"/>
              <a:t>01/01/1438</a:t>
            </a:fld>
            <a:endParaRPr lang="ar-IQ"/>
          </a:p>
        </p:txBody>
      </p:sp>
      <p:sp>
        <p:nvSpPr>
          <p:cNvPr id="19" name="Footer Placeholder 18"/>
          <p:cNvSpPr>
            <a:spLocks noGrp="1"/>
          </p:cNvSpPr>
          <p:nvPr>
            <p:ph type="ftr" sz="quarter" idx="11"/>
          </p:nvPr>
        </p:nvSpPr>
        <p:spPr>
          <a:xfrm>
            <a:off x="3581400" y="76200"/>
            <a:ext cx="2895600" cy="288925"/>
          </a:xfrm>
        </p:spPr>
        <p:txBody>
          <a:bodyPr/>
          <a:lstStyle/>
          <a:p>
            <a:endParaRPr lang="ar-IQ"/>
          </a:p>
        </p:txBody>
      </p:sp>
      <p:sp>
        <p:nvSpPr>
          <p:cNvPr id="16" name="Slide Number Placeholder 15"/>
          <p:cNvSpPr>
            <a:spLocks noGrp="1"/>
          </p:cNvSpPr>
          <p:nvPr>
            <p:ph type="sldNum" sz="quarter" idx="12"/>
          </p:nvPr>
        </p:nvSpPr>
        <p:spPr>
          <a:xfrm>
            <a:off x="8229600" y="6473952"/>
            <a:ext cx="758952" cy="246888"/>
          </a:xfrm>
        </p:spPr>
        <p:txBody>
          <a:bodyPr/>
          <a:lstStyle/>
          <a:p>
            <a:fld id="{97B48F6D-1759-406C-B503-E79C20165AE5}" type="slidenum">
              <a:rPr lang="ar-IQ" smtClean="0"/>
              <a:t>‹#›</a:t>
            </a:fld>
            <a:endParaRPr lang="ar-IQ"/>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DA4A21C-8FA7-4691-A1B2-D2A2757A4336}" type="datetimeFigureOut">
              <a:rPr lang="ar-IQ" smtClean="0"/>
              <a:t>01/01/1438</a:t>
            </a:fld>
            <a:endParaRPr lang="ar-IQ"/>
          </a:p>
        </p:txBody>
      </p:sp>
      <p:sp>
        <p:nvSpPr>
          <p:cNvPr id="11" name="Footer Placeholder 10"/>
          <p:cNvSpPr>
            <a:spLocks noGrp="1"/>
          </p:cNvSpPr>
          <p:nvPr>
            <p:ph type="ftr" sz="quarter" idx="11"/>
          </p:nvPr>
        </p:nvSpPr>
        <p:spPr/>
        <p:txBody>
          <a:bodyPr/>
          <a:lstStyle/>
          <a:p>
            <a:endParaRPr lang="ar-IQ"/>
          </a:p>
        </p:txBody>
      </p:sp>
      <p:sp>
        <p:nvSpPr>
          <p:cNvPr id="16" name="Slide Number Placeholder 15"/>
          <p:cNvSpPr>
            <a:spLocks noGrp="1"/>
          </p:cNvSpPr>
          <p:nvPr>
            <p:ph type="sldNum" sz="quarter" idx="12"/>
          </p:nvPr>
        </p:nvSpPr>
        <p:spPr/>
        <p:txBody>
          <a:bodyPr/>
          <a:lstStyle/>
          <a:p>
            <a:fld id="{97B48F6D-1759-406C-B503-E79C20165AE5}" type="slidenum">
              <a:rPr lang="ar-IQ" smtClean="0"/>
              <a:t>‹#›</a:t>
            </a:fld>
            <a:endParaRPr lang="ar-IQ"/>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DA4A21C-8FA7-4691-A1B2-D2A2757A4336}" type="datetimeFigureOut">
              <a:rPr lang="ar-IQ" smtClean="0"/>
              <a:t>01/01/1438</a:t>
            </a:fld>
            <a:endParaRPr lang="ar-IQ"/>
          </a:p>
        </p:txBody>
      </p:sp>
      <p:sp>
        <p:nvSpPr>
          <p:cNvPr id="10" name="Footer Placeholder 9"/>
          <p:cNvSpPr>
            <a:spLocks noGrp="1"/>
          </p:cNvSpPr>
          <p:nvPr>
            <p:ph type="ftr" sz="quarter" idx="11"/>
          </p:nvPr>
        </p:nvSpPr>
        <p:spPr/>
        <p:txBody>
          <a:bodyPr/>
          <a:lstStyle/>
          <a:p>
            <a:endParaRPr lang="ar-IQ"/>
          </a:p>
        </p:txBody>
      </p:sp>
      <p:sp>
        <p:nvSpPr>
          <p:cNvPr id="31" name="Slide Number Placeholder 30"/>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229600" y="6477000"/>
            <a:ext cx="762000" cy="246888"/>
          </a:xfrm>
        </p:spPr>
        <p:txBody>
          <a:bodyPr/>
          <a:lstStyle/>
          <a:p>
            <a:fld id="{97B48F6D-1759-406C-B503-E79C20165AE5}" type="slidenum">
              <a:rPr lang="ar-IQ" smtClean="0"/>
              <a:t>‹#›</a:t>
            </a:fld>
            <a:endParaRPr lang="ar-IQ"/>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DA4A21C-8FA7-4691-A1B2-D2A2757A4336}" type="datetimeFigureOut">
              <a:rPr lang="ar-IQ" smtClean="0"/>
              <a:t>01/01/1438</a:t>
            </a:fld>
            <a:endParaRPr lang="ar-IQ"/>
          </a:p>
        </p:txBody>
      </p:sp>
      <p:sp>
        <p:nvSpPr>
          <p:cNvPr id="21" name="Footer Placeholder 20"/>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DA4A21C-8FA7-4691-A1B2-D2A2757A4336}" type="datetimeFigureOut">
              <a:rPr lang="ar-IQ" smtClean="0"/>
              <a:t>01/01/1438</a:t>
            </a:fld>
            <a:endParaRPr lang="ar-IQ"/>
          </a:p>
        </p:txBody>
      </p:sp>
      <p:sp>
        <p:nvSpPr>
          <p:cNvPr id="10" name="Footer Placeholder 9"/>
          <p:cNvSpPr>
            <a:spLocks noGrp="1"/>
          </p:cNvSpPr>
          <p:nvPr>
            <p:ph type="ftr" sz="quarter" idx="11"/>
          </p:nvPr>
        </p:nvSpPr>
        <p:spPr/>
        <p:txBody>
          <a:bodyPr/>
          <a:lstStyle/>
          <a:p>
            <a:endParaRPr lang="ar-IQ"/>
          </a:p>
        </p:txBody>
      </p:sp>
      <p:sp>
        <p:nvSpPr>
          <p:cNvPr id="31" name="Slide Number Placeholder 30"/>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24" name="Footer Placeholder 23"/>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DA4A21C-8FA7-4691-A1B2-D2A2757A4336}" type="datetimeFigureOut">
              <a:rPr lang="ar-IQ" smtClean="0"/>
              <a:t>01/01/1438</a:t>
            </a:fld>
            <a:endParaRPr lang="ar-IQ"/>
          </a:p>
        </p:txBody>
      </p:sp>
      <p:sp>
        <p:nvSpPr>
          <p:cNvPr id="29" name="Footer Placeholder 28"/>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31" name="Slide Number Placeholder 30"/>
          <p:cNvSpPr>
            <a:spLocks noGrp="1"/>
          </p:cNvSpPr>
          <p:nvPr>
            <p:ph type="sldNum" sz="quarter" idx="12"/>
          </p:nvPr>
        </p:nvSpPr>
        <p:spPr/>
        <p:txBody>
          <a:bodyPr/>
          <a:lstStyle/>
          <a:p>
            <a:fld id="{97B48F6D-1759-406C-B503-E79C20165AE5}" type="slidenum">
              <a:rPr lang="ar-IQ" smtClean="0"/>
              <a:t>‹#›</a:t>
            </a:fld>
            <a:endParaRPr lang="ar-IQ"/>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DA4A21C-8FA7-4691-A1B2-D2A2757A4336}" type="datetimeFigureOut">
              <a:rPr lang="ar-IQ" smtClean="0"/>
              <a:t>01/01/1438</a:t>
            </a:fld>
            <a:endParaRPr lang="ar-IQ"/>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ar-IQ"/>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7B48F6D-1759-406C-B503-E79C20165AE5}"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DA4A21C-8FA7-4691-A1B2-D2A2757A4336}" type="datetimeFigureOut">
              <a:rPr lang="ar-IQ" smtClean="0"/>
              <a:t>01/01/1438</a:t>
            </a:fld>
            <a:endParaRPr lang="ar-IQ"/>
          </a:p>
        </p:txBody>
      </p:sp>
      <p:sp>
        <p:nvSpPr>
          <p:cNvPr id="9" name="Slide Number Placeholder 8"/>
          <p:cNvSpPr>
            <a:spLocks noGrp="1"/>
          </p:cNvSpPr>
          <p:nvPr>
            <p:ph type="sldNum" sz="quarter" idx="15"/>
          </p:nvPr>
        </p:nvSpPr>
        <p:spPr/>
        <p:txBody>
          <a:bodyPr rtlCol="0"/>
          <a:lstStyle/>
          <a:p>
            <a:fld id="{97B48F6D-1759-406C-B503-E79C20165AE5}" type="slidenum">
              <a:rPr lang="ar-IQ" smtClean="0"/>
              <a:t>‹#›</a:t>
            </a:fld>
            <a:endParaRPr lang="ar-IQ"/>
          </a:p>
        </p:txBody>
      </p:sp>
      <p:sp>
        <p:nvSpPr>
          <p:cNvPr id="10" name="Footer Placeholder 9"/>
          <p:cNvSpPr>
            <a:spLocks noGrp="1"/>
          </p:cNvSpPr>
          <p:nvPr>
            <p:ph type="ftr" sz="quarter" idx="16"/>
          </p:nvPr>
        </p:nvSpPr>
        <p:spPr/>
        <p:txBody>
          <a:bodyPr rtlCol="0"/>
          <a:lstStyle/>
          <a:p>
            <a:endParaRPr lang="ar-IQ"/>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ar-IQ"/>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7B48F6D-1759-406C-B503-E79C20165AE5}"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B48F6D-1759-406C-B503-E79C20165AE5}" type="slidenum">
              <a:rPr lang="ar-IQ" smtClean="0"/>
              <a:t>‹#›</a:t>
            </a:fld>
            <a:endParaRPr lang="ar-IQ"/>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229600" y="6477000"/>
            <a:ext cx="762000" cy="246888"/>
          </a:xfrm>
        </p:spPr>
        <p:txBody>
          <a:bodyPr/>
          <a:lstStyle/>
          <a:p>
            <a:fld id="{97B48F6D-1759-406C-B503-E79C20165AE5}" type="slidenum">
              <a:rPr lang="ar-IQ" smtClean="0"/>
              <a:t>‹#›</a:t>
            </a:fld>
            <a:endParaRPr lang="ar-IQ"/>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DA4A21C-8FA7-4691-A1B2-D2A2757A4336}" type="datetimeFigureOut">
              <a:rPr lang="ar-IQ" smtClean="0"/>
              <a:t>01/01/1438</a:t>
            </a:fld>
            <a:endParaRPr lang="ar-IQ"/>
          </a:p>
        </p:txBody>
      </p:sp>
      <p:sp>
        <p:nvSpPr>
          <p:cNvPr id="7" name="Slide Number Placeholder 6"/>
          <p:cNvSpPr>
            <a:spLocks noGrp="1"/>
          </p:cNvSpPr>
          <p:nvPr>
            <p:ph type="sldNum" sz="quarter" idx="11"/>
          </p:nvPr>
        </p:nvSpPr>
        <p:spPr/>
        <p:txBody>
          <a:bodyPr rtlCol="0"/>
          <a:lstStyle/>
          <a:p>
            <a:fld id="{97B48F6D-1759-406C-B503-E79C20165AE5}" type="slidenum">
              <a:rPr lang="ar-IQ" smtClean="0"/>
              <a:t>‹#›</a:t>
            </a:fld>
            <a:endParaRPr lang="ar-IQ"/>
          </a:p>
        </p:txBody>
      </p:sp>
      <p:sp>
        <p:nvSpPr>
          <p:cNvPr id="8" name="Footer Placeholder 7"/>
          <p:cNvSpPr>
            <a:spLocks noGrp="1"/>
          </p:cNvSpPr>
          <p:nvPr>
            <p:ph type="ftr" sz="quarter" idx="12"/>
          </p:nvPr>
        </p:nvSpPr>
        <p:spPr/>
        <p:txBody>
          <a:bodyPr rtlCol="0"/>
          <a:lstStyle/>
          <a:p>
            <a:endParaRPr lang="ar-IQ"/>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DA4A21C-8FA7-4691-A1B2-D2A2757A4336}" type="datetimeFigureOut">
              <a:rPr lang="ar-IQ" smtClean="0"/>
              <a:t>01/01/1438</a:t>
            </a:fld>
            <a:endParaRPr lang="ar-IQ"/>
          </a:p>
        </p:txBody>
      </p:sp>
      <p:sp>
        <p:nvSpPr>
          <p:cNvPr id="22" name="Slide Number Placeholder 21"/>
          <p:cNvSpPr>
            <a:spLocks noGrp="1"/>
          </p:cNvSpPr>
          <p:nvPr>
            <p:ph type="sldNum" sz="quarter" idx="15"/>
          </p:nvPr>
        </p:nvSpPr>
        <p:spPr/>
        <p:txBody>
          <a:bodyPr rtlCol="0"/>
          <a:lstStyle/>
          <a:p>
            <a:fld id="{97B48F6D-1759-406C-B503-E79C20165AE5}" type="slidenum">
              <a:rPr lang="ar-IQ" smtClean="0"/>
              <a:t>‹#›</a:t>
            </a:fld>
            <a:endParaRPr lang="ar-IQ"/>
          </a:p>
        </p:txBody>
      </p:sp>
      <p:sp>
        <p:nvSpPr>
          <p:cNvPr id="23" name="Footer Placeholder 22"/>
          <p:cNvSpPr>
            <a:spLocks noGrp="1"/>
          </p:cNvSpPr>
          <p:nvPr>
            <p:ph type="ftr" sz="quarter" idx="16"/>
          </p:nvPr>
        </p:nvSpPr>
        <p:spPr/>
        <p:txBody>
          <a:bodyPr rtlCol="0"/>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DA4A21C-8FA7-4691-A1B2-D2A2757A4336}" type="datetimeFigureOut">
              <a:rPr lang="ar-IQ" smtClean="0"/>
              <a:t>01/01/1438</a:t>
            </a:fld>
            <a:endParaRPr lang="ar-IQ"/>
          </a:p>
        </p:txBody>
      </p:sp>
      <p:sp>
        <p:nvSpPr>
          <p:cNvPr id="18" name="Slide Number Placeholder 17"/>
          <p:cNvSpPr>
            <a:spLocks noGrp="1"/>
          </p:cNvSpPr>
          <p:nvPr>
            <p:ph type="sldNum" sz="quarter" idx="11"/>
          </p:nvPr>
        </p:nvSpPr>
        <p:spPr/>
        <p:txBody>
          <a:bodyPr rtlCol="0"/>
          <a:lstStyle/>
          <a:p>
            <a:fld id="{97B48F6D-1759-406C-B503-E79C20165AE5}" type="slidenum">
              <a:rPr lang="ar-IQ" smtClean="0"/>
              <a:t>‹#›</a:t>
            </a:fld>
            <a:endParaRPr lang="ar-IQ"/>
          </a:p>
        </p:txBody>
      </p:sp>
      <p:sp>
        <p:nvSpPr>
          <p:cNvPr id="21" name="Footer Placeholder 20"/>
          <p:cNvSpPr>
            <a:spLocks noGrp="1"/>
          </p:cNvSpPr>
          <p:nvPr>
            <p:ph type="ftr" sz="quarter" idx="12"/>
          </p:nvPr>
        </p:nvSpPr>
        <p:spPr/>
        <p:txBody>
          <a:bodyPr rtlCol="0"/>
          <a:lstStyle/>
          <a:p>
            <a:endParaRPr lang="ar-IQ"/>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DA4A21C-8FA7-4691-A1B2-D2A2757A4336}" type="datetimeFigureOut">
              <a:rPr lang="ar-IQ" smtClean="0"/>
              <a:t>01/01/1438</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7B48F6D-1759-406C-B503-E79C20165AE5}" type="slidenum">
              <a:rPr lang="ar-IQ" smtClean="0"/>
              <a:t>‹#›</a:t>
            </a:fld>
            <a:endParaRPr lang="ar-IQ"/>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B48F6D-1759-406C-B503-E79C20165AE5}" type="slidenum">
              <a:rPr lang="ar-IQ" smtClean="0"/>
              <a:t>‹#›</a:t>
            </a:fld>
            <a:endParaRPr lang="ar-IQ"/>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B48F6D-1759-406C-B503-E79C20165AE5}" type="slidenum">
              <a:rPr lang="ar-IQ" smtClean="0"/>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B48F6D-1759-406C-B503-E79C20165AE5}" type="slidenum">
              <a:rPr lang="ar-IQ" smtClean="0"/>
              <a:t>‹#›</a:t>
            </a:fld>
            <a:endParaRPr lang="ar-IQ"/>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DA4A21C-8FA7-4691-A1B2-D2A2757A4336}" type="datetimeFigureOut">
              <a:rPr lang="ar-IQ" smtClean="0"/>
              <a:t>01/01/1438</a:t>
            </a:fld>
            <a:endParaRPr lang="ar-IQ"/>
          </a:p>
        </p:txBody>
      </p:sp>
      <p:sp>
        <p:nvSpPr>
          <p:cNvPr id="21" name="Footer Placeholder 20"/>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97B48F6D-1759-406C-B503-E79C20165AE5}" type="slidenum">
              <a:rPr lang="ar-IQ" smtClean="0"/>
              <a:t>‹#›</a:t>
            </a:fld>
            <a:endParaRPr lang="ar-IQ"/>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7B48F6D-1759-406C-B503-E79C20165AE5}" type="slidenum">
              <a:rPr lang="ar-IQ" smtClean="0"/>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0DA4A21C-8FA7-4691-A1B2-D2A2757A4336}" type="datetimeFigureOut">
              <a:rPr lang="ar-IQ" smtClean="0"/>
              <a:t>01/01/1438</a:t>
            </a:fld>
            <a:endParaRPr lang="ar-IQ"/>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7B48F6D-1759-406C-B503-E79C20165AE5}" type="slidenum">
              <a:rPr lang="ar-IQ" smtClean="0"/>
              <a:t>‹#›</a:t>
            </a:fld>
            <a:endParaRPr lang="ar-IQ"/>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ar-IQ"/>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0DA4A21C-8FA7-4691-A1B2-D2A2757A4336}" type="datetimeFigureOut">
              <a:rPr lang="ar-IQ" smtClean="0"/>
              <a:t>01/01/1438</a:t>
            </a:fld>
            <a:endParaRPr lang="ar-IQ"/>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7B48F6D-1759-406C-B503-E79C20165AE5}" type="slidenum">
              <a:rPr lang="ar-IQ" smtClean="0"/>
              <a:t>‹#›</a:t>
            </a:fld>
            <a:endParaRPr lang="ar-IQ"/>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ar-IQ"/>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24" name="Footer Placeholder 23"/>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B48F6D-1759-406C-B503-E79C20165AE5}" type="slidenum">
              <a:rPr lang="ar-IQ" smtClean="0"/>
              <a:t>‹#›</a:t>
            </a:fld>
            <a:endParaRPr lang="ar-IQ"/>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B48F6D-1759-406C-B503-E79C20165AE5}" type="slidenum">
              <a:rPr lang="ar-IQ" smtClean="0"/>
              <a:t>‹#›</a:t>
            </a:fld>
            <a:endParaRPr lang="ar-IQ"/>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7B48F6D-1759-406C-B503-E79C20165AE5}" type="slidenum">
              <a:rPr lang="ar-IQ" smtClean="0"/>
              <a:t>‹#›</a:t>
            </a:fld>
            <a:endParaRPr lang="ar-IQ"/>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7B48F6D-1759-406C-B503-E79C20165AE5}" type="slidenum">
              <a:rPr lang="ar-IQ" smtClean="0"/>
              <a:t>‹#›</a:t>
            </a:fld>
            <a:endParaRPr lang="ar-IQ"/>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DA4A21C-8FA7-4691-A1B2-D2A2757A4336}" type="datetimeFigureOut">
              <a:rPr lang="ar-IQ" smtClean="0"/>
              <a:t>01/01/1438</a:t>
            </a:fld>
            <a:endParaRPr lang="ar-IQ"/>
          </a:p>
        </p:txBody>
      </p:sp>
      <p:sp>
        <p:nvSpPr>
          <p:cNvPr id="29" name="Footer Placeholder 28"/>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B48F6D-1759-406C-B503-E79C20165AE5}" type="slidenum">
              <a:rPr lang="ar-IQ" smtClean="0"/>
              <a:t>‹#›</a:t>
            </a:fld>
            <a:endParaRPr lang="ar-IQ"/>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DA4A21C-8FA7-4691-A1B2-D2A2757A4336}" type="datetimeFigureOut">
              <a:rPr lang="ar-IQ" smtClean="0"/>
              <a:t>01/01/1438</a:t>
            </a:fld>
            <a:endParaRPr lang="ar-IQ"/>
          </a:p>
        </p:txBody>
      </p:sp>
      <p:sp>
        <p:nvSpPr>
          <p:cNvPr id="17" name="Footer Placeholder 16"/>
          <p:cNvSpPr>
            <a:spLocks noGrp="1"/>
          </p:cNvSpPr>
          <p:nvPr>
            <p:ph type="ftr" sz="quarter" idx="11"/>
          </p:nvPr>
        </p:nvSpPr>
        <p:spPr/>
        <p:txBody>
          <a:bodyPr/>
          <a:lstStyle/>
          <a:p>
            <a:endParaRPr lang="ar-IQ"/>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7B48F6D-1759-406C-B503-E79C20165AE5}" type="slidenum">
              <a:rPr lang="ar-IQ" smtClean="0"/>
              <a:t>‹#›</a:t>
            </a:fld>
            <a:endParaRPr lang="ar-IQ"/>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31" name="Slide Number Placeholder 30"/>
          <p:cNvSpPr>
            <a:spLocks noGrp="1"/>
          </p:cNvSpPr>
          <p:nvPr>
            <p:ph type="sldNum" sz="quarter" idx="12"/>
          </p:nvPr>
        </p:nvSpPr>
        <p:spPr/>
        <p:txBody>
          <a:bodyPr/>
          <a:lstStyle/>
          <a:p>
            <a:fld id="{97B48F6D-1759-406C-B503-E79C20165AE5}" type="slidenum">
              <a:rPr lang="ar-IQ" smtClean="0"/>
              <a:t>‹#›</a:t>
            </a:fld>
            <a:endParaRPr lang="ar-IQ"/>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4361688" y="1026372"/>
            <a:ext cx="457200" cy="441325"/>
          </a:xfrm>
        </p:spPr>
        <p:txBody>
          <a:bodyPr/>
          <a:lstStyle/>
          <a:p>
            <a:fld id="{97B48F6D-1759-406C-B503-E79C20165AE5}" type="slidenum">
              <a:rPr lang="ar-IQ" smtClean="0"/>
              <a:t>‹#›</a:t>
            </a:fld>
            <a:endParaRPr lang="ar-IQ"/>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ar-IQ"/>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7B48F6D-1759-406C-B503-E79C20165AE5}" type="slidenum">
              <a:rPr lang="ar-IQ" smtClean="0"/>
              <a:t>‹#›</a:t>
            </a:fld>
            <a:endParaRPr lang="ar-IQ"/>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a:xfrm>
            <a:off x="304800" y="6409944"/>
            <a:ext cx="3581400" cy="365760"/>
          </a:xfrm>
        </p:spPr>
        <p:txBody>
          <a:bodyPr/>
          <a:lstStyle/>
          <a:p>
            <a:endParaRPr lang="ar-IQ"/>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7B48F6D-1759-406C-B503-E79C20165AE5}" type="slidenum">
              <a:rPr lang="ar-IQ" smtClean="0"/>
              <a:t>‹#›</a:t>
            </a:fld>
            <a:endParaRPr lang="ar-IQ"/>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a:xfrm>
            <a:off x="4343400" y="1036020"/>
            <a:ext cx="457200" cy="441325"/>
          </a:xfrm>
        </p:spPr>
        <p:txBody>
          <a:bodyPr/>
          <a:lstStyle/>
          <a:p>
            <a:fld id="{97B48F6D-1759-406C-B503-E79C20165AE5}" type="slidenum">
              <a:rPr lang="ar-IQ" smtClean="0"/>
              <a:t>‹#›</a:t>
            </a:fld>
            <a:endParaRPr lang="ar-IQ"/>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7B48F6D-1759-406C-B503-E79C20165AE5}" type="slidenum">
              <a:rPr lang="ar-IQ" smtClean="0"/>
              <a:t>‹#›</a:t>
            </a:fld>
            <a:endParaRPr lang="ar-IQ"/>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7B48F6D-1759-406C-B503-E79C20165AE5}" type="slidenum">
              <a:rPr lang="ar-IQ" smtClean="0"/>
              <a:t>‹#›</a:t>
            </a:fld>
            <a:endParaRPr lang="ar-IQ"/>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a:xfrm>
            <a:off x="301752" y="6410848"/>
            <a:ext cx="3383280" cy="365760"/>
          </a:xfrm>
        </p:spPr>
        <p:txBody>
          <a:bodyPr/>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7B48F6D-1759-406C-B503-E79C20165AE5}" type="slidenum">
              <a:rPr lang="ar-IQ" smtClean="0"/>
              <a:t>‹#›</a:t>
            </a:fld>
            <a:endParaRPr lang="ar-IQ"/>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a:xfrm>
            <a:off x="301752" y="6410848"/>
            <a:ext cx="3584448" cy="365760"/>
          </a:xfrm>
        </p:spPr>
        <p:txBody>
          <a:bodyPr/>
          <a:lstStyle/>
          <a:p>
            <a:endParaRPr lang="ar-IQ"/>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7B48F6D-1759-406C-B503-E79C20165AE5}" type="slidenum">
              <a:rPr lang="ar-IQ" smtClean="0"/>
              <a:t>‹#›</a:t>
            </a:fld>
            <a:endParaRPr lang="ar-IQ"/>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B48F6D-1759-406C-B503-E79C20165AE5}" type="slidenum">
              <a:rPr lang="ar-IQ" smtClean="0"/>
              <a:t>‹#›</a:t>
            </a:fld>
            <a:endParaRPr lang="ar-IQ"/>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0DA4A21C-8FA7-4691-A1B2-D2A2757A4336}" type="datetimeFigureOut">
              <a:rPr lang="ar-IQ" smtClean="0"/>
              <a:t>01/01/1438</a:t>
            </a:fld>
            <a:endParaRPr lang="ar-IQ"/>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97B48F6D-1759-406C-B503-E79C20165AE5}" type="slidenum">
              <a:rPr lang="ar-IQ" smtClean="0"/>
              <a:t>‹#›</a:t>
            </a:fld>
            <a:endParaRPr lang="ar-IQ"/>
          </a:p>
        </p:txBody>
      </p:sp>
      <p:sp>
        <p:nvSpPr>
          <p:cNvPr id="15" name="Footer Placeholder 14"/>
          <p:cNvSpPr>
            <a:spLocks noGrp="1"/>
          </p:cNvSpPr>
          <p:nvPr>
            <p:ph type="ftr" sz="quarter" idx="12"/>
          </p:nvPr>
        </p:nvSpPr>
        <p:spPr>
          <a:xfrm>
            <a:off x="3581400" y="6296248"/>
            <a:ext cx="2820987" cy="152400"/>
          </a:xfrm>
        </p:spPr>
        <p:txBody>
          <a:bodyPr/>
          <a:lstStyle/>
          <a:p>
            <a:endParaRPr lang="ar-IQ"/>
          </a:p>
        </p:txBody>
      </p:sp>
    </p:spTree>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0DA4A21C-8FA7-4691-A1B2-D2A2757A4336}" type="datetimeFigureOut">
              <a:rPr lang="ar-IQ" smtClean="0"/>
              <a:t>01/01/1438</a:t>
            </a:fld>
            <a:endParaRPr lang="ar-IQ"/>
          </a:p>
        </p:txBody>
      </p:sp>
      <p:sp>
        <p:nvSpPr>
          <p:cNvPr id="11" name="Slide Number Placeholder 10"/>
          <p:cNvSpPr>
            <a:spLocks noGrp="1"/>
          </p:cNvSpPr>
          <p:nvPr>
            <p:ph type="sldNum" sz="quarter" idx="11"/>
          </p:nvPr>
        </p:nvSpPr>
        <p:spPr/>
        <p:txBody>
          <a:bodyPr/>
          <a:lstStyle/>
          <a:p>
            <a:fld id="{97B48F6D-1759-406C-B503-E79C20165AE5}" type="slidenum">
              <a:rPr lang="ar-IQ" smtClean="0"/>
              <a:t>‹#›</a:t>
            </a:fld>
            <a:endParaRPr lang="ar-IQ"/>
          </a:p>
        </p:txBody>
      </p:sp>
      <p:sp>
        <p:nvSpPr>
          <p:cNvPr id="12" name="Footer Placeholder 11"/>
          <p:cNvSpPr>
            <a:spLocks noGrp="1"/>
          </p:cNvSpPr>
          <p:nvPr>
            <p:ph type="ftr" sz="quarter" idx="12"/>
          </p:nvPr>
        </p:nvSpPr>
        <p:spPr/>
        <p:txBody>
          <a:bodyPr/>
          <a:lstStyle/>
          <a:p>
            <a:endParaRPr lang="ar-IQ"/>
          </a:p>
        </p:txBody>
      </p:sp>
    </p:spTree>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0DA4A21C-8FA7-4691-A1B2-D2A2757A4336}" type="datetimeFigureOut">
              <a:rPr lang="ar-IQ" smtClean="0"/>
              <a:t>01/01/1438</a:t>
            </a:fld>
            <a:endParaRPr lang="ar-IQ"/>
          </a:p>
        </p:txBody>
      </p:sp>
      <p:sp>
        <p:nvSpPr>
          <p:cNvPr id="13" name="Slide Number Placeholder 12"/>
          <p:cNvSpPr>
            <a:spLocks noGrp="1"/>
          </p:cNvSpPr>
          <p:nvPr>
            <p:ph type="sldNum" sz="quarter" idx="11"/>
          </p:nvPr>
        </p:nvSpPr>
        <p:spPr>
          <a:xfrm>
            <a:off x="4116388" y="6400800"/>
            <a:ext cx="533400" cy="152400"/>
          </a:xfrm>
        </p:spPr>
        <p:txBody>
          <a:bodyPr/>
          <a:lstStyle/>
          <a:p>
            <a:fld id="{97B48F6D-1759-406C-B503-E79C20165AE5}" type="slidenum">
              <a:rPr lang="ar-IQ" smtClean="0"/>
              <a:t>‹#›</a:t>
            </a:fld>
            <a:endParaRPr lang="ar-IQ"/>
          </a:p>
        </p:txBody>
      </p:sp>
      <p:sp>
        <p:nvSpPr>
          <p:cNvPr id="14" name="Footer Placeholder 13"/>
          <p:cNvSpPr>
            <a:spLocks noGrp="1"/>
          </p:cNvSpPr>
          <p:nvPr>
            <p:ph type="ftr" sz="quarter" idx="12"/>
          </p:nvPr>
        </p:nvSpPr>
        <p:spPr>
          <a:xfrm>
            <a:off x="838200" y="6296248"/>
            <a:ext cx="2820987" cy="152400"/>
          </a:xfrm>
        </p:spPr>
        <p:txBody>
          <a:bodyPr/>
          <a:lstStyle/>
          <a:p>
            <a:endParaRPr lang="ar-IQ"/>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0DA4A21C-8FA7-4691-A1B2-D2A2757A4336}" type="datetimeFigureOut">
              <a:rPr lang="ar-IQ" smtClean="0"/>
              <a:t>01/01/1438</a:t>
            </a:fld>
            <a:endParaRPr lang="ar-IQ"/>
          </a:p>
        </p:txBody>
      </p:sp>
      <p:sp>
        <p:nvSpPr>
          <p:cNvPr id="13" name="Slide Number Placeholder 12"/>
          <p:cNvSpPr>
            <a:spLocks noGrp="1"/>
          </p:cNvSpPr>
          <p:nvPr>
            <p:ph type="sldNum" sz="quarter" idx="11"/>
          </p:nvPr>
        </p:nvSpPr>
        <p:spPr/>
        <p:txBody>
          <a:bodyPr/>
          <a:lstStyle/>
          <a:p>
            <a:fld id="{97B48F6D-1759-406C-B503-E79C20165AE5}" type="slidenum">
              <a:rPr lang="ar-IQ" smtClean="0"/>
              <a:t>‹#›</a:t>
            </a:fld>
            <a:endParaRPr lang="ar-IQ"/>
          </a:p>
        </p:txBody>
      </p:sp>
      <p:sp>
        <p:nvSpPr>
          <p:cNvPr id="14" name="Footer Placeholder 13"/>
          <p:cNvSpPr>
            <a:spLocks noGrp="1"/>
          </p:cNvSpPr>
          <p:nvPr>
            <p:ph type="ftr" sz="quarter" idx="12"/>
          </p:nvPr>
        </p:nvSpPr>
        <p:spPr/>
        <p:txBody>
          <a:bodyPr/>
          <a:lstStyle/>
          <a:p>
            <a:endParaRPr lang="ar-IQ"/>
          </a:p>
        </p:txBody>
      </p:sp>
    </p:spTree>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0DA4A21C-8FA7-4691-A1B2-D2A2757A4336}" type="datetimeFigureOut">
              <a:rPr lang="ar-IQ" smtClean="0"/>
              <a:t>01/01/1438</a:t>
            </a:fld>
            <a:endParaRPr lang="ar-IQ"/>
          </a:p>
        </p:txBody>
      </p:sp>
      <p:sp>
        <p:nvSpPr>
          <p:cNvPr id="14" name="Slide Number Placeholder 13"/>
          <p:cNvSpPr>
            <a:spLocks noGrp="1"/>
          </p:cNvSpPr>
          <p:nvPr>
            <p:ph type="sldNum" sz="quarter" idx="11"/>
          </p:nvPr>
        </p:nvSpPr>
        <p:spPr/>
        <p:txBody>
          <a:bodyPr/>
          <a:lstStyle/>
          <a:p>
            <a:fld id="{97B48F6D-1759-406C-B503-E79C20165AE5}" type="slidenum">
              <a:rPr lang="ar-IQ" smtClean="0"/>
              <a:t>‹#›</a:t>
            </a:fld>
            <a:endParaRPr lang="ar-IQ"/>
          </a:p>
        </p:txBody>
      </p:sp>
      <p:sp>
        <p:nvSpPr>
          <p:cNvPr id="16" name="Footer Placeholder 15"/>
          <p:cNvSpPr>
            <a:spLocks noGrp="1"/>
          </p:cNvSpPr>
          <p:nvPr>
            <p:ph type="ftr" sz="quarter" idx="12"/>
          </p:nvPr>
        </p:nvSpPr>
        <p:spPr/>
        <p:txBody>
          <a:bodyPr/>
          <a:lstStyle/>
          <a:p>
            <a:endParaRPr lang="ar-IQ"/>
          </a:p>
        </p:txBody>
      </p:sp>
    </p:spTree>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0DA4A21C-8FA7-4691-A1B2-D2A2757A4336}" type="datetimeFigureOut">
              <a:rPr lang="ar-IQ" smtClean="0"/>
              <a:t>01/01/1438</a:t>
            </a:fld>
            <a:endParaRPr lang="ar-IQ"/>
          </a:p>
        </p:txBody>
      </p:sp>
      <p:sp>
        <p:nvSpPr>
          <p:cNvPr id="10" name="Slide Number Placeholder 9"/>
          <p:cNvSpPr>
            <a:spLocks noGrp="1"/>
          </p:cNvSpPr>
          <p:nvPr>
            <p:ph type="sldNum" sz="quarter" idx="11"/>
          </p:nvPr>
        </p:nvSpPr>
        <p:spPr/>
        <p:txBody>
          <a:bodyPr/>
          <a:lstStyle/>
          <a:p>
            <a:fld id="{97B48F6D-1759-406C-B503-E79C20165AE5}" type="slidenum">
              <a:rPr lang="ar-IQ" smtClean="0"/>
              <a:t>‹#›</a:t>
            </a:fld>
            <a:endParaRPr lang="ar-IQ"/>
          </a:p>
        </p:txBody>
      </p:sp>
      <p:sp>
        <p:nvSpPr>
          <p:cNvPr id="11" name="Footer Placeholder 10"/>
          <p:cNvSpPr>
            <a:spLocks noGrp="1"/>
          </p:cNvSpPr>
          <p:nvPr>
            <p:ph type="ftr" sz="quarter" idx="12"/>
          </p:nvPr>
        </p:nvSpPr>
        <p:spPr/>
        <p:txBody>
          <a:bodyPr/>
          <a:lstStyle/>
          <a:p>
            <a:endParaRPr lang="ar-IQ"/>
          </a:p>
        </p:txBody>
      </p:sp>
    </p:spTree>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DA4A21C-8FA7-4691-A1B2-D2A2757A4336}" type="datetimeFigureOut">
              <a:rPr lang="ar-IQ" smtClean="0"/>
              <a:t>01/01/1438</a:t>
            </a:fld>
            <a:endParaRPr lang="ar-IQ"/>
          </a:p>
        </p:txBody>
      </p:sp>
      <p:sp>
        <p:nvSpPr>
          <p:cNvPr id="9" name="Slide Number Placeholder 8"/>
          <p:cNvSpPr>
            <a:spLocks noGrp="1"/>
          </p:cNvSpPr>
          <p:nvPr>
            <p:ph type="sldNum" sz="quarter" idx="11"/>
          </p:nvPr>
        </p:nvSpPr>
        <p:spPr/>
        <p:txBody>
          <a:bodyPr/>
          <a:lstStyle/>
          <a:p>
            <a:fld id="{97B48F6D-1759-406C-B503-E79C20165AE5}" type="slidenum">
              <a:rPr lang="ar-IQ" smtClean="0"/>
              <a:t>‹#›</a:t>
            </a:fld>
            <a:endParaRPr lang="ar-IQ"/>
          </a:p>
        </p:txBody>
      </p:sp>
      <p:sp>
        <p:nvSpPr>
          <p:cNvPr id="10" name="Footer Placeholder 9"/>
          <p:cNvSpPr>
            <a:spLocks noGrp="1"/>
          </p:cNvSpPr>
          <p:nvPr>
            <p:ph type="ftr" sz="quarter" idx="12"/>
          </p:nvPr>
        </p:nvSpPr>
        <p:spPr/>
        <p:txBody>
          <a:bodyPr/>
          <a:lstStyle/>
          <a:p>
            <a:endParaRPr lang="ar-IQ"/>
          </a:p>
        </p:txBody>
      </p:sp>
    </p:spTree>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0DA4A21C-8FA7-4691-A1B2-D2A2757A4336}" type="datetimeFigureOut">
              <a:rPr lang="ar-IQ" smtClean="0"/>
              <a:t>01/01/1438</a:t>
            </a:fld>
            <a:endParaRPr lang="ar-IQ"/>
          </a:p>
        </p:txBody>
      </p:sp>
      <p:sp>
        <p:nvSpPr>
          <p:cNvPr id="16" name="Slide Number Placeholder 15"/>
          <p:cNvSpPr>
            <a:spLocks noGrp="1"/>
          </p:cNvSpPr>
          <p:nvPr>
            <p:ph type="sldNum" sz="quarter" idx="11"/>
          </p:nvPr>
        </p:nvSpPr>
        <p:spPr/>
        <p:txBody>
          <a:bodyPr/>
          <a:lstStyle/>
          <a:p>
            <a:fld id="{97B48F6D-1759-406C-B503-E79C20165AE5}" type="slidenum">
              <a:rPr lang="ar-IQ" smtClean="0"/>
              <a:t>‹#›</a:t>
            </a:fld>
            <a:endParaRPr lang="ar-IQ"/>
          </a:p>
        </p:txBody>
      </p:sp>
      <p:sp>
        <p:nvSpPr>
          <p:cNvPr id="17" name="Footer Placeholder 16"/>
          <p:cNvSpPr>
            <a:spLocks noGrp="1"/>
          </p:cNvSpPr>
          <p:nvPr>
            <p:ph type="ftr" sz="quarter" idx="12"/>
          </p:nvPr>
        </p:nvSpPr>
        <p:spPr/>
        <p:txBody>
          <a:bodyPr/>
          <a:lstStyle/>
          <a:p>
            <a:endParaRPr lang="ar-IQ"/>
          </a:p>
        </p:txBody>
      </p:sp>
    </p:spTree>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0DA4A21C-8FA7-4691-A1B2-D2A2757A4336}" type="datetimeFigureOut">
              <a:rPr lang="ar-IQ" smtClean="0"/>
              <a:t>01/01/1438</a:t>
            </a:fld>
            <a:endParaRPr lang="ar-IQ"/>
          </a:p>
        </p:txBody>
      </p:sp>
      <p:sp>
        <p:nvSpPr>
          <p:cNvPr id="17" name="Slide Number Placeholder 16"/>
          <p:cNvSpPr>
            <a:spLocks noGrp="1"/>
          </p:cNvSpPr>
          <p:nvPr>
            <p:ph type="sldNum" sz="quarter" idx="11"/>
          </p:nvPr>
        </p:nvSpPr>
        <p:spPr/>
        <p:txBody>
          <a:bodyPr/>
          <a:lstStyle/>
          <a:p>
            <a:fld id="{97B48F6D-1759-406C-B503-E79C20165AE5}" type="slidenum">
              <a:rPr lang="ar-IQ" smtClean="0"/>
              <a:t>‹#›</a:t>
            </a:fld>
            <a:endParaRPr lang="ar-IQ"/>
          </a:p>
        </p:txBody>
      </p:sp>
      <p:sp>
        <p:nvSpPr>
          <p:cNvPr id="18" name="Footer Placeholder 17"/>
          <p:cNvSpPr>
            <a:spLocks noGrp="1"/>
          </p:cNvSpPr>
          <p:nvPr>
            <p:ph type="ftr" sz="quarter" idx="12"/>
          </p:nvPr>
        </p:nvSpPr>
        <p:spPr/>
        <p:txBody>
          <a:bodyPr/>
          <a:lstStyle/>
          <a:p>
            <a:endParaRPr lang="ar-IQ"/>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DA4A21C-8FA7-4691-A1B2-D2A2757A4336}" type="datetimeFigureOut">
              <a:rPr lang="ar-IQ" smtClean="0"/>
              <a:t>01/01/1438</a:t>
            </a:fld>
            <a:endParaRPr lang="ar-IQ"/>
          </a:p>
        </p:txBody>
      </p:sp>
      <p:sp>
        <p:nvSpPr>
          <p:cNvPr id="17" name="Footer Placeholder 16"/>
          <p:cNvSpPr>
            <a:spLocks noGrp="1"/>
          </p:cNvSpPr>
          <p:nvPr>
            <p:ph type="ftr" sz="quarter" idx="11"/>
          </p:nvPr>
        </p:nvSpPr>
        <p:spPr/>
        <p:txBody>
          <a:bodyPr/>
          <a:lstStyle/>
          <a:p>
            <a:endParaRPr lang="ar-IQ"/>
          </a:p>
        </p:txBody>
      </p:sp>
      <p:sp>
        <p:nvSpPr>
          <p:cNvPr id="29" name="Slide Number Placeholder 28"/>
          <p:cNvSpPr>
            <a:spLocks noGrp="1"/>
          </p:cNvSpPr>
          <p:nvPr>
            <p:ph type="sldNum" sz="quarter" idx="12"/>
          </p:nvPr>
        </p:nvSpPr>
        <p:spPr/>
        <p:txBody>
          <a:bodyPr/>
          <a:lstStyle/>
          <a:p>
            <a:fld id="{97B48F6D-1759-406C-B503-E79C20165AE5}" type="slidenum">
              <a:rPr lang="ar-IQ" smtClean="0"/>
              <a:t>‹#›</a:t>
            </a:fld>
            <a:endParaRPr lang="ar-IQ"/>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0DA4A21C-8FA7-4691-A1B2-D2A2757A4336}" type="datetimeFigureOut">
              <a:rPr lang="ar-IQ" smtClean="0"/>
              <a:t>01/01/1438</a:t>
            </a:fld>
            <a:endParaRPr lang="ar-IQ"/>
          </a:p>
        </p:txBody>
      </p:sp>
      <p:sp>
        <p:nvSpPr>
          <p:cNvPr id="14" name="Slide Number Placeholder 13"/>
          <p:cNvSpPr>
            <a:spLocks noGrp="1"/>
          </p:cNvSpPr>
          <p:nvPr>
            <p:ph type="sldNum" sz="quarter" idx="11"/>
          </p:nvPr>
        </p:nvSpPr>
        <p:spPr/>
        <p:txBody>
          <a:bodyPr/>
          <a:lstStyle/>
          <a:p>
            <a:fld id="{97B48F6D-1759-406C-B503-E79C20165AE5}" type="slidenum">
              <a:rPr lang="ar-IQ" smtClean="0"/>
              <a:t>‹#›</a:t>
            </a:fld>
            <a:endParaRPr lang="ar-IQ"/>
          </a:p>
        </p:txBody>
      </p:sp>
      <p:sp>
        <p:nvSpPr>
          <p:cNvPr id="15" name="Footer Placeholder 14"/>
          <p:cNvSpPr>
            <a:spLocks noGrp="1"/>
          </p:cNvSpPr>
          <p:nvPr>
            <p:ph type="ftr" sz="quarter" idx="12"/>
          </p:nvPr>
        </p:nvSpPr>
        <p:spPr/>
        <p:txBody>
          <a:bodyPr/>
          <a:lstStyle/>
          <a:p>
            <a:endParaRPr lang="ar-IQ"/>
          </a:p>
        </p:txBody>
      </p:sp>
    </p:spTree>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0DA4A21C-8FA7-4691-A1B2-D2A2757A4336}" type="datetimeFigureOut">
              <a:rPr lang="ar-IQ" smtClean="0"/>
              <a:t>01/01/1438</a:t>
            </a:fld>
            <a:endParaRPr lang="ar-IQ"/>
          </a:p>
        </p:txBody>
      </p:sp>
      <p:sp>
        <p:nvSpPr>
          <p:cNvPr id="14" name="Slide Number Placeholder 13"/>
          <p:cNvSpPr>
            <a:spLocks noGrp="1"/>
          </p:cNvSpPr>
          <p:nvPr>
            <p:ph type="sldNum" sz="quarter" idx="11"/>
          </p:nvPr>
        </p:nvSpPr>
        <p:spPr/>
        <p:txBody>
          <a:bodyPr/>
          <a:lstStyle/>
          <a:p>
            <a:fld id="{97B48F6D-1759-406C-B503-E79C20165AE5}" type="slidenum">
              <a:rPr lang="ar-IQ" smtClean="0"/>
              <a:t>‹#›</a:t>
            </a:fld>
            <a:endParaRPr lang="ar-IQ"/>
          </a:p>
        </p:txBody>
      </p:sp>
      <p:sp>
        <p:nvSpPr>
          <p:cNvPr id="15" name="Footer Placeholder 14"/>
          <p:cNvSpPr>
            <a:spLocks noGrp="1"/>
          </p:cNvSpPr>
          <p:nvPr>
            <p:ph type="ftr" sz="quarter" idx="12"/>
          </p:nvPr>
        </p:nvSpPr>
        <p:spPr/>
        <p:txBody>
          <a:bodyPr/>
          <a:lstStyle/>
          <a:p>
            <a:endParaRPr lang="ar-IQ"/>
          </a:p>
        </p:txBody>
      </p:sp>
    </p:spTree>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B48F6D-1759-406C-B503-E79C20165AE5}" type="slidenum">
              <a:rPr lang="ar-IQ" smtClean="0"/>
              <a:t>‹#›</a:t>
            </a:fld>
            <a:endParaRPr lang="ar-IQ"/>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7924800" y="6416675"/>
            <a:ext cx="762000" cy="365125"/>
          </a:xfrm>
        </p:spPr>
        <p:txBody>
          <a:bodyPr/>
          <a:lstStyle/>
          <a:p>
            <a:fld id="{97B48F6D-1759-406C-B503-E79C20165AE5}"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97B48F6D-1759-406C-B503-E79C20165AE5}" type="slidenum">
              <a:rPr lang="ar-IQ" smtClean="0"/>
              <a:t>‹#›</a:t>
            </a:fld>
            <a:endParaRPr lang="ar-IQ"/>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ar-IQ"/>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0DA4A21C-8FA7-4691-A1B2-D2A2757A4336}" type="datetimeFigureOut">
              <a:rPr lang="ar-IQ" smtClean="0"/>
              <a:t>01/01/1438</a:t>
            </a:fld>
            <a:endParaRPr lang="ar-IQ"/>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7B48F6D-1759-406C-B503-E79C20165AE5}" type="slidenum">
              <a:rPr lang="ar-IQ" smtClean="0"/>
              <a:t>‹#›</a:t>
            </a:fld>
            <a:endParaRPr lang="ar-IQ"/>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ar-IQ"/>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0DA4A21C-8FA7-4691-A1B2-D2A2757A4336}" type="datetimeFigureOut">
              <a:rPr lang="ar-IQ" smtClean="0"/>
              <a:t>01/01/1438</a:t>
            </a:fld>
            <a:endParaRPr lang="ar-IQ"/>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7B48F6D-1759-406C-B503-E79C20165AE5}" type="slidenum">
              <a:rPr lang="ar-IQ" smtClean="0"/>
              <a:t>‹#›</a:t>
            </a:fld>
            <a:endParaRPr lang="ar-IQ"/>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a:xfrm>
            <a:off x="8641080" y="6514568"/>
            <a:ext cx="464288" cy="274320"/>
          </a:xfrm>
        </p:spPr>
        <p:txBody>
          <a:bodyPr/>
          <a:lstStyle>
            <a:extLst/>
          </a:lstStyle>
          <a:p>
            <a:fld id="{97B48F6D-1759-406C-B503-E79C20165AE5}" type="slidenum">
              <a:rPr lang="ar-IQ" smtClean="0"/>
              <a:t>‹#›</a:t>
            </a:fld>
            <a:endParaRPr lang="ar-IQ"/>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a:xfrm>
            <a:off x="8641080" y="6514568"/>
            <a:ext cx="464288" cy="274320"/>
          </a:xfrm>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97B48F6D-1759-406C-B503-E79C20165AE5}" type="slidenum">
              <a:rPr lang="ar-IQ" smtClean="0"/>
              <a:t>‹#›</a:t>
            </a:fld>
            <a:endParaRPr lang="ar-IQ"/>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0DA4A21C-8FA7-4691-A1B2-D2A2757A4336}" type="datetimeFigureOut">
              <a:rPr lang="ar-IQ" smtClean="0"/>
              <a:t>01/01/1438</a:t>
            </a:fld>
            <a:endParaRPr lang="ar-IQ"/>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7B48F6D-1759-406C-B503-E79C20165AE5}" type="slidenum">
              <a:rPr lang="ar-IQ" smtClean="0"/>
              <a:t>‹#›</a:t>
            </a:fld>
            <a:endParaRPr lang="ar-IQ"/>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0DA4A21C-8FA7-4691-A1B2-D2A2757A4336}" type="datetimeFigureOut">
              <a:rPr lang="ar-IQ" smtClean="0"/>
              <a:t>01/01/1438</a:t>
            </a:fld>
            <a:endParaRPr lang="ar-IQ"/>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7B48F6D-1759-406C-B503-E79C20165AE5}" type="slidenum">
              <a:rPr lang="ar-IQ" smtClean="0"/>
              <a:t>‹#›</a:t>
            </a:fld>
            <a:endParaRPr lang="ar-IQ"/>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ar-IQ"/>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DA4A21C-8FA7-4691-A1B2-D2A2757A4336}" type="datetimeFigureOut">
              <a:rPr lang="ar-IQ" smtClean="0"/>
              <a:t>01/01/1438</a:t>
            </a:fld>
            <a:endParaRPr lang="ar-IQ"/>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IQ"/>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7B48F6D-1759-406C-B503-E79C20165AE5}"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IQ"/>
          </a:p>
        </p:txBody>
      </p:sp>
      <p:sp>
        <p:nvSpPr>
          <p:cNvPr id="6" name="Slide Number Placeholder 5"/>
          <p:cNvSpPr>
            <a:spLocks noGrp="1"/>
          </p:cNvSpPr>
          <p:nvPr>
            <p:ph type="sldNum" sz="quarter" idx="12"/>
          </p:nvPr>
        </p:nvSpPr>
        <p:spPr>
          <a:xfrm>
            <a:off x="6733952" y="6555112"/>
            <a:ext cx="588336" cy="228600"/>
          </a:xfrm>
        </p:spPr>
        <p:txBody>
          <a:bodyPr/>
          <a:lstStyle>
            <a:extLst/>
          </a:lstStyle>
          <a:p>
            <a:fld id="{97B48F6D-1759-406C-B503-E79C20165AE5}"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ar-IQ"/>
          </a:p>
        </p:txBody>
      </p:sp>
      <p:sp>
        <p:nvSpPr>
          <p:cNvPr id="4" name="Slide Number Placeholder 3"/>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B48F6D-1759-406C-B503-E79C20165AE5}" type="slidenum">
              <a:rPr lang="ar-IQ" smtClean="0"/>
              <a:t>‹#›</a:t>
            </a:fld>
            <a:endParaRPr lang="ar-IQ"/>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B48F6D-1759-406C-B503-E79C20165AE5}" type="slidenum">
              <a:rPr lang="ar-IQ" smtClean="0"/>
              <a:t>‹#›</a:t>
            </a:fld>
            <a:endParaRPr lang="ar-IQ"/>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a:xfrm>
            <a:off x="457200" y="6556248"/>
            <a:ext cx="3657600" cy="228600"/>
          </a:xfrm>
        </p:spPr>
        <p:txBody>
          <a:bodyPr/>
          <a:lstStyle>
            <a:extLst/>
          </a:lstStyle>
          <a:p>
            <a:endParaRPr lang="ar-IQ"/>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7B48F6D-1759-406C-B503-E79C20165AE5}" type="slidenum">
              <a:rPr lang="ar-IQ" smtClean="0"/>
              <a:t>‹#›</a:t>
            </a:fld>
            <a:endParaRPr lang="ar-IQ"/>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IQ"/>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7B48F6D-1759-406C-B503-E79C20165AE5}" type="slidenum">
              <a:rPr lang="ar-IQ" smtClean="0"/>
              <a:t>‹#›</a:t>
            </a:fld>
            <a:endParaRPr lang="ar-IQ"/>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0DA4A21C-8FA7-4691-A1B2-D2A2757A4336}" type="datetimeFigureOut">
              <a:rPr lang="ar-IQ" smtClean="0"/>
              <a:t>01/01/1438</a:t>
            </a:fld>
            <a:endParaRPr lang="ar-IQ"/>
          </a:p>
        </p:txBody>
      </p:sp>
      <p:sp>
        <p:nvSpPr>
          <p:cNvPr id="91" name="Footer Placeholder 90"/>
          <p:cNvSpPr>
            <a:spLocks noGrp="1"/>
          </p:cNvSpPr>
          <p:nvPr>
            <p:ph type="ftr" sz="quarter" idx="11"/>
          </p:nvPr>
        </p:nvSpPr>
        <p:spPr/>
        <p:txBody>
          <a:bodyPr/>
          <a:lstStyle/>
          <a:p>
            <a:endParaRPr lang="ar-IQ"/>
          </a:p>
        </p:txBody>
      </p:sp>
      <p:sp>
        <p:nvSpPr>
          <p:cNvPr id="92" name="Slide Number Placeholder 91"/>
          <p:cNvSpPr>
            <a:spLocks noGrp="1"/>
          </p:cNvSpPr>
          <p:nvPr>
            <p:ph type="sldNum" sz="quarter" idx="12"/>
          </p:nvPr>
        </p:nvSpPr>
        <p:spPr/>
        <p:txBody>
          <a:bodyPr/>
          <a:lstStyle/>
          <a:p>
            <a:fld id="{97B48F6D-1759-406C-B503-E79C20165AE5}"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A4A21C-8FA7-4691-A1B2-D2A2757A4336}" type="datetimeFigureOut">
              <a:rPr lang="ar-IQ" smtClean="0"/>
              <a:t>01/01/1438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4A21C-8FA7-4691-A1B2-D2A2757A4336}" type="datetimeFigureOut">
              <a:rPr lang="ar-IQ" smtClean="0"/>
              <a:t>01/01/1438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0DA4A21C-8FA7-4691-A1B2-D2A2757A4336}" type="datetimeFigureOut">
              <a:rPr lang="ar-IQ" smtClean="0"/>
              <a:t>01/01/1438</a:t>
            </a:fld>
            <a:endParaRPr lang="ar-IQ"/>
          </a:p>
        </p:txBody>
      </p:sp>
      <p:sp>
        <p:nvSpPr>
          <p:cNvPr id="16" name="Slide Number Placeholder 15"/>
          <p:cNvSpPr>
            <a:spLocks noGrp="1"/>
          </p:cNvSpPr>
          <p:nvPr>
            <p:ph type="sldNum" sz="quarter" idx="11"/>
          </p:nvPr>
        </p:nvSpPr>
        <p:spPr/>
        <p:txBody>
          <a:bodyPr/>
          <a:lstStyle/>
          <a:p>
            <a:fld id="{97B48F6D-1759-406C-B503-E79C20165AE5}" type="slidenum">
              <a:rPr lang="ar-IQ" smtClean="0"/>
              <a:t>‹#›</a:t>
            </a:fld>
            <a:endParaRPr lang="ar-IQ"/>
          </a:p>
        </p:txBody>
      </p:sp>
      <p:sp>
        <p:nvSpPr>
          <p:cNvPr id="17" name="Footer Placeholder 16"/>
          <p:cNvSpPr>
            <a:spLocks noGrp="1"/>
          </p:cNvSpPr>
          <p:nvPr>
            <p:ph type="ftr" sz="quarter" idx="12"/>
          </p:nvPr>
        </p:nvSpPr>
        <p:spPr/>
        <p:txBody>
          <a:bodyPr/>
          <a:lstStyle/>
          <a:p>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0DA4A21C-8FA7-4691-A1B2-D2A2757A4336}" type="datetimeFigureOut">
              <a:rPr lang="ar-IQ" smtClean="0"/>
              <a:t>01/01/1438</a:t>
            </a:fld>
            <a:endParaRPr lang="ar-IQ"/>
          </a:p>
        </p:txBody>
      </p:sp>
      <p:sp>
        <p:nvSpPr>
          <p:cNvPr id="15" name="Slide Number Placeholder 14"/>
          <p:cNvSpPr>
            <a:spLocks noGrp="1"/>
          </p:cNvSpPr>
          <p:nvPr>
            <p:ph type="sldNum" sz="quarter" idx="11"/>
          </p:nvPr>
        </p:nvSpPr>
        <p:spPr/>
        <p:txBody>
          <a:bodyPr/>
          <a:lstStyle/>
          <a:p>
            <a:fld id="{97B48F6D-1759-406C-B503-E79C20165AE5}" type="slidenum">
              <a:rPr lang="ar-IQ" smtClean="0"/>
              <a:t>‹#›</a:t>
            </a:fld>
            <a:endParaRPr lang="ar-IQ"/>
          </a:p>
        </p:txBody>
      </p:sp>
      <p:sp>
        <p:nvSpPr>
          <p:cNvPr id="16" name="Footer Placeholder 15"/>
          <p:cNvSpPr>
            <a:spLocks noGrp="1"/>
          </p:cNvSpPr>
          <p:nvPr>
            <p:ph type="ftr" sz="quarter" idx="12"/>
          </p:nvPr>
        </p:nvSpPr>
        <p:spPr/>
        <p:txBody>
          <a:bodyPr/>
          <a:lstStyle/>
          <a:p>
            <a:endParaRPr lang="ar-IQ"/>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0DA4A21C-8FA7-4691-A1B2-D2A2757A4336}" type="datetimeFigureOut">
              <a:rPr lang="ar-IQ" smtClean="0"/>
              <a:t>01/01/1438</a:t>
            </a:fld>
            <a:endParaRPr lang="ar-IQ"/>
          </a:p>
        </p:txBody>
      </p:sp>
      <p:sp>
        <p:nvSpPr>
          <p:cNvPr id="13" name="Slide Number Placeholder 12"/>
          <p:cNvSpPr>
            <a:spLocks noGrp="1"/>
          </p:cNvSpPr>
          <p:nvPr>
            <p:ph type="sldNum" sz="quarter" idx="11"/>
          </p:nvPr>
        </p:nvSpPr>
        <p:spPr/>
        <p:txBody>
          <a:bodyPr/>
          <a:lstStyle/>
          <a:p>
            <a:fld id="{97B48F6D-1759-406C-B503-E79C20165AE5}" type="slidenum">
              <a:rPr lang="ar-IQ" smtClean="0"/>
              <a:t>‹#›</a:t>
            </a:fld>
            <a:endParaRPr lang="ar-IQ"/>
          </a:p>
        </p:txBody>
      </p:sp>
      <p:sp>
        <p:nvSpPr>
          <p:cNvPr id="14" name="Footer Placeholder 13"/>
          <p:cNvSpPr>
            <a:spLocks noGrp="1"/>
          </p:cNvSpPr>
          <p:nvPr>
            <p:ph type="ftr" sz="quarter" idx="12"/>
          </p:nvPr>
        </p:nvSpPr>
        <p:spPr/>
        <p:txBody>
          <a:bodyPr/>
          <a:lstStyle/>
          <a:p>
            <a:endParaRPr lang="ar-IQ"/>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DA4A21C-8FA7-4691-A1B2-D2A2757A4336}" type="datetimeFigureOut">
              <a:rPr lang="ar-IQ" smtClean="0"/>
              <a:t>01/01/1438</a:t>
            </a:fld>
            <a:endParaRPr lang="ar-IQ"/>
          </a:p>
        </p:txBody>
      </p:sp>
      <p:sp>
        <p:nvSpPr>
          <p:cNvPr id="9" name="Slide Number Placeholder 8"/>
          <p:cNvSpPr>
            <a:spLocks noGrp="1"/>
          </p:cNvSpPr>
          <p:nvPr>
            <p:ph type="sldNum" sz="quarter" idx="11"/>
          </p:nvPr>
        </p:nvSpPr>
        <p:spPr/>
        <p:txBody>
          <a:bodyPr/>
          <a:lstStyle/>
          <a:p>
            <a:fld id="{97B48F6D-1759-406C-B503-E79C20165AE5}" type="slidenum">
              <a:rPr lang="ar-IQ" smtClean="0"/>
              <a:t>‹#›</a:t>
            </a:fld>
            <a:endParaRPr lang="ar-IQ"/>
          </a:p>
        </p:txBody>
      </p:sp>
      <p:sp>
        <p:nvSpPr>
          <p:cNvPr id="10" name="Footer Placeholder 9"/>
          <p:cNvSpPr>
            <a:spLocks noGrp="1"/>
          </p:cNvSpPr>
          <p:nvPr>
            <p:ph type="ftr" sz="quarter" idx="12"/>
          </p:nvPr>
        </p:nvSpPr>
        <p:spPr/>
        <p:txBody>
          <a:bodyPr/>
          <a:lstStyle/>
          <a:p>
            <a:endParaRPr lang="ar-IQ"/>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0DA4A21C-8FA7-4691-A1B2-D2A2757A4336}" type="datetimeFigureOut">
              <a:rPr lang="ar-IQ" smtClean="0"/>
              <a:t>01/01/1438</a:t>
            </a:fld>
            <a:endParaRPr lang="ar-IQ"/>
          </a:p>
        </p:txBody>
      </p:sp>
      <p:sp>
        <p:nvSpPr>
          <p:cNvPr id="15" name="Slide Number Placeholder 14"/>
          <p:cNvSpPr>
            <a:spLocks noGrp="1"/>
          </p:cNvSpPr>
          <p:nvPr>
            <p:ph type="sldNum" sz="quarter" idx="11"/>
          </p:nvPr>
        </p:nvSpPr>
        <p:spPr/>
        <p:txBody>
          <a:bodyPr/>
          <a:lstStyle/>
          <a:p>
            <a:fld id="{97B48F6D-1759-406C-B503-E79C20165AE5}" type="slidenum">
              <a:rPr lang="ar-IQ" smtClean="0"/>
              <a:t>‹#›</a:t>
            </a:fld>
            <a:endParaRPr lang="ar-IQ"/>
          </a:p>
        </p:txBody>
      </p:sp>
      <p:sp>
        <p:nvSpPr>
          <p:cNvPr id="16" name="Footer Placeholder 15"/>
          <p:cNvSpPr>
            <a:spLocks noGrp="1"/>
          </p:cNvSpPr>
          <p:nvPr>
            <p:ph type="ftr" sz="quarter" idx="12"/>
          </p:nvPr>
        </p:nvSpPr>
        <p:spPr/>
        <p:txBody>
          <a:bodyPr/>
          <a:lstStyle/>
          <a:p>
            <a:endParaRPr lang="ar-IQ"/>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0DA4A21C-8FA7-4691-A1B2-D2A2757A4336}" type="datetimeFigureOut">
              <a:rPr lang="ar-IQ" smtClean="0"/>
              <a:t>01/01/1438</a:t>
            </a:fld>
            <a:endParaRPr lang="ar-IQ"/>
          </a:p>
        </p:txBody>
      </p:sp>
      <p:sp>
        <p:nvSpPr>
          <p:cNvPr id="8" name="Slide Number Placeholder 7"/>
          <p:cNvSpPr>
            <a:spLocks noGrp="1"/>
          </p:cNvSpPr>
          <p:nvPr>
            <p:ph type="sldNum" sz="quarter" idx="11"/>
          </p:nvPr>
        </p:nvSpPr>
        <p:spPr/>
        <p:txBody>
          <a:bodyPr/>
          <a:lstStyle/>
          <a:p>
            <a:fld id="{97B48F6D-1759-406C-B503-E79C20165AE5}" type="slidenum">
              <a:rPr lang="ar-IQ" smtClean="0"/>
              <a:t>‹#›</a:t>
            </a:fld>
            <a:endParaRPr lang="ar-IQ"/>
          </a:p>
        </p:txBody>
      </p:sp>
      <p:sp>
        <p:nvSpPr>
          <p:cNvPr id="9" name="Footer Placeholder 8"/>
          <p:cNvSpPr>
            <a:spLocks noGrp="1"/>
          </p:cNvSpPr>
          <p:nvPr>
            <p:ph type="ftr" sz="quarter" idx="12"/>
          </p:nvPr>
        </p:nvSpPr>
        <p:spPr/>
        <p:txBody>
          <a:bodyPr/>
          <a:lstStyle/>
          <a:p>
            <a:endParaRPr lang="ar-IQ"/>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A4A21C-8FA7-4691-A1B2-D2A2757A4336}" type="datetimeFigureOut">
              <a:rPr lang="ar-IQ" smtClean="0"/>
              <a:t>01/01/1438</a:t>
            </a:fld>
            <a:endParaRPr lang="ar-IQ"/>
          </a:p>
        </p:txBody>
      </p:sp>
      <p:sp>
        <p:nvSpPr>
          <p:cNvPr id="6" name="Slide Number Placeholder 5"/>
          <p:cNvSpPr>
            <a:spLocks noGrp="1"/>
          </p:cNvSpPr>
          <p:nvPr>
            <p:ph type="sldNum" sz="quarter" idx="11"/>
          </p:nvPr>
        </p:nvSpPr>
        <p:spPr/>
        <p:txBody>
          <a:bodyPr/>
          <a:lstStyle/>
          <a:p>
            <a:fld id="{97B48F6D-1759-406C-B503-E79C20165AE5}" type="slidenum">
              <a:rPr lang="ar-IQ" smtClean="0"/>
              <a:t>‹#›</a:t>
            </a:fld>
            <a:endParaRPr lang="ar-IQ"/>
          </a:p>
        </p:txBody>
      </p:sp>
      <p:sp>
        <p:nvSpPr>
          <p:cNvPr id="7" name="Footer Placeholder 6"/>
          <p:cNvSpPr>
            <a:spLocks noGrp="1"/>
          </p:cNvSpPr>
          <p:nvPr>
            <p:ph type="ftr" sz="quarter" idx="12"/>
          </p:nvPr>
        </p:nvSpPr>
        <p:spPr/>
        <p:txBody>
          <a:bodyPr/>
          <a:lstStyle/>
          <a:p>
            <a:endParaRPr lang="ar-IQ"/>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0DA4A21C-8FA7-4691-A1B2-D2A2757A4336}" type="datetimeFigureOut">
              <a:rPr lang="ar-IQ" smtClean="0"/>
              <a:t>01/01/1438</a:t>
            </a:fld>
            <a:endParaRPr lang="ar-IQ"/>
          </a:p>
        </p:txBody>
      </p:sp>
      <p:sp>
        <p:nvSpPr>
          <p:cNvPr id="16" name="Slide Number Placeholder 15"/>
          <p:cNvSpPr>
            <a:spLocks noGrp="1"/>
          </p:cNvSpPr>
          <p:nvPr>
            <p:ph type="sldNum" sz="quarter" idx="11"/>
          </p:nvPr>
        </p:nvSpPr>
        <p:spPr/>
        <p:txBody>
          <a:bodyPr/>
          <a:lstStyle/>
          <a:p>
            <a:fld id="{97B48F6D-1759-406C-B503-E79C20165AE5}" type="slidenum">
              <a:rPr lang="ar-IQ" smtClean="0"/>
              <a:t>‹#›</a:t>
            </a:fld>
            <a:endParaRPr lang="ar-IQ"/>
          </a:p>
        </p:txBody>
      </p:sp>
      <p:sp>
        <p:nvSpPr>
          <p:cNvPr id="17" name="Footer Placeholder 16"/>
          <p:cNvSpPr>
            <a:spLocks noGrp="1"/>
          </p:cNvSpPr>
          <p:nvPr>
            <p:ph type="ftr" sz="quarter" idx="12"/>
          </p:nvPr>
        </p:nvSpPr>
        <p:spPr/>
        <p:txBody>
          <a:bodyPr/>
          <a:lstStyle/>
          <a:p>
            <a:endParaRPr lang="ar-IQ"/>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0DA4A21C-8FA7-4691-A1B2-D2A2757A4336}" type="datetimeFigureOut">
              <a:rPr lang="ar-IQ" smtClean="0"/>
              <a:t>01/01/1438</a:t>
            </a:fld>
            <a:endParaRPr lang="ar-IQ"/>
          </a:p>
        </p:txBody>
      </p:sp>
      <p:sp>
        <p:nvSpPr>
          <p:cNvPr id="14" name="Slide Number Placeholder 13"/>
          <p:cNvSpPr>
            <a:spLocks noGrp="1"/>
          </p:cNvSpPr>
          <p:nvPr>
            <p:ph type="sldNum" sz="quarter" idx="11"/>
          </p:nvPr>
        </p:nvSpPr>
        <p:spPr/>
        <p:txBody>
          <a:bodyPr/>
          <a:lstStyle/>
          <a:p>
            <a:fld id="{97B48F6D-1759-406C-B503-E79C20165AE5}" type="slidenum">
              <a:rPr lang="ar-IQ" smtClean="0"/>
              <a:t>‹#›</a:t>
            </a:fld>
            <a:endParaRPr lang="ar-IQ"/>
          </a:p>
        </p:txBody>
      </p:sp>
      <p:sp>
        <p:nvSpPr>
          <p:cNvPr id="15" name="Footer Placeholder 14"/>
          <p:cNvSpPr>
            <a:spLocks noGrp="1"/>
          </p:cNvSpPr>
          <p:nvPr>
            <p:ph type="ftr" sz="quarter" idx="12"/>
          </p:nvPr>
        </p:nvSpPr>
        <p:spPr/>
        <p:txBody>
          <a:bodyPr/>
          <a:lstStyle/>
          <a:p>
            <a:endParaRPr lang="ar-IQ"/>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4A21C-8FA7-4691-A1B2-D2A2757A4336}" type="datetimeFigureOut">
              <a:rPr lang="ar-IQ" smtClean="0"/>
              <a:t>01/01/1438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B48F6D-1759-406C-B503-E79C20165AE5}"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2.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2.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9.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9.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2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23.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31.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36.pn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DA4A21C-8FA7-4691-A1B2-D2A2757A4336}" type="datetimeFigureOut">
              <a:rPr lang="ar-IQ" smtClean="0"/>
              <a:t>01/01/1438</a:t>
            </a:fld>
            <a:endParaRPr lang="ar-IQ"/>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IQ"/>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7B48F6D-1759-406C-B503-E79C20165AE5}"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0DA4A21C-8FA7-4691-A1B2-D2A2757A4336}" type="datetimeFigureOut">
              <a:rPr lang="ar-IQ" smtClean="0"/>
              <a:t>01/01/1438</a:t>
            </a:fld>
            <a:endParaRPr lang="ar-IQ"/>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97B48F6D-1759-406C-B503-E79C20165AE5}" type="slidenum">
              <a:rPr lang="ar-IQ" smtClean="0"/>
              <a:t>‹#›</a:t>
            </a:fld>
            <a:endParaRPr lang="ar-IQ"/>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ar-IQ"/>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1" eaLnBrk="1" latinLnBrk="0" hangingPunct="1">
        <a:spcBef>
          <a:spcPct val="0"/>
        </a:spcBef>
        <a:buNone/>
        <a:defRPr sz="40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r" defTabSz="914400" rtl="1"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r" defTabSz="914400" rtl="1"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r" defTabSz="914400" rtl="1"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r" defTabSz="914400" rtl="1"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DA4A21C-8FA7-4691-A1B2-D2A2757A4336}" type="datetimeFigureOut">
              <a:rPr lang="ar-IQ" smtClean="0"/>
              <a:t>01/01/1438</a:t>
            </a:fld>
            <a:endParaRPr lang="ar-IQ"/>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IQ"/>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7B48F6D-1759-406C-B503-E79C20165AE5}"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DA4A21C-8FA7-4691-A1B2-D2A2757A4336}" type="datetimeFigureOut">
              <a:rPr lang="ar-IQ" smtClean="0"/>
              <a:t>01/01/1438</a:t>
            </a:fld>
            <a:endParaRPr lang="ar-IQ"/>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ar-IQ"/>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7B48F6D-1759-406C-B503-E79C20165AE5}" type="slidenum">
              <a:rPr lang="ar-IQ" smtClean="0"/>
              <a:t>‹#›</a:t>
            </a:fld>
            <a:endParaRPr lang="ar-IQ"/>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DA4A21C-8FA7-4691-A1B2-D2A2757A4336}" type="datetimeFigureOut">
              <a:rPr lang="ar-IQ" smtClean="0"/>
              <a:t>01/01/1438</a:t>
            </a:fld>
            <a:endParaRPr lang="ar-IQ"/>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IQ"/>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7B48F6D-1759-406C-B503-E79C20165AE5}"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DA4A21C-8FA7-4691-A1B2-D2A2757A4336}" type="datetimeFigureOut">
              <a:rPr lang="ar-IQ" smtClean="0"/>
              <a:t>01/01/1438</a:t>
            </a:fld>
            <a:endParaRPr lang="ar-IQ"/>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IQ"/>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7B48F6D-1759-406C-B503-E79C20165AE5}"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DA4A21C-8FA7-4691-A1B2-D2A2757A4336}" type="datetimeFigureOut">
              <a:rPr lang="ar-IQ" smtClean="0"/>
              <a:t>01/01/1438</a:t>
            </a:fld>
            <a:endParaRPr lang="ar-IQ"/>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ar-IQ"/>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7B48F6D-1759-406C-B503-E79C20165AE5}"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DA4A21C-8FA7-4691-A1B2-D2A2757A4336}" type="datetimeFigureOut">
              <a:rPr lang="ar-IQ" smtClean="0"/>
              <a:t>01/01/1438</a:t>
            </a:fld>
            <a:endParaRPr lang="ar-IQ"/>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ar-IQ"/>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7B48F6D-1759-406C-B503-E79C20165AE5}" type="slidenum">
              <a:rPr lang="ar-IQ" smtClean="0"/>
              <a:t>‹#›</a:t>
            </a:fld>
            <a:endParaRPr lang="ar-IQ"/>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DA4A21C-8FA7-4691-A1B2-D2A2757A4336}" type="datetimeFigureOut">
              <a:rPr lang="ar-IQ" smtClean="0"/>
              <a:t>01/01/1438</a:t>
            </a:fld>
            <a:endParaRPr lang="ar-IQ"/>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7B48F6D-1759-406C-B503-E79C20165AE5}" type="slidenum">
              <a:rPr lang="ar-IQ" smtClean="0"/>
              <a:t>‹#›</a:t>
            </a:fld>
            <a:endParaRPr lang="ar-IQ"/>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DA4A21C-8FA7-4691-A1B2-D2A2757A4336}" type="datetimeFigureOut">
              <a:rPr lang="ar-IQ" smtClean="0"/>
              <a:t>01/01/1438</a:t>
            </a:fld>
            <a:endParaRPr lang="ar-IQ"/>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IQ"/>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7B48F6D-1759-406C-B503-E79C20165AE5}"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DA4A21C-8FA7-4691-A1B2-D2A2757A4336}" type="datetimeFigureOut">
              <a:rPr lang="ar-IQ" smtClean="0"/>
              <a:t>01/01/1438</a:t>
            </a:fld>
            <a:endParaRPr lang="ar-IQ"/>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IQ"/>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7B48F6D-1759-406C-B503-E79C20165AE5}"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DA4A21C-8FA7-4691-A1B2-D2A2757A4336}" type="datetimeFigureOut">
              <a:rPr lang="ar-IQ" smtClean="0"/>
              <a:t>01/01/1438</a:t>
            </a:fld>
            <a:endParaRPr lang="ar-IQ"/>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IQ"/>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7B48F6D-1759-406C-B503-E79C20165AE5}"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DA4A21C-8FA7-4691-A1B2-D2A2757A4336}" type="datetimeFigureOut">
              <a:rPr lang="ar-IQ" smtClean="0"/>
              <a:t>01/01/1438</a:t>
            </a:fld>
            <a:endParaRPr lang="ar-IQ"/>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IQ"/>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7B48F6D-1759-406C-B503-E79C20165AE5}" type="slidenum">
              <a:rPr lang="ar-IQ" smtClean="0"/>
              <a:t>‹#›</a:t>
            </a:fld>
            <a:endParaRPr lang="ar-IQ"/>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0DA4A21C-8FA7-4691-A1B2-D2A2757A4336}" type="datetimeFigureOut">
              <a:rPr lang="ar-IQ" smtClean="0"/>
              <a:t>01/01/1438</a:t>
            </a:fld>
            <a:endParaRPr lang="ar-IQ"/>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IQ"/>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97B48F6D-1759-406C-B503-E79C20165AE5}"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0DA4A21C-8FA7-4691-A1B2-D2A2757A4336}" type="datetimeFigureOut">
              <a:rPr lang="ar-IQ" smtClean="0"/>
              <a:t>01/01/1438</a:t>
            </a:fld>
            <a:endParaRPr lang="ar-IQ"/>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IQ"/>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7B48F6D-1759-406C-B503-E79C20165AE5}"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DA4A21C-8FA7-4691-A1B2-D2A2757A4336}" type="datetimeFigureOut">
              <a:rPr lang="ar-IQ" smtClean="0"/>
              <a:t>01/01/1438</a:t>
            </a:fld>
            <a:endParaRPr lang="ar-IQ"/>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ar-IQ"/>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7B48F6D-1759-406C-B503-E79C20165AE5}" type="slidenum">
              <a:rPr lang="ar-IQ" smtClean="0"/>
              <a:t>‹#›</a:t>
            </a:fld>
            <a:endParaRPr lang="ar-IQ"/>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DA4A21C-8FA7-4691-A1B2-D2A2757A4336}" type="datetimeFigureOut">
              <a:rPr lang="ar-IQ" smtClean="0"/>
              <a:t>01/01/1438</a:t>
            </a:fld>
            <a:endParaRPr lang="ar-IQ"/>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IQ"/>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7B48F6D-1759-406C-B503-E79C20165AE5}" type="slidenum">
              <a:rPr lang="ar-IQ" smtClean="0"/>
              <a:t>‹#›</a:t>
            </a:fld>
            <a:endParaRPr lang="ar-IQ"/>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DA4A21C-8FA7-4691-A1B2-D2A2757A4336}" type="datetimeFigureOut">
              <a:rPr lang="ar-IQ" smtClean="0"/>
              <a:t>01/01/1438</a:t>
            </a:fld>
            <a:endParaRPr lang="ar-IQ"/>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IQ"/>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7B48F6D-1759-406C-B503-E79C20165AE5}"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DA4A21C-8FA7-4691-A1B2-D2A2757A4336}" type="datetimeFigureOut">
              <a:rPr lang="ar-IQ" smtClean="0"/>
              <a:t>01/01/1438</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7B48F6D-1759-406C-B503-E79C20165AE5}"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0DA4A21C-8FA7-4691-A1B2-D2A2757A4336}" type="datetimeFigureOut">
              <a:rPr lang="ar-IQ" smtClean="0"/>
              <a:t>01/01/1438</a:t>
            </a:fld>
            <a:endParaRPr lang="ar-IQ"/>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ar-IQ"/>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7B48F6D-1759-406C-B503-E79C20165AE5}"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DA4A21C-8FA7-4691-A1B2-D2A2757A4336}" type="datetimeFigureOut">
              <a:rPr lang="ar-IQ" smtClean="0"/>
              <a:t>01/01/1438</a:t>
            </a:fld>
            <a:endParaRPr lang="ar-IQ"/>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ar-IQ"/>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7B48F6D-1759-406C-B503-E79C20165AE5}" type="slidenum">
              <a:rPr lang="ar-IQ" smtClean="0"/>
              <a:t>‹#›</a:t>
            </a:fld>
            <a:endParaRPr lang="ar-IQ"/>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DA4A21C-8FA7-4691-A1B2-D2A2757A4336}" type="datetimeFigureOut">
              <a:rPr lang="ar-IQ" smtClean="0"/>
              <a:t>01/01/1438</a:t>
            </a:fld>
            <a:endParaRPr lang="ar-IQ"/>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IQ"/>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7B48F6D-1759-406C-B503-E79C20165AE5}" type="slidenum">
              <a:rPr lang="ar-IQ" smtClean="0"/>
              <a:t>‹#›</a:t>
            </a:fld>
            <a:endParaRPr lang="ar-IQ"/>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DA4A21C-8FA7-4691-A1B2-D2A2757A4336}" type="datetimeFigureOut">
              <a:rPr lang="ar-IQ" smtClean="0"/>
              <a:t>01/01/1438</a:t>
            </a:fld>
            <a:endParaRPr lang="ar-IQ"/>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IQ"/>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7B48F6D-1759-406C-B503-E79C20165AE5}" type="slidenum">
              <a:rPr lang="ar-IQ" smtClean="0"/>
              <a:t>‹#›</a:t>
            </a:fld>
            <a:endParaRPr lang="ar-IQ"/>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DA4A21C-8FA7-4691-A1B2-D2A2757A4336}" type="datetimeFigureOut">
              <a:rPr lang="ar-IQ" smtClean="0"/>
              <a:t>01/01/1438</a:t>
            </a:fld>
            <a:endParaRPr lang="ar-IQ"/>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IQ"/>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7B48F6D-1759-406C-B503-E79C20165AE5}"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97B48F6D-1759-406C-B503-E79C20165AE5}" type="slidenum">
              <a:rPr lang="ar-IQ" smtClean="0"/>
              <a:t>‹#›</a:t>
            </a:fld>
            <a:endParaRPr lang="ar-IQ"/>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0DA4A21C-8FA7-4691-A1B2-D2A2757A4336}" type="datetimeFigureOut">
              <a:rPr lang="ar-IQ" smtClean="0"/>
              <a:t>01/01/1438</a:t>
            </a:fld>
            <a:endParaRPr lang="ar-IQ"/>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ar-IQ"/>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iming>
    <p:tnLst>
      <p:par>
        <p:cTn id="1" dur="indefinite" restart="never" nodeType="tmRoot"/>
      </p:par>
    </p:tnLst>
  </p:timing>
  <p:txStyles>
    <p:titleStyle>
      <a:lvl1pPr algn="r" defTabSz="914400" rtl="1"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r" defTabSz="914400" rtl="1"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DA4A21C-8FA7-4691-A1B2-D2A2757A4336}" type="datetimeFigureOut">
              <a:rPr lang="ar-IQ" smtClean="0"/>
              <a:t>01/01/1438</a:t>
            </a:fld>
            <a:endParaRPr lang="ar-IQ"/>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ar-IQ"/>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7B48F6D-1759-406C-B503-E79C20165AE5}" type="slidenum">
              <a:rPr lang="ar-IQ" smtClean="0"/>
              <a:t>‹#›</a:t>
            </a:fld>
            <a:endParaRPr lang="ar-IQ"/>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DA4A21C-8FA7-4691-A1B2-D2A2757A4336}" type="datetimeFigureOut">
              <a:rPr lang="ar-IQ" smtClean="0"/>
              <a:t>01/01/1438</a:t>
            </a:fld>
            <a:endParaRPr lang="ar-IQ"/>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IQ"/>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7B48F6D-1759-406C-B503-E79C20165AE5}" type="slidenum">
              <a:rPr lang="ar-IQ" smtClean="0"/>
              <a:t>‹#›</a:t>
            </a:fld>
            <a:endParaRPr lang="ar-IQ"/>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DA4A21C-8FA7-4691-A1B2-D2A2757A4336}" type="datetimeFigureOut">
              <a:rPr lang="ar-IQ" smtClean="0"/>
              <a:t>01/01/1438</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IQ"/>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7B48F6D-1759-406C-B503-E79C20165AE5}" type="slidenum">
              <a:rPr lang="ar-IQ" smtClean="0"/>
              <a:t>‹#›</a:t>
            </a:fld>
            <a:endParaRPr lang="ar-IQ"/>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r" defTabSz="914400" rtl="1"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r" defTabSz="914400" rtl="1"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r" defTabSz="914400" rtl="1"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r" defTabSz="914400" rtl="1"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ar-IQ"/>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DA4A21C-8FA7-4691-A1B2-D2A2757A4336}" type="datetimeFigureOut">
              <a:rPr lang="ar-IQ" smtClean="0"/>
              <a:t>01/01/1438</a:t>
            </a:fld>
            <a:endParaRPr lang="ar-IQ"/>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7B48F6D-1759-406C-B503-E79C20165AE5}" type="slidenum">
              <a:rPr lang="ar-IQ" smtClean="0"/>
              <a:t>‹#›</a:t>
            </a:fld>
            <a:endParaRPr lang="ar-IQ"/>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54864" algn="r" rtl="1"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r" rtl="1"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r" rtl="1"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r" rtl="1"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r" rtl="1"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r" rtl="1"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DA4A21C-8FA7-4691-A1B2-D2A2757A4336}" type="datetimeFigureOut">
              <a:rPr lang="ar-IQ" smtClean="0"/>
              <a:t>01/01/1438</a:t>
            </a:fld>
            <a:endParaRPr lang="ar-IQ"/>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IQ"/>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7B48F6D-1759-406C-B503-E79C20165AE5}"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0DA4A21C-8FA7-4691-A1B2-D2A2757A4336}" type="datetimeFigureOut">
              <a:rPr lang="ar-IQ" smtClean="0"/>
              <a:t>01/01/1438</a:t>
            </a:fld>
            <a:endParaRPr lang="ar-IQ"/>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ar-IQ"/>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97B48F6D-1759-406C-B503-E79C20165AE5}" type="slidenum">
              <a:rPr lang="ar-IQ" smtClean="0"/>
              <a:t>‹#›</a:t>
            </a:fld>
            <a:endParaRPr lang="ar-IQ"/>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1"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DA4A21C-8FA7-4691-A1B2-D2A2757A4336}" type="datetimeFigureOut">
              <a:rPr lang="ar-IQ" smtClean="0"/>
              <a:t>01/01/1438</a:t>
            </a:fld>
            <a:endParaRPr lang="ar-IQ"/>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ar-IQ"/>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97B48F6D-1759-406C-B503-E79C20165AE5}" type="slidenum">
              <a:rPr lang="ar-IQ" smtClean="0"/>
              <a:t>‹#›</a:t>
            </a:fld>
            <a:endParaRPr lang="ar-IQ"/>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1"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56032" algn="r" defTabSz="914400" rtl="1"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r" defTabSz="914400" rtl="1"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r" defTabSz="914400" rtl="1"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r" defTabSz="914400" rtl="1"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r" defTabSz="914400" rtl="1"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r" defTabSz="914400" rtl="1"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r" defTabSz="914400" rtl="1"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r" defTabSz="914400" rtl="1"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r" defTabSz="914400" rtl="1"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9392" y="128723"/>
            <a:ext cx="7344816" cy="6771084"/>
          </a:xfrm>
          <a:prstGeom prst="rect">
            <a:avLst/>
          </a:prstGeom>
        </p:spPr>
        <p:txBody>
          <a:bodyPr wrap="square">
            <a:spAutoFit/>
          </a:bodyPr>
          <a:lstStyle/>
          <a:p>
            <a:pPr algn="ctr">
              <a:lnSpc>
                <a:spcPct val="150000"/>
              </a:lnSpc>
            </a:pPr>
            <a:r>
              <a:rPr lang="ar-SA" sz="1600" dirty="0">
                <a:ea typeface="Calibri"/>
                <a:cs typeface="Times New Roman"/>
              </a:rPr>
              <a:t> </a:t>
            </a:r>
            <a:endParaRPr lang="en-US" sz="1100" dirty="0">
              <a:ea typeface="Calibri"/>
              <a:cs typeface="Arial"/>
            </a:endParaRPr>
          </a:p>
          <a:p>
            <a:pPr algn="ctr">
              <a:lnSpc>
                <a:spcPct val="150000"/>
              </a:lnSpc>
            </a:pPr>
            <a:r>
              <a:rPr lang="ar-SA" sz="1600" dirty="0">
                <a:ea typeface="Calibri"/>
                <a:cs typeface="Times New Roman"/>
              </a:rPr>
              <a:t> </a:t>
            </a:r>
            <a:endParaRPr lang="en-US" sz="1100" dirty="0">
              <a:ea typeface="Calibri"/>
              <a:cs typeface="Arial"/>
            </a:endParaRPr>
          </a:p>
          <a:p>
            <a:pPr algn="ctr">
              <a:lnSpc>
                <a:spcPct val="150000"/>
              </a:lnSpc>
            </a:pPr>
            <a:r>
              <a:rPr lang="ar-SA" sz="3200" b="1" dirty="0">
                <a:latin typeface="Algerian" pitchFamily="82" charset="0"/>
                <a:ea typeface="Calibri"/>
                <a:cs typeface="Times New Roman"/>
              </a:rPr>
              <a:t>تقييم الأداء  </a:t>
            </a:r>
            <a:r>
              <a:rPr lang="en-US" sz="3200" b="1" dirty="0" smtClean="0">
                <a:effectLst/>
                <a:latin typeface="Algerian" pitchFamily="82" charset="0"/>
                <a:ea typeface="Calibri"/>
                <a:cs typeface="Arial"/>
              </a:rPr>
              <a:t>Performance Appraisal </a:t>
            </a:r>
            <a:endParaRPr lang="en-US" sz="1400" dirty="0">
              <a:latin typeface="Algerian" pitchFamily="82" charset="0"/>
              <a:ea typeface="Calibri"/>
              <a:cs typeface="Arial"/>
            </a:endParaRPr>
          </a:p>
          <a:p>
            <a:pPr algn="ctr">
              <a:lnSpc>
                <a:spcPct val="150000"/>
              </a:lnSpc>
            </a:pPr>
            <a:r>
              <a:rPr lang="ar-SA" sz="2000" b="1" dirty="0">
                <a:latin typeface="Algerian" pitchFamily="82" charset="0"/>
                <a:ea typeface="Calibri"/>
                <a:cs typeface="Times New Roman"/>
              </a:rPr>
              <a:t> </a:t>
            </a:r>
            <a:endParaRPr lang="en-US" sz="1400" dirty="0">
              <a:latin typeface="Algerian" pitchFamily="82" charset="0"/>
              <a:ea typeface="Calibri"/>
              <a:cs typeface="Arial"/>
            </a:endParaRPr>
          </a:p>
          <a:p>
            <a:pPr algn="ctr">
              <a:lnSpc>
                <a:spcPct val="200000"/>
              </a:lnSpc>
            </a:pPr>
            <a:r>
              <a:rPr lang="ar-SA" sz="2400" b="1" dirty="0">
                <a:ea typeface="Calibri"/>
                <a:cs typeface="Times New Roman"/>
              </a:rPr>
              <a:t>إعداد</a:t>
            </a:r>
            <a:endParaRPr lang="en-US" sz="1400" dirty="0">
              <a:ea typeface="Calibri"/>
              <a:cs typeface="Arial"/>
            </a:endParaRPr>
          </a:p>
          <a:p>
            <a:pPr algn="ctr">
              <a:lnSpc>
                <a:spcPct val="200000"/>
              </a:lnSpc>
            </a:pPr>
            <a:r>
              <a:rPr lang="ar-SA" sz="2800" b="1" dirty="0">
                <a:solidFill>
                  <a:srgbClr val="FF0000"/>
                </a:solidFill>
                <a:ea typeface="Calibri"/>
                <a:cs typeface="Times New Roman"/>
              </a:rPr>
              <a:t>الدكتورة : </a:t>
            </a:r>
            <a:r>
              <a:rPr lang="ar-SA" sz="2800" b="1" dirty="0" smtClean="0">
                <a:solidFill>
                  <a:srgbClr val="FF0000"/>
                </a:solidFill>
                <a:ea typeface="Calibri"/>
                <a:cs typeface="Times New Roman"/>
              </a:rPr>
              <a:t>سحر</a:t>
            </a:r>
            <a:r>
              <a:rPr lang="ar-IQ" sz="2800" b="1" smtClean="0">
                <a:solidFill>
                  <a:srgbClr val="FF0000"/>
                </a:solidFill>
                <a:ea typeface="Calibri"/>
                <a:cs typeface="Times New Roman"/>
              </a:rPr>
              <a:t>احمد</a:t>
            </a:r>
            <a:r>
              <a:rPr lang="ar-SA" sz="2800" b="1" smtClean="0">
                <a:solidFill>
                  <a:srgbClr val="FF0000"/>
                </a:solidFill>
                <a:ea typeface="Calibri"/>
                <a:cs typeface="Times New Roman"/>
              </a:rPr>
              <a:t> </a:t>
            </a:r>
            <a:r>
              <a:rPr lang="ar-SA" sz="2800" b="1" dirty="0">
                <a:solidFill>
                  <a:srgbClr val="FF0000"/>
                </a:solidFill>
                <a:ea typeface="Calibri"/>
                <a:cs typeface="Times New Roman"/>
              </a:rPr>
              <a:t>گرجي العزاوي</a:t>
            </a:r>
            <a:endParaRPr lang="en-US" sz="1400" dirty="0">
              <a:solidFill>
                <a:srgbClr val="FF0000"/>
              </a:solidFill>
              <a:ea typeface="Calibri"/>
              <a:cs typeface="Arial"/>
            </a:endParaRPr>
          </a:p>
          <a:p>
            <a:pPr algn="ctr">
              <a:lnSpc>
                <a:spcPct val="200000"/>
              </a:lnSpc>
            </a:pPr>
            <a:r>
              <a:rPr lang="ar-SA" sz="2400" b="1" dirty="0">
                <a:ea typeface="Calibri"/>
                <a:cs typeface="Times New Roman"/>
              </a:rPr>
              <a:t>الجامعة المستنصرية </a:t>
            </a:r>
            <a:endParaRPr lang="en-US" sz="1400" dirty="0">
              <a:ea typeface="Calibri"/>
              <a:cs typeface="Arial"/>
            </a:endParaRPr>
          </a:p>
          <a:p>
            <a:pPr algn="ctr">
              <a:lnSpc>
                <a:spcPct val="200000"/>
              </a:lnSpc>
            </a:pPr>
            <a:r>
              <a:rPr lang="ar-SA" sz="2400" b="1" dirty="0">
                <a:solidFill>
                  <a:srgbClr val="FF0000"/>
                </a:solidFill>
                <a:ea typeface="Calibri"/>
                <a:cs typeface="Times New Roman"/>
              </a:rPr>
              <a:t>كلية الإدارة والاقتصاد</a:t>
            </a:r>
            <a:endParaRPr lang="en-US" sz="1400" dirty="0">
              <a:solidFill>
                <a:srgbClr val="FF0000"/>
              </a:solidFill>
              <a:ea typeface="Calibri"/>
              <a:cs typeface="Arial"/>
            </a:endParaRPr>
          </a:p>
          <a:p>
            <a:pPr algn="ctr">
              <a:lnSpc>
                <a:spcPct val="200000"/>
              </a:lnSpc>
            </a:pPr>
            <a:r>
              <a:rPr lang="ar-SA" sz="2400" b="1" dirty="0">
                <a:ea typeface="Calibri"/>
                <a:cs typeface="Times New Roman"/>
              </a:rPr>
              <a:t>قسم إدارة أعمال</a:t>
            </a:r>
            <a:endParaRPr lang="en-US" sz="1400" dirty="0">
              <a:ea typeface="Calibri"/>
              <a:cs typeface="Arial"/>
            </a:endParaRPr>
          </a:p>
          <a:p>
            <a:pPr>
              <a:lnSpc>
                <a:spcPct val="150000"/>
              </a:lnSpc>
            </a:pPr>
            <a:r>
              <a:rPr lang="ar-SA" sz="2000" dirty="0">
                <a:ea typeface="Calibri"/>
                <a:cs typeface="Times New Roman"/>
              </a:rPr>
              <a:t> </a:t>
            </a:r>
            <a:endParaRPr lang="en-US" sz="1400" dirty="0">
              <a:ea typeface="Calibri"/>
              <a:cs typeface="Arial"/>
            </a:endParaRPr>
          </a:p>
          <a:p>
            <a:pPr>
              <a:lnSpc>
                <a:spcPct val="150000"/>
              </a:lnSpc>
            </a:pPr>
            <a:r>
              <a:rPr lang="ar-SA" sz="2000" dirty="0">
                <a:ea typeface="Calibri"/>
                <a:cs typeface="Times New Roman"/>
              </a:rPr>
              <a:t> </a:t>
            </a:r>
            <a:endParaRPr lang="en-US" sz="1400" dirty="0">
              <a:ea typeface="Calibri"/>
              <a:cs typeface="Arial"/>
            </a:endParaRPr>
          </a:p>
        </p:txBody>
      </p:sp>
    </p:spTree>
    <p:extLst>
      <p:ext uri="{BB962C8B-B14F-4D97-AF65-F5344CB8AC3E}">
        <p14:creationId xmlns:p14="http://schemas.microsoft.com/office/powerpoint/2010/main" val="19852639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21"/>
          <p:cNvGrpSpPr/>
          <p:nvPr/>
        </p:nvGrpSpPr>
        <p:grpSpPr>
          <a:xfrm>
            <a:off x="2060892" y="1218565"/>
            <a:ext cx="5022213" cy="4420868"/>
            <a:chOff x="0" y="0"/>
            <a:chExt cx="5022436" cy="4420924"/>
          </a:xfrm>
        </p:grpSpPr>
        <p:sp>
          <p:nvSpPr>
            <p:cNvPr id="3" name="مربع نص 3"/>
            <p:cNvSpPr txBox="1"/>
            <p:nvPr/>
          </p:nvSpPr>
          <p:spPr>
            <a:xfrm>
              <a:off x="1693628" y="0"/>
              <a:ext cx="1381760" cy="786765"/>
            </a:xfrm>
            <a:prstGeom prst="rect">
              <a:avLst/>
            </a:prstGeom>
            <a:solidFill>
              <a:schemeClr val="lt1"/>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Aft>
                  <a:spcPts val="0"/>
                </a:spcAft>
              </a:pPr>
              <a:r>
                <a:rPr lang="ar-SA" sz="1400" b="1">
                  <a:effectLst/>
                  <a:ea typeface="Calibri"/>
                  <a:cs typeface="Simplified Arabic"/>
                </a:rPr>
                <a:t>قرارات التوظيف والاستخدام والترقية</a:t>
              </a:r>
              <a:endParaRPr lang="en-US" sz="1100">
                <a:effectLst/>
                <a:ea typeface="Calibri"/>
                <a:cs typeface="Arial"/>
              </a:endParaRPr>
            </a:p>
          </p:txBody>
        </p:sp>
        <p:sp>
          <p:nvSpPr>
            <p:cNvPr id="4" name="مربع نص 7"/>
            <p:cNvSpPr txBox="1"/>
            <p:nvPr/>
          </p:nvSpPr>
          <p:spPr>
            <a:xfrm>
              <a:off x="636104" y="2647784"/>
              <a:ext cx="1310005" cy="747395"/>
            </a:xfrm>
            <a:prstGeom prst="rect">
              <a:avLst/>
            </a:prstGeom>
            <a:solidFill>
              <a:sysClr val="window" lastClr="FFFFFF"/>
            </a:solidFill>
            <a:ln w="12700">
              <a:solidFill>
                <a:prstClr val="black"/>
              </a:solid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Aft>
                  <a:spcPts val="0"/>
                </a:spcAft>
              </a:pPr>
              <a:r>
                <a:rPr lang="ar-SA" sz="1400" b="1">
                  <a:effectLst/>
                  <a:latin typeface="Simplified Arabic"/>
                  <a:ea typeface="Calibri"/>
                </a:rPr>
                <a:t>معيار لمصداقية الاختيار</a:t>
              </a:r>
              <a:endParaRPr lang="en-US" sz="1400" b="1">
                <a:effectLst/>
                <a:latin typeface="Simplified Arabic"/>
                <a:ea typeface="Calibri"/>
              </a:endParaRPr>
            </a:p>
          </p:txBody>
        </p:sp>
        <p:sp>
          <p:nvSpPr>
            <p:cNvPr id="5" name="مربع نص 9"/>
            <p:cNvSpPr txBox="1"/>
            <p:nvPr/>
          </p:nvSpPr>
          <p:spPr>
            <a:xfrm>
              <a:off x="2775005" y="2647784"/>
              <a:ext cx="1240155" cy="747395"/>
            </a:xfrm>
            <a:prstGeom prst="rect">
              <a:avLst/>
            </a:prstGeom>
            <a:solidFill>
              <a:sysClr val="window" lastClr="FFFFFF"/>
            </a:solidFill>
            <a:ln w="12700">
              <a:solidFill>
                <a:prstClr val="black"/>
              </a:solid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Aft>
                  <a:spcPts val="0"/>
                </a:spcAft>
              </a:pPr>
              <a:r>
                <a:rPr lang="ar-SA" sz="1400" b="1">
                  <a:effectLst/>
                  <a:latin typeface="Calibri"/>
                  <a:ea typeface="Calibri"/>
                  <a:cs typeface="Simplified Arabic"/>
                </a:rPr>
                <a:t>أهداف لبرنامج التدريب</a:t>
              </a:r>
              <a:endParaRPr lang="en-US" sz="1100">
                <a:effectLst/>
                <a:latin typeface="Calibri"/>
                <a:ea typeface="Calibri"/>
                <a:cs typeface="Arial"/>
              </a:endParaRPr>
            </a:p>
          </p:txBody>
        </p:sp>
        <p:sp>
          <p:nvSpPr>
            <p:cNvPr id="6" name="مربع نص 10"/>
            <p:cNvSpPr txBox="1"/>
            <p:nvPr/>
          </p:nvSpPr>
          <p:spPr>
            <a:xfrm>
              <a:off x="3601941" y="1304013"/>
              <a:ext cx="1420495" cy="747395"/>
            </a:xfrm>
            <a:prstGeom prst="rect">
              <a:avLst/>
            </a:prstGeom>
            <a:solidFill>
              <a:sysClr val="window" lastClr="FFFFFF"/>
            </a:solidFill>
            <a:ln w="12700">
              <a:solidFill>
                <a:prstClr val="black"/>
              </a:solid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Aft>
                  <a:spcPts val="0"/>
                </a:spcAft>
              </a:pPr>
              <a:r>
                <a:rPr lang="ar-SA" sz="1400" b="1">
                  <a:effectLst/>
                  <a:latin typeface="Calibri"/>
                  <a:ea typeface="Calibri"/>
                  <a:cs typeface="Simplified Arabic"/>
                </a:rPr>
                <a:t>تغذية راجعة للعاملين والاستخدام والترقية</a:t>
              </a:r>
              <a:endParaRPr lang="en-US" sz="1100">
                <a:effectLst/>
                <a:latin typeface="Calibri"/>
                <a:ea typeface="Calibri"/>
                <a:cs typeface="Arial"/>
              </a:endParaRPr>
            </a:p>
          </p:txBody>
        </p:sp>
        <p:sp>
          <p:nvSpPr>
            <p:cNvPr id="7" name="مربع نص 11"/>
            <p:cNvSpPr txBox="1"/>
            <p:nvPr/>
          </p:nvSpPr>
          <p:spPr>
            <a:xfrm>
              <a:off x="1677725" y="1240403"/>
              <a:ext cx="1463040" cy="1017270"/>
            </a:xfrm>
            <a:prstGeom prst="ellipse">
              <a:avLst/>
            </a:prstGeom>
            <a:solidFill>
              <a:sysClr val="window" lastClr="FFFFFF"/>
            </a:solidFill>
            <a:ln w="12700">
              <a:solidFill>
                <a:prstClr val="black"/>
              </a:solid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Aft>
                  <a:spcPts val="0"/>
                </a:spcAft>
              </a:pPr>
              <a:r>
                <a:rPr lang="ar-SA" sz="1400" b="1">
                  <a:effectLst/>
                  <a:latin typeface="Calibri"/>
                  <a:ea typeface="Calibri"/>
                  <a:cs typeface="Simplified Arabic"/>
                </a:rPr>
                <a:t>أغراض أنظمة تقويم الأداء</a:t>
              </a:r>
              <a:endParaRPr lang="en-US" sz="1100">
                <a:effectLst/>
                <a:latin typeface="Calibri"/>
                <a:ea typeface="Calibri"/>
                <a:cs typeface="Arial"/>
              </a:endParaRPr>
            </a:p>
          </p:txBody>
        </p:sp>
        <p:sp>
          <p:nvSpPr>
            <p:cNvPr id="8" name="مربع نص 12"/>
            <p:cNvSpPr txBox="1"/>
            <p:nvPr/>
          </p:nvSpPr>
          <p:spPr>
            <a:xfrm>
              <a:off x="0" y="1319916"/>
              <a:ext cx="1197610" cy="755015"/>
            </a:xfrm>
            <a:prstGeom prst="rect">
              <a:avLst/>
            </a:prstGeom>
            <a:solidFill>
              <a:sysClr val="window" lastClr="FFFFFF"/>
            </a:solidFill>
            <a:ln w="12700">
              <a:solidFill>
                <a:prstClr val="black"/>
              </a:solid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Aft>
                  <a:spcPts val="0"/>
                </a:spcAft>
              </a:pPr>
              <a:r>
                <a:rPr lang="ar-SA" sz="1400" b="1">
                  <a:effectLst/>
                  <a:latin typeface="Calibri"/>
                  <a:ea typeface="Calibri"/>
                  <a:cs typeface="Simplified Arabic"/>
                </a:rPr>
                <a:t>تشخيص المشاكل التنظيمية</a:t>
              </a:r>
              <a:endParaRPr lang="en-US" sz="1100">
                <a:effectLst/>
                <a:latin typeface="Calibri"/>
                <a:ea typeface="Calibri"/>
                <a:cs typeface="Arial"/>
              </a:endParaRPr>
            </a:p>
          </p:txBody>
        </p:sp>
        <p:sp>
          <p:nvSpPr>
            <p:cNvPr id="9" name="سهم لأعلى 13"/>
            <p:cNvSpPr/>
            <p:nvPr/>
          </p:nvSpPr>
          <p:spPr>
            <a:xfrm>
              <a:off x="2226365" y="834887"/>
              <a:ext cx="294005" cy="349250"/>
            </a:xfrm>
            <a:prstGeom prst="upArrow">
              <a:avLst/>
            </a:prstGeom>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0" name="سهم لأعلى 14"/>
            <p:cNvSpPr/>
            <p:nvPr/>
          </p:nvSpPr>
          <p:spPr>
            <a:xfrm rot="2140974" flipV="1">
              <a:off x="1606163" y="2146852"/>
              <a:ext cx="294005" cy="391842"/>
            </a:xfrm>
            <a:prstGeom prst="upArrow">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1" name="سهم لأعلى 15"/>
            <p:cNvSpPr/>
            <p:nvPr/>
          </p:nvSpPr>
          <p:spPr>
            <a:xfrm rot="20118359" flipV="1">
              <a:off x="2822713" y="2186608"/>
              <a:ext cx="294005" cy="349250"/>
            </a:xfrm>
            <a:prstGeom prst="upArrow">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2" name="سهم لأعلى 16"/>
            <p:cNvSpPr/>
            <p:nvPr/>
          </p:nvSpPr>
          <p:spPr>
            <a:xfrm rot="5400000">
              <a:off x="3216303" y="1530625"/>
              <a:ext cx="294005" cy="349250"/>
            </a:xfrm>
            <a:prstGeom prst="upArrow">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3" name="سهم لأعلى 18"/>
            <p:cNvSpPr/>
            <p:nvPr/>
          </p:nvSpPr>
          <p:spPr>
            <a:xfrm rot="16200000">
              <a:off x="1307990" y="1578333"/>
              <a:ext cx="294005" cy="349250"/>
            </a:xfrm>
            <a:prstGeom prst="upArrow">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4" name="مربع نص 20"/>
            <p:cNvSpPr txBox="1"/>
            <p:nvPr/>
          </p:nvSpPr>
          <p:spPr>
            <a:xfrm>
              <a:off x="1256306" y="3570135"/>
              <a:ext cx="2121618" cy="85078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Aft>
                  <a:spcPts val="0"/>
                </a:spcAft>
              </a:pPr>
              <a:r>
                <a:rPr lang="ar-SA" sz="1500" b="1">
                  <a:effectLst/>
                  <a:ea typeface="Calibri"/>
                  <a:cs typeface="Simplified Arabic"/>
                </a:rPr>
                <a:t>الشكل (2)</a:t>
              </a:r>
              <a:endParaRPr lang="en-US" sz="1100">
                <a:effectLst/>
                <a:ea typeface="Calibri"/>
                <a:cs typeface="Arial"/>
              </a:endParaRPr>
            </a:p>
            <a:p>
              <a:pPr algn="ctr" rtl="1">
                <a:lnSpc>
                  <a:spcPct val="115000"/>
                </a:lnSpc>
                <a:spcAft>
                  <a:spcPts val="0"/>
                </a:spcAft>
              </a:pPr>
              <a:r>
                <a:rPr lang="ar-SA" sz="1500" b="1">
                  <a:effectLst/>
                  <a:latin typeface="Simplified Arabic"/>
                </a:rPr>
                <a:t>أغراض أنظمة تقويم الأداء</a:t>
              </a:r>
              <a:endParaRPr lang="en-US" sz="1600" b="1">
                <a:effectLst/>
                <a:latin typeface="Simplified Arabic"/>
              </a:endParaRPr>
            </a:p>
          </p:txBody>
        </p:sp>
      </p:grpSp>
    </p:spTree>
    <p:extLst>
      <p:ext uri="{BB962C8B-B14F-4D97-AF65-F5344CB8AC3E}">
        <p14:creationId xmlns:p14="http://schemas.microsoft.com/office/powerpoint/2010/main" val="365644799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836712"/>
            <a:ext cx="8496944" cy="5272213"/>
          </a:xfrm>
          <a:prstGeom prst="rect">
            <a:avLst/>
          </a:prstGeom>
        </p:spPr>
        <p:txBody>
          <a:bodyPr wrap="square">
            <a:spAutoFit/>
          </a:bodyPr>
          <a:lstStyle/>
          <a:p>
            <a:pPr indent="503555" algn="justLow">
              <a:lnSpc>
                <a:spcPct val="115000"/>
              </a:lnSpc>
            </a:pPr>
            <a:r>
              <a:rPr lang="ar-IQ" sz="2800" dirty="0" smtClean="0">
                <a:effectLst/>
                <a:latin typeface="Simplified Arabic"/>
                <a:ea typeface="Calibri"/>
              </a:rPr>
              <a:t>يعد تقييم أداء العاملين في الوقت الحاضر جزءاً أساسياً من منهجية إدارة الجودة الشاملة التي تمثل المنهج المعاصر في إدارة المنظمات. وهي منهجية تؤكد على ضرورة الاستمرار في تحسين وتطوير أداء العاملين من خلال ما تظهره نتائج تقييم أدائهم. إذ أن الفعالية التنظيمية التي توفر للزبائن سلعاً وخدمات يرضون عنها، متوقفة على جودة الأداء وتحسينه المستمر. وبالإمكان تناول الأهداف التي تحققها عملية تقييم الأداء وفق ثلاث مستويات هي : المنظمة ، والمديرون ، والمرؤوسين.</a:t>
            </a:r>
            <a:endParaRPr lang="en-US" sz="2800" dirty="0" smtClean="0">
              <a:effectLst/>
              <a:latin typeface="Simplified Arabic"/>
              <a:ea typeface="Calibri"/>
            </a:endParaRPr>
          </a:p>
          <a:p>
            <a:pPr algn="justLow">
              <a:lnSpc>
                <a:spcPct val="115000"/>
              </a:lnSpc>
              <a:spcBef>
                <a:spcPts val="1200"/>
              </a:spcBef>
            </a:pPr>
            <a:r>
              <a:rPr lang="en-US" sz="3200" b="1" dirty="0" smtClean="0">
                <a:effectLst/>
                <a:latin typeface="Simplified Arabic"/>
              </a:rPr>
              <a:t>1</a:t>
            </a:r>
            <a:r>
              <a:rPr lang="ar-IQ" sz="3200" b="1" dirty="0" smtClean="0">
                <a:effectLst/>
                <a:latin typeface="Simplified Arabic"/>
              </a:rPr>
              <a:t>- أهداف تقييم الأداء على مستوى المنظمة </a:t>
            </a:r>
            <a:endParaRPr lang="en-US" sz="3200" b="1" dirty="0" smtClean="0">
              <a:effectLst/>
              <a:latin typeface="Simplified Arabic"/>
            </a:endParaRPr>
          </a:p>
          <a:p>
            <a:pPr indent="503555" algn="justLow">
              <a:lnSpc>
                <a:spcPct val="115000"/>
              </a:lnSpc>
            </a:pPr>
            <a:r>
              <a:rPr lang="ar-IQ" sz="2800" dirty="0" smtClean="0">
                <a:effectLst/>
                <a:latin typeface="Simplified Arabic"/>
                <a:ea typeface="Calibri"/>
              </a:rPr>
              <a:t>من بين الأهداف التي تسعى إدارة الموارد البشرية إلى تحقيقها على مستوى المنظمة ما يأتي :</a:t>
            </a:r>
            <a:endParaRPr lang="en-US" sz="2800" dirty="0">
              <a:effectLst/>
              <a:latin typeface="Simplified Arabic"/>
              <a:ea typeface="Calibri"/>
            </a:endParaRPr>
          </a:p>
        </p:txBody>
      </p:sp>
    </p:spTree>
    <p:extLst>
      <p:ext uri="{BB962C8B-B14F-4D97-AF65-F5344CB8AC3E}">
        <p14:creationId xmlns:p14="http://schemas.microsoft.com/office/powerpoint/2010/main" val="11274319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424936" cy="5736955"/>
          </a:xfrm>
          <a:prstGeom prst="rect">
            <a:avLst/>
          </a:prstGeom>
        </p:spPr>
        <p:txBody>
          <a:bodyPr wrap="square">
            <a:spAutoFit/>
          </a:bodyPr>
          <a:lstStyle/>
          <a:p>
            <a:pPr marL="342900" lvl="0" indent="-342900" algn="justLow">
              <a:lnSpc>
                <a:spcPct val="115000"/>
              </a:lnSpc>
              <a:buFont typeface="Symbol"/>
              <a:buChar char=""/>
            </a:pPr>
            <a:r>
              <a:rPr lang="ar-IQ" sz="3200" dirty="0">
                <a:ea typeface="Calibri"/>
                <a:cs typeface="Simplified Arabic"/>
              </a:rPr>
              <a:t>تكوين مناخ من الثقة والتعامل الأخلاقي عن طريق تأكيد الأسس العلمية في التقييم والموضوعية في إصدار الأحكام مما يبعد عن المنظمة احتمالات شكوى العاملين أو اتهامها بالمحاباة وتفضيل بعضهم على بعض لاعتبارات شخصية وليس علمية أو موضوعية.</a:t>
            </a:r>
            <a:endParaRPr lang="en-US" sz="2000" dirty="0">
              <a:ea typeface="Calibri"/>
              <a:cs typeface="Arial"/>
            </a:endParaRPr>
          </a:p>
          <a:p>
            <a:pPr marL="342900" lvl="0" indent="-342900" algn="justLow">
              <a:lnSpc>
                <a:spcPct val="115000"/>
              </a:lnSpc>
              <a:buFont typeface="Symbol"/>
              <a:buChar char=""/>
            </a:pPr>
            <a:r>
              <a:rPr lang="ar-IQ" sz="3200" dirty="0">
                <a:ea typeface="Calibri"/>
                <a:cs typeface="Simplified Arabic"/>
              </a:rPr>
              <a:t>النهوض بمستوى العاملين من خلال استثمار قدراتهم الكامنة وتوظيف طموحاتهم بأساليب تؤهلهم للتقدم ، وكذلك تطوير من يحتاج منهم إلى تدريب أكثر.</a:t>
            </a:r>
            <a:endParaRPr lang="en-US" sz="2000" dirty="0">
              <a:ea typeface="Calibri"/>
              <a:cs typeface="Arial"/>
            </a:endParaRPr>
          </a:p>
          <a:p>
            <a:pPr marL="342900" lvl="0" indent="-342900" algn="justLow">
              <a:lnSpc>
                <a:spcPct val="115000"/>
              </a:lnSpc>
              <a:buFont typeface="Symbol"/>
              <a:buChar char=""/>
            </a:pPr>
            <a:r>
              <a:rPr lang="ar-IQ" sz="3200" dirty="0">
                <a:ea typeface="Calibri"/>
                <a:cs typeface="Simplified Arabic"/>
              </a:rPr>
              <a:t>وضع معدلات موضوعية لأداء العمل من خلال دراسة تحليلية للعمل ومستلزماته.</a:t>
            </a:r>
            <a:endParaRPr lang="en-US" sz="2000" dirty="0">
              <a:ea typeface="Calibri"/>
              <a:cs typeface="Arial"/>
            </a:endParaRPr>
          </a:p>
        </p:txBody>
      </p:sp>
    </p:spTree>
    <p:extLst>
      <p:ext uri="{BB962C8B-B14F-4D97-AF65-F5344CB8AC3E}">
        <p14:creationId xmlns:p14="http://schemas.microsoft.com/office/powerpoint/2010/main" val="98995472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01303"/>
            <a:ext cx="8568952" cy="5783122"/>
          </a:xfrm>
          <a:prstGeom prst="rect">
            <a:avLst/>
          </a:prstGeom>
        </p:spPr>
        <p:txBody>
          <a:bodyPr wrap="square">
            <a:spAutoFit/>
          </a:bodyPr>
          <a:lstStyle/>
          <a:p>
            <a:pPr marL="342900" lvl="0" indent="-342900" algn="justLow">
              <a:lnSpc>
                <a:spcPct val="115000"/>
              </a:lnSpc>
              <a:buFont typeface="Symbol"/>
              <a:buChar char=""/>
            </a:pPr>
            <a:r>
              <a:rPr lang="ar-IQ" sz="2400" b="1" dirty="0">
                <a:ea typeface="Calibri"/>
                <a:cs typeface="Simplified Arabic"/>
              </a:rPr>
              <a:t>تقييم برامج وأساليب إدارة الموارد البشرية ، لأن عملية التقييم مقياساً مباشراً للحكم على مدى سلامة ونجاح الطرق المستخدمة في هذه الإدارة.</a:t>
            </a:r>
            <a:endParaRPr lang="en-US" sz="1600" b="1" dirty="0">
              <a:ea typeface="Calibri"/>
              <a:cs typeface="Arial"/>
            </a:endParaRPr>
          </a:p>
          <a:p>
            <a:pPr marL="342900" lvl="0" indent="-342900" algn="justLow">
              <a:lnSpc>
                <a:spcPct val="115000"/>
              </a:lnSpc>
              <a:buFont typeface="Symbol"/>
              <a:buChar char=""/>
            </a:pPr>
            <a:r>
              <a:rPr lang="ar-IQ" sz="2400" b="1" dirty="0">
                <a:ea typeface="Calibri"/>
                <a:cs typeface="Simplified Arabic"/>
              </a:rPr>
              <a:t>تحديد تكاليف العمل الإنساني ، وإمكانية ترشيد سياسات الإنتاج وسياسات التوظيف عن طريق الربط بين التكلفة والعائد.</a:t>
            </a:r>
            <a:endParaRPr lang="en-US" sz="1600" b="1" dirty="0">
              <a:ea typeface="Calibri"/>
              <a:cs typeface="Arial"/>
            </a:endParaRPr>
          </a:p>
          <a:p>
            <a:pPr marL="342900" lvl="0" indent="-342900" algn="justLow">
              <a:lnSpc>
                <a:spcPct val="115000"/>
              </a:lnSpc>
              <a:buFont typeface="Symbol"/>
              <a:buChar char=""/>
            </a:pPr>
            <a:r>
              <a:rPr lang="ar-IQ" sz="2400" b="1" dirty="0">
                <a:ea typeface="Calibri"/>
                <a:cs typeface="Simplified Arabic"/>
              </a:rPr>
              <a:t>التوثيق المنظم لتطور أداء العاملين وبالشكل الذي ينسجم مع القوانين وانظمة العمل السائدة في البلد.</a:t>
            </a:r>
            <a:endParaRPr lang="en-US" sz="1600" b="1" dirty="0">
              <a:ea typeface="Calibri"/>
              <a:cs typeface="Arial"/>
            </a:endParaRPr>
          </a:p>
          <a:p>
            <a:pPr algn="justLow">
              <a:lnSpc>
                <a:spcPct val="115000"/>
              </a:lnSpc>
              <a:spcBef>
                <a:spcPts val="1200"/>
              </a:spcBef>
            </a:pPr>
            <a:r>
              <a:rPr lang="en-US" sz="2400" b="1" dirty="0" smtClean="0">
                <a:effectLst/>
                <a:latin typeface="Simplified Arabic"/>
              </a:rPr>
              <a:t> </a:t>
            </a:r>
            <a:r>
              <a:rPr lang="en-US" sz="2800" b="1" dirty="0" smtClean="0">
                <a:effectLst/>
                <a:latin typeface="Simplified Arabic"/>
              </a:rPr>
              <a:t>2</a:t>
            </a:r>
            <a:r>
              <a:rPr lang="ar-IQ" sz="2800" b="1" dirty="0" smtClean="0">
                <a:effectLst/>
                <a:latin typeface="Simplified Arabic"/>
              </a:rPr>
              <a:t>- أهداف تقييم الأداء على مستوى المديرين </a:t>
            </a:r>
            <a:endParaRPr lang="en-US" sz="2800" b="1" dirty="0" smtClean="0">
              <a:effectLst/>
              <a:latin typeface="Simplified Arabic"/>
            </a:endParaRPr>
          </a:p>
          <a:p>
            <a:pPr indent="503555" algn="justLow">
              <a:lnSpc>
                <a:spcPct val="115000"/>
              </a:lnSpc>
            </a:pPr>
            <a:r>
              <a:rPr lang="ar-IQ" sz="2400" b="1" dirty="0" smtClean="0">
                <a:effectLst/>
                <a:latin typeface="Simplified Arabic"/>
              </a:rPr>
              <a:t>إن قيام المديرين والمشرفين بعملية تقييم أداء المرؤوسين والحكم على كل أحد منهم بأنه " ممتاز" أو" وسط " أو" ضعيف " ليس بالشيء السهل لاسيما عندما يطالب ذلك المدير أو المشرف من جهات إدارية أعلى بوضع تقرير عن أسباب اداء الموظف بهذا المستوى أو ذاك. وهذا يدفع المديرين في حقيقة الأمر إلى تنمية مهاراتهم وقدراتهم في المجالات الآتية :</a:t>
            </a:r>
            <a:endParaRPr lang="en-US" sz="2400" b="1" dirty="0" smtClean="0">
              <a:effectLst/>
              <a:latin typeface="Simplified Arabic"/>
            </a:endParaRPr>
          </a:p>
          <a:p>
            <a:pPr marL="342900" indent="-342900">
              <a:buFont typeface="Arial" pitchFamily="34" charset="0"/>
              <a:buChar char="•"/>
            </a:pPr>
            <a:r>
              <a:rPr lang="ar-IQ" sz="2400" b="1" dirty="0" smtClean="0">
                <a:effectLst/>
                <a:ea typeface="Calibri"/>
                <a:cs typeface="Simplified Arabic"/>
              </a:rPr>
              <a:t>التعرف على كيفية أداء الموظف بشكل علمي وموضوعي.</a:t>
            </a:r>
            <a:endParaRPr lang="ar-IQ" sz="2400" b="1" dirty="0"/>
          </a:p>
        </p:txBody>
      </p:sp>
    </p:spTree>
    <p:extLst>
      <p:ext uri="{BB962C8B-B14F-4D97-AF65-F5344CB8AC3E}">
        <p14:creationId xmlns:p14="http://schemas.microsoft.com/office/powerpoint/2010/main" val="255006833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12968" cy="6192464"/>
          </a:xfrm>
          <a:prstGeom prst="rect">
            <a:avLst/>
          </a:prstGeom>
        </p:spPr>
        <p:txBody>
          <a:bodyPr wrap="square">
            <a:spAutoFit/>
          </a:bodyPr>
          <a:lstStyle/>
          <a:p>
            <a:pPr marL="342900" lvl="0" indent="-342900" algn="justLow">
              <a:lnSpc>
                <a:spcPct val="115000"/>
              </a:lnSpc>
              <a:buFont typeface="Symbol"/>
              <a:buChar char=""/>
            </a:pPr>
            <a:r>
              <a:rPr lang="ar-IQ" sz="2800" dirty="0">
                <a:ea typeface="Calibri"/>
                <a:cs typeface="Simplified Arabic"/>
              </a:rPr>
              <a:t>الارتفاع بمستوى العلاقات مع الموظفين من خلال تهيئة الفرصة الكاملة لمناقشة مشاكل العمل مع أي منهم ، الأمر الذي يقود في النهاية إلى أن تكون عملية التقييم وسيلة جيدة لزيادة التعارف بين المدير والموظفين.</a:t>
            </a:r>
            <a:endParaRPr lang="en-US" dirty="0">
              <a:ea typeface="Calibri"/>
              <a:cs typeface="Arial"/>
            </a:endParaRPr>
          </a:p>
          <a:p>
            <a:pPr marL="342900" lvl="0" indent="-342900" algn="justLow">
              <a:lnSpc>
                <a:spcPct val="115000"/>
              </a:lnSpc>
              <a:buFont typeface="Symbol"/>
              <a:buChar char=""/>
            </a:pPr>
            <a:r>
              <a:rPr lang="ar-IQ" sz="2800" dirty="0">
                <a:ea typeface="Calibri"/>
                <a:cs typeface="Simplified Arabic"/>
              </a:rPr>
              <a:t>تنمية قدرات المدير في مجالات الإشراف والتوجيه واتخاذ القرارات الواقعية فيما يتعلق بالعاملين.</a:t>
            </a:r>
            <a:endParaRPr lang="en-US" sz="1600" dirty="0">
              <a:ea typeface="Calibri"/>
              <a:cs typeface="Arial"/>
            </a:endParaRPr>
          </a:p>
          <a:p>
            <a:pPr algn="justLow">
              <a:lnSpc>
                <a:spcPct val="115000"/>
              </a:lnSpc>
              <a:spcBef>
                <a:spcPts val="1200"/>
              </a:spcBef>
            </a:pPr>
            <a:r>
              <a:rPr lang="en-US" sz="2800" b="1" dirty="0" smtClean="0">
                <a:effectLst/>
                <a:latin typeface="Simplified Arabic"/>
              </a:rPr>
              <a:t>3</a:t>
            </a:r>
            <a:r>
              <a:rPr lang="ar-IQ" sz="2800" b="1" dirty="0" smtClean="0">
                <a:effectLst/>
                <a:latin typeface="Simplified Arabic"/>
              </a:rPr>
              <a:t>- أهداف تقييم الأداء على مستوى المرؤوسين </a:t>
            </a:r>
            <a:endParaRPr lang="en-US" sz="2800" b="1" dirty="0" smtClean="0">
              <a:effectLst/>
              <a:latin typeface="Simplified Arabic"/>
            </a:endParaRPr>
          </a:p>
          <a:p>
            <a:pPr indent="503555" algn="justLow">
              <a:lnSpc>
                <a:spcPct val="115000"/>
              </a:lnSpc>
            </a:pPr>
            <a:r>
              <a:rPr lang="ar-IQ" sz="2800" dirty="0" smtClean="0">
                <a:effectLst/>
                <a:latin typeface="Simplified Arabic"/>
                <a:ea typeface="Calibri"/>
              </a:rPr>
              <a:t>أما أبرز الأهداف التي يسعى إلى تحقيقها بين العاملين بواسطة عملية تقييم الأداء فهي :</a:t>
            </a:r>
            <a:endParaRPr lang="en-US" sz="2800" dirty="0" smtClean="0">
              <a:effectLst/>
              <a:latin typeface="Simplified Arabic"/>
              <a:ea typeface="Calibri"/>
            </a:endParaRPr>
          </a:p>
          <a:p>
            <a:pPr marL="342900" lvl="0" indent="-342900" algn="justLow">
              <a:lnSpc>
                <a:spcPct val="115000"/>
              </a:lnSpc>
              <a:buFont typeface="Symbol"/>
              <a:buChar char=""/>
            </a:pPr>
            <a:r>
              <a:rPr lang="ar-IQ" sz="2800" dirty="0">
                <a:ea typeface="Calibri"/>
                <a:cs typeface="Simplified Arabic"/>
              </a:rPr>
              <a:t>تعزيز الشعور بالمسؤولية لدى المرؤوسين من خلال توليد القناعة الكاملة لديهم من أن الجهود التي يبذلونها في سبيل تحقيق أهداف المنظمة ستقع تحت عملية التقييم ، الأمر الذي يجعلهم يجتهدون في العمل ويطوروا مستويات أدائهم ليفوزوا بالمكافآت ويتجنبوا العقوبات.</a:t>
            </a:r>
            <a:endParaRPr lang="en-US" dirty="0">
              <a:ea typeface="Calibri"/>
              <a:cs typeface="Arial"/>
            </a:endParaRPr>
          </a:p>
        </p:txBody>
      </p:sp>
    </p:spTree>
    <p:extLst>
      <p:ext uri="{BB962C8B-B14F-4D97-AF65-F5344CB8AC3E}">
        <p14:creationId xmlns:p14="http://schemas.microsoft.com/office/powerpoint/2010/main" val="3408332187"/>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32656"/>
            <a:ext cx="8064896" cy="5632311"/>
          </a:xfrm>
          <a:prstGeom prst="rect">
            <a:avLst/>
          </a:prstGeom>
        </p:spPr>
        <p:txBody>
          <a:bodyPr wrap="square">
            <a:spAutoFit/>
          </a:bodyPr>
          <a:lstStyle/>
          <a:p>
            <a:pPr lvl="0"/>
            <a:r>
              <a:rPr lang="ar-IQ" sz="3600" dirty="0"/>
              <a:t>تساهم عملية تقييم الأداء في اقتراح مجموعة من الوسائل والطرق المناسبة لتطوير سلوك الموظفين وتطوير بيئتهم الوظيفية أيضاً بـأساليب علمية بصورة مستمرة. </a:t>
            </a:r>
            <a:endParaRPr lang="en-US" sz="3600" dirty="0"/>
          </a:p>
          <a:p>
            <a:r>
              <a:rPr lang="ar-IQ" sz="3600" b="1" dirty="0"/>
              <a:t>خصائص عملية تقييم الأداء</a:t>
            </a:r>
            <a:endParaRPr lang="en-US" sz="3600" b="1" dirty="0"/>
          </a:p>
          <a:p>
            <a:r>
              <a:rPr lang="ar-IQ" sz="3600" b="1" dirty="0"/>
              <a:t>تتميز عملية تقييم الأداء بخمسة خصائص هي :</a:t>
            </a:r>
            <a:endParaRPr lang="en-US" sz="3600" b="1" dirty="0"/>
          </a:p>
          <a:p>
            <a:pPr lvl="0"/>
            <a:r>
              <a:rPr lang="ar-IQ" sz="3600" dirty="0"/>
              <a:t>إنها عملية إدارية مخطط لها مسبقاً بشكل رسمي.</a:t>
            </a:r>
            <a:endParaRPr lang="en-US" sz="3600" dirty="0"/>
          </a:p>
          <a:p>
            <a:r>
              <a:rPr lang="ar-IQ" sz="3600" dirty="0"/>
              <a:t>إنها عملية إيجابية لأنها لا تسعى إلى كشف العيوب فقط وإنما أيضاً تهتم بنقاط القوة التي جسدها الفرد أثناء سعيه إلى تحقيق الهدف.</a:t>
            </a:r>
          </a:p>
        </p:txBody>
      </p:sp>
    </p:spTree>
    <p:extLst>
      <p:ext uri="{BB962C8B-B14F-4D97-AF65-F5344CB8AC3E}">
        <p14:creationId xmlns:p14="http://schemas.microsoft.com/office/powerpoint/2010/main" val="204629006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640960" cy="6321731"/>
          </a:xfrm>
          <a:prstGeom prst="rect">
            <a:avLst/>
          </a:prstGeom>
        </p:spPr>
        <p:txBody>
          <a:bodyPr wrap="square">
            <a:spAutoFit/>
          </a:bodyPr>
          <a:lstStyle/>
          <a:p>
            <a:pPr marL="342900" lvl="0" indent="-342900" algn="justLow">
              <a:lnSpc>
                <a:spcPct val="115000"/>
              </a:lnSpc>
              <a:buFont typeface="Symbol"/>
              <a:buChar char=""/>
            </a:pPr>
            <a:r>
              <a:rPr lang="ar-IQ" sz="3200" dirty="0">
                <a:ea typeface="Calibri"/>
                <a:cs typeface="Simplified Arabic"/>
              </a:rPr>
              <a:t>إنها لا تتضمن إنجاز الواجبات فقط بل مدى التزام الموظف بسلوكيات العمل المطلوب منه والنتائج التي تحققت من الالتزام بهذه السلوكيات خلال فترة التقييم.</a:t>
            </a:r>
            <a:endParaRPr lang="en-US" sz="2000" dirty="0">
              <a:ea typeface="Calibri"/>
              <a:cs typeface="Arial"/>
            </a:endParaRPr>
          </a:p>
          <a:p>
            <a:pPr marL="342900" lvl="0" indent="-342900" algn="justLow">
              <a:lnSpc>
                <a:spcPct val="115000"/>
              </a:lnSpc>
              <a:buFont typeface="Symbol"/>
              <a:buChar char=""/>
            </a:pPr>
            <a:r>
              <a:rPr lang="ar-IQ" sz="3200" dirty="0">
                <a:ea typeface="Calibri"/>
                <a:cs typeface="Simplified Arabic"/>
              </a:rPr>
              <a:t>إنها عملية شاملة وعامة في وقت واحد. أي يشمل تقييم الأداء جميع العاملين في المنظمة رؤساء ومرؤوسين في كافة المستويات الإدارية.</a:t>
            </a:r>
            <a:endParaRPr lang="en-US" sz="2000" dirty="0">
              <a:ea typeface="Calibri"/>
              <a:cs typeface="Arial"/>
            </a:endParaRPr>
          </a:p>
          <a:p>
            <a:pPr marL="342900" lvl="0" indent="-342900" algn="justLow">
              <a:lnSpc>
                <a:spcPct val="115000"/>
              </a:lnSpc>
              <a:buFont typeface="Symbol"/>
              <a:buChar char=""/>
            </a:pPr>
            <a:r>
              <a:rPr lang="ar-IQ" sz="3200" dirty="0">
                <a:ea typeface="Calibri"/>
                <a:cs typeface="Simplified Arabic"/>
              </a:rPr>
              <a:t>إنها عملية مستمرة يومياً (غير موسمية) وإن كانت نتائجها النهائية تستخرج على فترات متباعدة. وما النتائج النهائية إلا تعبير عن التحليل لكافة الجزئيات والتحركات المتعلقة بالعمل اليومي للموظف. وقد يتم التقييم على أساس سنوي أو نصف سنوي أو ربع سنوي أحياناً.</a:t>
            </a:r>
            <a:endParaRPr lang="en-US" sz="2000" dirty="0">
              <a:ea typeface="Calibri"/>
              <a:cs typeface="Arial"/>
            </a:endParaRPr>
          </a:p>
        </p:txBody>
      </p:sp>
    </p:spTree>
    <p:extLst>
      <p:ext uri="{BB962C8B-B14F-4D97-AF65-F5344CB8AC3E}">
        <p14:creationId xmlns:p14="http://schemas.microsoft.com/office/powerpoint/2010/main" val="6480089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424936" cy="5786199"/>
          </a:xfrm>
          <a:prstGeom prst="rect">
            <a:avLst/>
          </a:prstGeom>
        </p:spPr>
        <p:txBody>
          <a:bodyPr wrap="square">
            <a:spAutoFit/>
          </a:bodyPr>
          <a:lstStyle/>
          <a:p>
            <a:pPr algn="justLow">
              <a:lnSpc>
                <a:spcPct val="115000"/>
              </a:lnSpc>
              <a:spcBef>
                <a:spcPts val="1200"/>
              </a:spcBef>
            </a:pPr>
            <a:r>
              <a:rPr lang="ar-IQ" sz="3200" b="1" dirty="0" smtClean="0">
                <a:effectLst/>
                <a:latin typeface="Simplified Arabic"/>
              </a:rPr>
              <a:t>أسباب تقويم الأداء </a:t>
            </a:r>
            <a:endParaRPr lang="en-US" sz="3200" b="1" dirty="0" smtClean="0">
              <a:effectLst/>
              <a:latin typeface="Simplified Arabic"/>
            </a:endParaRPr>
          </a:p>
          <a:p>
            <a:pPr indent="503555" algn="justLow">
              <a:lnSpc>
                <a:spcPct val="115000"/>
              </a:lnSpc>
            </a:pPr>
            <a:r>
              <a:rPr lang="ar-IQ" sz="2800" dirty="0" smtClean="0">
                <a:effectLst/>
                <a:latin typeface="Simplified Arabic"/>
                <a:ea typeface="Calibri"/>
              </a:rPr>
              <a:t>هناك أربعة أسباب تكمن وراء تقويم الأداء هي :</a:t>
            </a:r>
            <a:endParaRPr lang="en-US" sz="2800" dirty="0" smtClean="0">
              <a:effectLst/>
              <a:latin typeface="Simplified Arabic"/>
              <a:ea typeface="Calibri"/>
            </a:endParaRPr>
          </a:p>
          <a:p>
            <a:pPr marL="342900" lvl="0" indent="-342900" algn="justLow">
              <a:lnSpc>
                <a:spcPct val="115000"/>
              </a:lnSpc>
              <a:buFont typeface="Simplified Arabic"/>
              <a:buAutoNum type="arabicPeriod"/>
            </a:pPr>
            <a:r>
              <a:rPr lang="ar-IQ" sz="2800" dirty="0">
                <a:ea typeface="Calibri"/>
                <a:cs typeface="Simplified Arabic"/>
              </a:rPr>
              <a:t>إن تقييم الأداء يوفر المعلومات التي على أساسها تتخذ العديد من قرارات النقل والترقية.</a:t>
            </a:r>
            <a:endParaRPr lang="en-US" dirty="0">
              <a:ea typeface="Calibri"/>
              <a:cs typeface="Arial"/>
            </a:endParaRPr>
          </a:p>
          <a:p>
            <a:pPr marL="342900" lvl="0" indent="-342900" algn="justLow">
              <a:lnSpc>
                <a:spcPct val="115000"/>
              </a:lnSpc>
              <a:buFont typeface="Simplified Arabic"/>
              <a:buAutoNum type="arabicPeriod"/>
            </a:pPr>
            <a:r>
              <a:rPr lang="ar-IQ" sz="2800" dirty="0">
                <a:ea typeface="Calibri"/>
                <a:cs typeface="Simplified Arabic"/>
              </a:rPr>
              <a:t>إن تقويم الأداء يتيح الفرصة لمراجعة وإعادة النظر في سلوك العاملين.</a:t>
            </a:r>
            <a:endParaRPr lang="en-US" dirty="0">
              <a:ea typeface="Calibri"/>
              <a:cs typeface="Arial"/>
            </a:endParaRPr>
          </a:p>
          <a:p>
            <a:pPr marL="342900" lvl="0" indent="-342900" algn="justLow">
              <a:lnSpc>
                <a:spcPct val="115000"/>
              </a:lnSpc>
              <a:buFont typeface="Simplified Arabic"/>
              <a:buAutoNum type="arabicPeriod"/>
            </a:pPr>
            <a:r>
              <a:rPr lang="ar-IQ" sz="2800" dirty="0">
                <a:ea typeface="Calibri"/>
                <a:cs typeface="Simplified Arabic"/>
              </a:rPr>
              <a:t>يعتبر التقويم جزء من العملية التنظيمية ، فمن خلاله يمكن مراجعة خطط ونظم العمل.</a:t>
            </a:r>
            <a:endParaRPr lang="en-US" dirty="0">
              <a:ea typeface="Calibri"/>
              <a:cs typeface="Arial"/>
            </a:endParaRPr>
          </a:p>
          <a:p>
            <a:r>
              <a:rPr lang="ar-IQ" sz="2800" dirty="0" smtClean="0">
                <a:effectLst/>
                <a:ea typeface="Calibri"/>
                <a:cs typeface="Simplified Arabic"/>
              </a:rPr>
              <a:t>يوفر تقويم الأداء أساساً قوياً يمكن الاعتماد عليه في تحسين وتطوير مستويات الأداء في المنظمة وبالإضافة إلى ذلك فإن عملية التقويم تعتبر دافعاً قوياً للموظفين لتحسين وتطوير أدائهم ، كما أنها تساعد على تعيين الأفراد الذي يستحقون الحوافز التي تضعها المنظمة لتقدير الأعمال المتميزة.</a:t>
            </a:r>
            <a:endParaRPr lang="ar-IQ" sz="2800" dirty="0"/>
          </a:p>
        </p:txBody>
      </p:sp>
    </p:spTree>
    <p:extLst>
      <p:ext uri="{BB962C8B-B14F-4D97-AF65-F5344CB8AC3E}">
        <p14:creationId xmlns:p14="http://schemas.microsoft.com/office/powerpoint/2010/main" val="24165202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8438"/>
            <a:ext cx="8640960" cy="6829562"/>
          </a:xfrm>
          <a:prstGeom prst="rect">
            <a:avLst/>
          </a:prstGeom>
        </p:spPr>
        <p:txBody>
          <a:bodyPr wrap="square">
            <a:spAutoFit/>
          </a:bodyPr>
          <a:lstStyle/>
          <a:p>
            <a:pPr algn="justLow">
              <a:lnSpc>
                <a:spcPct val="115000"/>
              </a:lnSpc>
              <a:spcBef>
                <a:spcPts val="1200"/>
              </a:spcBef>
            </a:pPr>
            <a:r>
              <a:rPr lang="ar-IQ" sz="3200" b="1" dirty="0" smtClean="0">
                <a:effectLst/>
                <a:latin typeface="Simplified Arabic"/>
              </a:rPr>
              <a:t>خطوات عملية تقويم الأداء </a:t>
            </a:r>
            <a:endParaRPr lang="en-US" sz="3200" b="1" dirty="0" smtClean="0">
              <a:effectLst/>
              <a:latin typeface="Simplified Arabic"/>
            </a:endParaRPr>
          </a:p>
          <a:p>
            <a:pPr indent="503555" algn="justLow">
              <a:lnSpc>
                <a:spcPct val="115000"/>
              </a:lnSpc>
            </a:pPr>
            <a:r>
              <a:rPr lang="ar-IQ" sz="2800" dirty="0" smtClean="0">
                <a:effectLst/>
                <a:latin typeface="Simplified Arabic"/>
                <a:ea typeface="Calibri"/>
              </a:rPr>
              <a:t>إن عملية تقويم الأداء عملية معقدة تتداخل فيها عوامل عديدة ويتوخى من ورائها تحقيق أهداف عديدة على درجة كبيرة من الأهمية ، الأمر الذي يتطلب من القائمين عليها التخطيط جيداً أو اتباع خطوات منطقية متسلسلة لكي تحقق الأهداف المنشودة.</a:t>
            </a:r>
            <a:endParaRPr lang="en-US" sz="2800" dirty="0" smtClean="0">
              <a:effectLst/>
              <a:latin typeface="Simplified Arabic"/>
              <a:ea typeface="Calibri"/>
            </a:endParaRPr>
          </a:p>
          <a:p>
            <a:pPr indent="503555" algn="justLow">
              <a:lnSpc>
                <a:spcPct val="115000"/>
              </a:lnSpc>
            </a:pPr>
            <a:r>
              <a:rPr lang="ar-IQ" sz="2800" dirty="0">
                <a:ea typeface="Calibri"/>
                <a:cs typeface="Simplified Arabic"/>
              </a:rPr>
              <a:t>وعلى الرغم من اختلاف خطوات تقويم أداء العاملين من منظمة لأخرى لكننا نستطيع وضع الخطوط العامة لهذه الخطوات وعلى النحو الآتي :</a:t>
            </a:r>
            <a:endParaRPr lang="en-US" dirty="0">
              <a:ea typeface="Calibri"/>
              <a:cs typeface="Arial"/>
            </a:endParaRPr>
          </a:p>
          <a:p>
            <a:pPr algn="justLow">
              <a:lnSpc>
                <a:spcPct val="115000"/>
              </a:lnSpc>
              <a:spcBef>
                <a:spcPts val="1200"/>
              </a:spcBef>
            </a:pPr>
            <a:r>
              <a:rPr lang="en-US" sz="3200" b="1" dirty="0" smtClean="0">
                <a:effectLst/>
                <a:latin typeface="Simplified Arabic"/>
                <a:ea typeface="Calibri"/>
                <a:cs typeface="Arial"/>
              </a:rPr>
              <a:t>-1</a:t>
            </a:r>
            <a:r>
              <a:rPr lang="ar-SA" sz="3200" b="1" dirty="0">
                <a:ea typeface="Calibri"/>
                <a:cs typeface="Simplified Arabic"/>
              </a:rPr>
              <a:t> تحديد متطلبات التقويم واهدافه </a:t>
            </a:r>
            <a:endParaRPr lang="en-US" dirty="0">
              <a:ea typeface="Calibri"/>
              <a:cs typeface="Arial"/>
            </a:endParaRPr>
          </a:p>
          <a:p>
            <a:pPr marL="323215" indent="503555" algn="justLow">
              <a:lnSpc>
                <a:spcPct val="115000"/>
              </a:lnSpc>
            </a:pPr>
            <a:r>
              <a:rPr lang="ar-IQ" sz="2800" dirty="0" smtClean="0">
                <a:effectLst/>
                <a:latin typeface="Simplified Arabic"/>
                <a:ea typeface="Calibri"/>
              </a:rPr>
              <a:t>تقوم إدارة الموارد البشرية بتحديد المهارات والنتائج والإنجازات المراد تقويمها وقياسها ، ويمكن استخلاص هذه العناصر من نموذج (وصف الوظيفة) أو من نموذج مخصص لقياس متطلبات معينة من الموظف مثل نوعية العمل المنجز، مدى التعاون مع الاخرين درجة الابتكار في الأداء.</a:t>
            </a:r>
            <a:endParaRPr lang="en-US" sz="2800" dirty="0">
              <a:effectLst/>
              <a:latin typeface="Simplified Arabic"/>
              <a:ea typeface="Calibri"/>
            </a:endParaRPr>
          </a:p>
        </p:txBody>
      </p:sp>
    </p:spTree>
    <p:extLst>
      <p:ext uri="{BB962C8B-B14F-4D97-AF65-F5344CB8AC3E}">
        <p14:creationId xmlns:p14="http://schemas.microsoft.com/office/powerpoint/2010/main" val="1515138539"/>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496944" cy="6121676"/>
          </a:xfrm>
          <a:prstGeom prst="rect">
            <a:avLst/>
          </a:prstGeom>
        </p:spPr>
        <p:txBody>
          <a:bodyPr wrap="square">
            <a:spAutoFit/>
          </a:bodyPr>
          <a:lstStyle/>
          <a:p>
            <a:pPr algn="justLow">
              <a:lnSpc>
                <a:spcPct val="115000"/>
              </a:lnSpc>
              <a:spcBef>
                <a:spcPts val="1200"/>
              </a:spcBef>
            </a:pPr>
            <a:r>
              <a:rPr lang="en-US" sz="3600" dirty="0" smtClean="0">
                <a:effectLst/>
                <a:latin typeface="Simplified Arabic"/>
                <a:ea typeface="Calibri"/>
                <a:cs typeface="Arial"/>
              </a:rPr>
              <a:t> </a:t>
            </a:r>
            <a:r>
              <a:rPr lang="en-US" sz="4000" b="1" dirty="0" smtClean="0">
                <a:effectLst/>
                <a:latin typeface="Simplified Arabic"/>
                <a:ea typeface="Calibri"/>
                <a:cs typeface="Arial"/>
              </a:rPr>
              <a:t>-2</a:t>
            </a:r>
            <a:r>
              <a:rPr lang="ar-SA" sz="4000" b="1" dirty="0">
                <a:ea typeface="Calibri"/>
                <a:cs typeface="Simplified Arabic"/>
              </a:rPr>
              <a:t> تحديد الطريقة المناسبة للتقويم </a:t>
            </a:r>
            <a:endParaRPr lang="en-US" sz="2400" dirty="0">
              <a:ea typeface="Calibri"/>
              <a:cs typeface="Arial"/>
            </a:endParaRPr>
          </a:p>
          <a:p>
            <a:pPr marL="413385" algn="justLow">
              <a:lnSpc>
                <a:spcPct val="115000"/>
              </a:lnSpc>
            </a:pPr>
            <a:r>
              <a:rPr lang="ar-IQ" sz="3600" dirty="0" smtClean="0">
                <a:effectLst/>
                <a:latin typeface="Simplified Arabic"/>
                <a:ea typeface="Calibri"/>
              </a:rPr>
              <a:t>لأن الطريقة المختارة ستصبح المحور الذي ترتكز عليه العلاقة بين الموظف ورئيسه.</a:t>
            </a:r>
            <a:endParaRPr lang="en-US" sz="3600" dirty="0" smtClean="0">
              <a:effectLst/>
              <a:latin typeface="Simplified Arabic"/>
              <a:ea typeface="Calibri"/>
            </a:endParaRPr>
          </a:p>
          <a:p>
            <a:pPr marL="323215" indent="-323215" algn="justLow">
              <a:lnSpc>
                <a:spcPct val="115000"/>
              </a:lnSpc>
              <a:spcBef>
                <a:spcPts val="1200"/>
              </a:spcBef>
            </a:pPr>
            <a:r>
              <a:rPr lang="en-US" sz="4000" b="1" dirty="0" smtClean="0">
                <a:effectLst/>
                <a:latin typeface="Simplified Arabic"/>
                <a:ea typeface="Calibri"/>
                <a:cs typeface="Arial"/>
              </a:rPr>
              <a:t>-3</a:t>
            </a:r>
            <a:r>
              <a:rPr lang="ar-SA" sz="4000" b="1" dirty="0">
                <a:ea typeface="Calibri"/>
                <a:cs typeface="Simplified Arabic"/>
              </a:rPr>
              <a:t> تدريب المشرفين </a:t>
            </a:r>
            <a:r>
              <a:rPr lang="ar-SA" sz="3600" dirty="0">
                <a:ea typeface="Calibri"/>
                <a:cs typeface="Simplified Arabic"/>
              </a:rPr>
              <a:t>على</a:t>
            </a:r>
            <a:r>
              <a:rPr lang="ar-SA" sz="4000" b="1" dirty="0">
                <a:ea typeface="Calibri"/>
                <a:cs typeface="Simplified Arabic"/>
              </a:rPr>
              <a:t> </a:t>
            </a:r>
            <a:r>
              <a:rPr lang="ar-SA" sz="3600" dirty="0">
                <a:ea typeface="Calibri"/>
                <a:cs typeface="Simplified Arabic"/>
              </a:rPr>
              <a:t>كيفية تقويم الأداء بطريقة دقيقة وعادلة وكيفية مناقشة نتائج التقويم مع مرؤوسيهم ، لأن أي خلل في هذه العملية الحساسة جداً سينعكس على الروح المعنوية للمرؤوسين ، وعلى إنتاجيتهم لارتباطها بمواضيع عديدة كالترقية ، والمكافآت ، والعلاوات أو تخطيط الاحتياجات البشرية مستقبلاً. </a:t>
            </a:r>
            <a:endParaRPr lang="en-US" sz="2400" dirty="0">
              <a:ea typeface="Calibri"/>
              <a:cs typeface="Arial"/>
            </a:endParaRPr>
          </a:p>
        </p:txBody>
      </p:sp>
    </p:spTree>
    <p:extLst>
      <p:ext uri="{BB962C8B-B14F-4D97-AF65-F5344CB8AC3E}">
        <p14:creationId xmlns:p14="http://schemas.microsoft.com/office/powerpoint/2010/main" val="365651821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88640"/>
            <a:ext cx="7704856" cy="6330964"/>
          </a:xfrm>
          <a:prstGeom prst="rect">
            <a:avLst/>
          </a:prstGeom>
        </p:spPr>
        <p:txBody>
          <a:bodyPr wrap="square">
            <a:spAutoFit/>
          </a:bodyPr>
          <a:lstStyle/>
          <a:p>
            <a:pPr>
              <a:lnSpc>
                <a:spcPct val="150000"/>
              </a:lnSpc>
            </a:pPr>
            <a:r>
              <a:rPr lang="ar-SA" sz="2800" b="1" dirty="0">
                <a:ea typeface="Calibri"/>
                <a:cs typeface="Times New Roman"/>
              </a:rPr>
              <a:t>تقييم الأداء  </a:t>
            </a:r>
            <a:r>
              <a:rPr lang="en-US" sz="2800" b="1" dirty="0" smtClean="0">
                <a:effectLst/>
                <a:latin typeface="Times New Roman"/>
                <a:ea typeface="Calibri"/>
                <a:cs typeface="Arial"/>
              </a:rPr>
              <a:t>Performance Appraisal </a:t>
            </a:r>
            <a:r>
              <a:rPr lang="ar-IQ" sz="2800" b="1" dirty="0">
                <a:ea typeface="Calibri"/>
                <a:cs typeface="Times New Roman"/>
              </a:rPr>
              <a:t> :</a:t>
            </a:r>
            <a:endParaRPr lang="en-US" sz="1600" dirty="0">
              <a:ea typeface="Calibri"/>
              <a:cs typeface="Arial"/>
            </a:endParaRPr>
          </a:p>
          <a:p>
            <a:pPr indent="503555" algn="justLow">
              <a:lnSpc>
                <a:spcPct val="115000"/>
              </a:lnSpc>
            </a:pPr>
            <a:r>
              <a:rPr lang="ar-IQ" sz="2400" b="1" kern="0" dirty="0" smtClean="0">
                <a:effectLst/>
                <a:latin typeface="Times New Roman"/>
                <a:cs typeface="Simplified Arabic"/>
              </a:rPr>
              <a:t>يخضع غالبية العاملين سنوياً لعملية تقييم أدائهم السابق ، وقد تستغرق عملية التقييم فترة قصيرة لا تتجاوز الخمسة دقائق وتتم بشكل غير رسمي ، بينما تستغرق لدى البعض الآخر فترة طويلة قد تتجاوز الأسبوع وتمر بالعديد من الخطوات.</a:t>
            </a:r>
            <a:endParaRPr lang="en-US" sz="2400" b="1" kern="0" dirty="0" smtClean="0">
              <a:effectLst/>
              <a:latin typeface="Times New Roman"/>
              <a:cs typeface="Times New Roman"/>
            </a:endParaRPr>
          </a:p>
          <a:p>
            <a:pPr indent="503555" algn="justLow">
              <a:lnSpc>
                <a:spcPct val="115000"/>
              </a:lnSpc>
            </a:pPr>
            <a:r>
              <a:rPr lang="ar-IQ" sz="2400" b="1" kern="0" dirty="0" smtClean="0">
                <a:effectLst/>
                <a:latin typeface="Times New Roman"/>
                <a:cs typeface="Simplified Arabic"/>
              </a:rPr>
              <a:t>وينظر جميع العاملين إلى عملية التقييم على أن لها بعض التأثيرات المباشرة في حياتهم العملية. إذ ينجم عنها زيادة في الراتب أو علاوة أو ترقية إلى وظيفة أعلى أو عقوبة في بعض الأحيان أو الدخول في دورة تدريبية من أجل اكتساب معارف ومهارات جديدة تمكنهم من اداء الأعمال بشكل أفضل.</a:t>
            </a:r>
            <a:endParaRPr lang="ar-SA" sz="2400" b="1" kern="0" dirty="0">
              <a:latin typeface="Times New Roman"/>
              <a:cs typeface="Times New Roman"/>
            </a:endParaRPr>
          </a:p>
          <a:p>
            <a:pPr indent="503555" algn="justLow">
              <a:lnSpc>
                <a:spcPct val="115000"/>
              </a:lnSpc>
            </a:pPr>
            <a:r>
              <a:rPr lang="ar-SA" sz="2800" b="1" dirty="0" smtClean="0">
                <a:ea typeface="Calibri"/>
                <a:cs typeface="Times New Roman"/>
              </a:rPr>
              <a:t>تقييم </a:t>
            </a:r>
            <a:r>
              <a:rPr lang="ar-SA" sz="2800" b="1" dirty="0">
                <a:ea typeface="Calibri"/>
                <a:cs typeface="Times New Roman"/>
              </a:rPr>
              <a:t>الأداء  </a:t>
            </a:r>
            <a:r>
              <a:rPr lang="en-US" sz="2800" b="1" dirty="0" smtClean="0">
                <a:effectLst/>
                <a:latin typeface="Times New Roman"/>
                <a:ea typeface="Calibri"/>
                <a:cs typeface="Arial"/>
              </a:rPr>
              <a:t>Performance Appraisal </a:t>
            </a:r>
            <a:endParaRPr lang="en-US" sz="1600" dirty="0">
              <a:ea typeface="Calibri"/>
              <a:cs typeface="Arial"/>
            </a:endParaRPr>
          </a:p>
          <a:p>
            <a:pPr indent="503555" algn="justLow">
              <a:lnSpc>
                <a:spcPct val="115000"/>
              </a:lnSpc>
            </a:pPr>
            <a:r>
              <a:rPr lang="ar-IQ" sz="2400" b="1" kern="0" dirty="0" smtClean="0">
                <a:effectLst/>
                <a:latin typeface="Times New Roman"/>
                <a:cs typeface="Simplified Arabic"/>
              </a:rPr>
              <a:t>تعد عملية التقويم من العمليات المهمة التي تمارسها إدارة الموارد البشرية. والتقويم يشتمل على القياس والتقييم. والقياس هو العملية التي تعتمد على الأرقام أي كمية العمل. أما التقويم فهو عملية إصدار الأحكام على دقة العمل ، وتوعية وإبراز نقاط القوة فيه لتعزيزها ، ونقاط الضعف لعلاجها. </a:t>
            </a:r>
            <a:endParaRPr lang="en-US" sz="2400" b="1" kern="0" dirty="0" smtClean="0">
              <a:effectLst/>
              <a:latin typeface="Times New Roman"/>
              <a:cs typeface="Times New Roman"/>
            </a:endParaRPr>
          </a:p>
        </p:txBody>
      </p:sp>
    </p:spTree>
    <p:extLst>
      <p:ext uri="{BB962C8B-B14F-4D97-AF65-F5344CB8AC3E}">
        <p14:creationId xmlns:p14="http://schemas.microsoft.com/office/powerpoint/2010/main" val="3270465449"/>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76456" cy="6050887"/>
          </a:xfrm>
          <a:prstGeom prst="rect">
            <a:avLst/>
          </a:prstGeom>
        </p:spPr>
        <p:txBody>
          <a:bodyPr wrap="square">
            <a:spAutoFit/>
          </a:bodyPr>
          <a:lstStyle/>
          <a:p>
            <a:pPr algn="justLow">
              <a:lnSpc>
                <a:spcPct val="115000"/>
              </a:lnSpc>
              <a:spcBef>
                <a:spcPts val="1200"/>
              </a:spcBef>
            </a:pPr>
            <a:r>
              <a:rPr lang="en-US" sz="3600" b="1" dirty="0" smtClean="0">
                <a:effectLst/>
                <a:latin typeface="Simplified Arabic"/>
                <a:ea typeface="Calibri"/>
                <a:cs typeface="Arial"/>
              </a:rPr>
              <a:t>4 </a:t>
            </a:r>
            <a:r>
              <a:rPr lang="ar-SA" sz="3600" b="1" dirty="0">
                <a:latin typeface="Simplified Arabic"/>
                <a:ea typeface="Calibri"/>
              </a:rPr>
              <a:t>مناقشة طرق التقويم مع الموظفين </a:t>
            </a:r>
            <a:endParaRPr lang="en-US" sz="2000" dirty="0">
              <a:ea typeface="Calibri"/>
              <a:cs typeface="Arial"/>
            </a:endParaRPr>
          </a:p>
          <a:p>
            <a:pPr marL="323215" algn="justLow">
              <a:lnSpc>
                <a:spcPct val="115000"/>
              </a:lnSpc>
            </a:pPr>
            <a:r>
              <a:rPr lang="ar-IQ" sz="3200" b="1" dirty="0" smtClean="0">
                <a:effectLst/>
                <a:latin typeface="Simplified Arabic"/>
              </a:rPr>
              <a:t>وأهداف هذا التقويم وما هي العناصر التي سيركز عليها التقويم والفوائد المتوقع الحصول عليها وانعكاساته على مستقبل المواطن.</a:t>
            </a:r>
            <a:endParaRPr lang="en-US" sz="3200" b="1" dirty="0" smtClean="0">
              <a:effectLst/>
              <a:latin typeface="Simplified Arabic"/>
            </a:endParaRPr>
          </a:p>
          <a:p>
            <a:pPr algn="justLow">
              <a:lnSpc>
                <a:spcPct val="115000"/>
              </a:lnSpc>
              <a:spcBef>
                <a:spcPts val="1200"/>
              </a:spcBef>
            </a:pPr>
            <a:r>
              <a:rPr lang="en-US" sz="3600" b="1" dirty="0" smtClean="0">
                <a:effectLst/>
                <a:latin typeface="Simplified Arabic"/>
                <a:ea typeface="Calibri"/>
                <a:cs typeface="Arial"/>
              </a:rPr>
              <a:t>-5 </a:t>
            </a:r>
            <a:r>
              <a:rPr lang="ar-SA" sz="3600" b="1" dirty="0">
                <a:latin typeface="Simplified Arabic"/>
                <a:ea typeface="Calibri"/>
              </a:rPr>
              <a:t>وضع معايير للمقارنة </a:t>
            </a:r>
            <a:endParaRPr lang="en-US" sz="2000" dirty="0">
              <a:ea typeface="Calibri"/>
              <a:cs typeface="Arial"/>
            </a:endParaRPr>
          </a:p>
          <a:p>
            <a:pPr marL="323215" algn="justLow">
              <a:lnSpc>
                <a:spcPct val="115000"/>
              </a:lnSpc>
            </a:pPr>
            <a:r>
              <a:rPr lang="ar-IQ" sz="3200" b="1" dirty="0" smtClean="0">
                <a:effectLst/>
                <a:latin typeface="Simplified Arabic"/>
              </a:rPr>
              <a:t>الهدف من تقويم الأداء هو قياس مدى التزام الموظف بمتطلبات العمل. وهذا يعني أن المتطلبات يجب أن تحدد مسبقاً في شكل معايير كمية ، أو نوعية أو زمنية وقياس سلوك الموظف وأدائه في العمل في ضوء هذه المعايير بعيداً عن التحيز الشخصي أو الانفعالي للرئيس.</a:t>
            </a:r>
            <a:endParaRPr lang="en-US" sz="3200" b="1" dirty="0">
              <a:effectLst/>
              <a:latin typeface="Simplified Arabic"/>
            </a:endParaRPr>
          </a:p>
        </p:txBody>
      </p:sp>
    </p:spTree>
    <p:extLst>
      <p:ext uri="{BB962C8B-B14F-4D97-AF65-F5344CB8AC3E}">
        <p14:creationId xmlns:p14="http://schemas.microsoft.com/office/powerpoint/2010/main" val="69668416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03109"/>
            <a:ext cx="8604448" cy="6390980"/>
          </a:xfrm>
          <a:prstGeom prst="rect">
            <a:avLst/>
          </a:prstGeom>
        </p:spPr>
        <p:txBody>
          <a:bodyPr wrap="square">
            <a:spAutoFit/>
          </a:bodyPr>
          <a:lstStyle/>
          <a:p>
            <a:pPr algn="justLow">
              <a:lnSpc>
                <a:spcPct val="115000"/>
              </a:lnSpc>
              <a:spcBef>
                <a:spcPts val="1200"/>
              </a:spcBef>
            </a:pPr>
            <a:r>
              <a:rPr lang="en-US" sz="2800" dirty="0" smtClean="0">
                <a:effectLst/>
                <a:latin typeface="Simplified Arabic"/>
                <a:ea typeface="Calibri"/>
                <a:cs typeface="Arial"/>
              </a:rPr>
              <a:t>6 </a:t>
            </a:r>
            <a:r>
              <a:rPr lang="ar-SA" sz="2800" dirty="0">
                <a:latin typeface="Simplified Arabic"/>
                <a:ea typeface="Calibri"/>
              </a:rPr>
              <a:t>مناقشة نتائج التقويم مع الموظف </a:t>
            </a:r>
            <a:endParaRPr lang="en-US" sz="1600" dirty="0">
              <a:ea typeface="Calibri"/>
              <a:cs typeface="Arial"/>
            </a:endParaRPr>
          </a:p>
          <a:p>
            <a:pPr marL="323215" algn="justLow">
              <a:lnSpc>
                <a:spcPct val="115000"/>
              </a:lnSpc>
            </a:pPr>
            <a:r>
              <a:rPr lang="ar-SA" sz="2400" dirty="0" smtClean="0">
                <a:effectLst/>
                <a:latin typeface="Simplified Arabic"/>
              </a:rPr>
              <a:t>من حق الموظف أن يعرف نتائج التقويم ، جوانب القوة والضعف في أدائه ، وأن يناقشها مع رئيسه بحرية تامة من أجل معرفة مدى تقدمه في العمل مع ما هو متوقع منه من قبل الإدارة. وعند غياب مثل هذه المناقشة سيبحث الموظف عن طرق أخرى لإشباع رغبته في هذا المجال ، وقد يتوصل إلى نتائج غير دقيقة الأمر الذي ينعكس على أدائه بشكل مباشر.</a:t>
            </a:r>
            <a:endParaRPr lang="en-US" sz="2400" dirty="0" smtClean="0">
              <a:effectLst/>
              <a:latin typeface="Simplified Arabic"/>
            </a:endParaRPr>
          </a:p>
          <a:p>
            <a:pPr algn="justLow">
              <a:lnSpc>
                <a:spcPct val="115000"/>
              </a:lnSpc>
              <a:spcBef>
                <a:spcPts val="1200"/>
              </a:spcBef>
            </a:pPr>
            <a:r>
              <a:rPr lang="en-US" sz="2800" dirty="0" smtClean="0">
                <a:effectLst/>
                <a:latin typeface="Simplified Arabic"/>
                <a:ea typeface="Calibri"/>
                <a:cs typeface="Arial"/>
              </a:rPr>
              <a:t>-7 </a:t>
            </a:r>
            <a:r>
              <a:rPr lang="ar-SA" sz="2800" dirty="0">
                <a:latin typeface="Simplified Arabic"/>
                <a:ea typeface="Calibri"/>
              </a:rPr>
              <a:t>اتخاذ القرارات الإدارية </a:t>
            </a:r>
            <a:endParaRPr lang="en-US" sz="1600" dirty="0">
              <a:ea typeface="Calibri"/>
              <a:cs typeface="Arial"/>
            </a:endParaRPr>
          </a:p>
          <a:p>
            <a:pPr marL="323215" algn="justLow">
              <a:lnSpc>
                <a:spcPct val="115000"/>
              </a:lnSpc>
            </a:pPr>
            <a:r>
              <a:rPr lang="ar-IQ" sz="2400" dirty="0" smtClean="0">
                <a:effectLst/>
                <a:latin typeface="Simplified Arabic"/>
              </a:rPr>
              <a:t>وتتمثل بنواحي عديدة مثل النقل أو إعادة التكليف الوظيفي أو الترقية أو تنزيل الدرجة أو الفصل .... الخ.</a:t>
            </a:r>
            <a:endParaRPr lang="en-US" sz="2400" dirty="0" smtClean="0">
              <a:effectLst/>
              <a:latin typeface="Simplified Arabic"/>
            </a:endParaRPr>
          </a:p>
          <a:p>
            <a:pPr algn="justLow">
              <a:lnSpc>
                <a:spcPct val="115000"/>
              </a:lnSpc>
            </a:pPr>
            <a:r>
              <a:rPr lang="en-US" sz="2800" dirty="0" smtClean="0">
                <a:effectLst/>
                <a:latin typeface="Simplified Arabic"/>
                <a:ea typeface="Calibri"/>
                <a:cs typeface="Arial"/>
              </a:rPr>
              <a:t>-8 </a:t>
            </a:r>
            <a:r>
              <a:rPr lang="ar-SA" sz="2800" dirty="0">
                <a:latin typeface="Simplified Arabic"/>
                <a:ea typeface="Calibri"/>
              </a:rPr>
              <a:t>وضع خطط تطوير الأداء مستقبلاً </a:t>
            </a:r>
            <a:endParaRPr lang="en-US" sz="1600" dirty="0">
              <a:ea typeface="Calibri"/>
              <a:cs typeface="Arial"/>
            </a:endParaRPr>
          </a:p>
          <a:p>
            <a:pPr marL="323215" algn="justLow">
              <a:lnSpc>
                <a:spcPct val="115000"/>
              </a:lnSpc>
            </a:pPr>
            <a:r>
              <a:rPr lang="ar-SA" sz="2400" b="1" dirty="0">
                <a:ea typeface="Calibri"/>
                <a:cs typeface="Simplified Arabic"/>
              </a:rPr>
              <a:t>وتبرز</a:t>
            </a:r>
            <a:r>
              <a:rPr lang="ar-IQ" sz="2400" b="1" dirty="0">
                <a:ea typeface="Calibri"/>
                <a:cs typeface="Simplified Arabic"/>
              </a:rPr>
              <a:t> أهمية هذه الخطوة عندما لا تصل فيها النتائج العملية مع ما خطط له مسبقاً ، وعلى الرئيس في هذه المرحلة أن يحدد جوانب التطوير في واحدة أو أكثر من متطلبات العمل مثل :</a:t>
            </a:r>
            <a:endParaRPr lang="en-US" sz="1600" b="1" dirty="0">
              <a:ea typeface="Calibri"/>
              <a:cs typeface="Arial"/>
            </a:endParaRPr>
          </a:p>
        </p:txBody>
      </p:sp>
    </p:spTree>
    <p:extLst>
      <p:ext uri="{BB962C8B-B14F-4D97-AF65-F5344CB8AC3E}">
        <p14:creationId xmlns:p14="http://schemas.microsoft.com/office/powerpoint/2010/main" val="147881447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3187" y="692696"/>
            <a:ext cx="7560840" cy="5343001"/>
          </a:xfrm>
          <a:prstGeom prst="rect">
            <a:avLst/>
          </a:prstGeom>
        </p:spPr>
        <p:txBody>
          <a:bodyPr wrap="square">
            <a:spAutoFit/>
          </a:bodyPr>
          <a:lstStyle/>
          <a:p>
            <a:pPr marL="342900" lvl="0" indent="-342900" algn="justLow">
              <a:lnSpc>
                <a:spcPct val="115000"/>
              </a:lnSpc>
              <a:buSzPts val="1400"/>
              <a:buFont typeface="Wingdings 2"/>
              <a:buChar char=""/>
            </a:pPr>
            <a:r>
              <a:rPr lang="ar-IQ" sz="2800" dirty="0">
                <a:ea typeface="Calibri"/>
                <a:cs typeface="Simplified Arabic"/>
              </a:rPr>
              <a:t>الجانب الفني.</a:t>
            </a:r>
            <a:endParaRPr lang="en-US" dirty="0">
              <a:ea typeface="Calibri"/>
              <a:cs typeface="Symbol"/>
            </a:endParaRPr>
          </a:p>
          <a:p>
            <a:pPr marL="342900" lvl="0" indent="-342900" algn="justLow">
              <a:lnSpc>
                <a:spcPct val="115000"/>
              </a:lnSpc>
              <a:buSzPts val="1400"/>
              <a:buFont typeface="Wingdings 2"/>
              <a:buChar char=""/>
            </a:pPr>
            <a:r>
              <a:rPr lang="ar-IQ" sz="2800" dirty="0">
                <a:ea typeface="Calibri"/>
                <a:cs typeface="Simplified Arabic"/>
              </a:rPr>
              <a:t>سلوكيات الأداء والتعاون مع الزملاء أو الرؤساء.</a:t>
            </a:r>
            <a:endParaRPr lang="en-US" dirty="0">
              <a:ea typeface="Calibri"/>
              <a:cs typeface="Symbol"/>
            </a:endParaRPr>
          </a:p>
          <a:p>
            <a:pPr marL="342900" lvl="0" indent="-342900" algn="justLow">
              <a:lnSpc>
                <a:spcPct val="115000"/>
              </a:lnSpc>
              <a:buSzPts val="1400"/>
              <a:buFont typeface="Wingdings 2"/>
              <a:buChar char=""/>
            </a:pPr>
            <a:r>
              <a:rPr lang="ar-IQ" sz="2800" dirty="0">
                <a:ea typeface="Calibri"/>
                <a:cs typeface="Simplified Arabic"/>
              </a:rPr>
              <a:t>رفع كفاءة الاتصالات.</a:t>
            </a:r>
            <a:endParaRPr lang="en-US" dirty="0">
              <a:ea typeface="Calibri"/>
              <a:cs typeface="Symbol"/>
            </a:endParaRPr>
          </a:p>
          <a:p>
            <a:pPr marL="342900" lvl="0" indent="-342900" algn="justLow">
              <a:lnSpc>
                <a:spcPct val="115000"/>
              </a:lnSpc>
              <a:buSzPts val="1400"/>
              <a:buFont typeface="Wingdings 2"/>
              <a:buChar char=""/>
            </a:pPr>
            <a:r>
              <a:rPr lang="ar-IQ" sz="2800" dirty="0">
                <a:ea typeface="Calibri"/>
                <a:cs typeface="Simplified Arabic"/>
              </a:rPr>
              <a:t>رفع كفاءة اتخاذ القرارات.</a:t>
            </a:r>
            <a:endParaRPr lang="en-US" dirty="0">
              <a:ea typeface="Calibri"/>
              <a:cs typeface="Symbol"/>
            </a:endParaRPr>
          </a:p>
          <a:p>
            <a:pPr algn="justLow">
              <a:lnSpc>
                <a:spcPct val="115000"/>
              </a:lnSpc>
              <a:spcBef>
                <a:spcPts val="1200"/>
              </a:spcBef>
            </a:pPr>
            <a:r>
              <a:rPr lang="ar-IQ" sz="3600" b="1" dirty="0" smtClean="0">
                <a:effectLst/>
                <a:latin typeface="Simplified Arabic"/>
                <a:ea typeface="Calibri"/>
              </a:rPr>
              <a:t>من يقيم أداء الموظف ؟</a:t>
            </a:r>
            <a:endParaRPr lang="en-US" sz="3600" b="1" dirty="0" smtClean="0">
              <a:effectLst/>
              <a:latin typeface="Simplified Arabic"/>
              <a:ea typeface="Calibri"/>
            </a:endParaRPr>
          </a:p>
          <a:p>
            <a:pPr indent="503555" algn="justLow">
              <a:lnSpc>
                <a:spcPct val="115000"/>
              </a:lnSpc>
            </a:pPr>
            <a:r>
              <a:rPr lang="ar-IQ" sz="2800" b="1" dirty="0" smtClean="0">
                <a:effectLst/>
                <a:latin typeface="Simplified Arabic"/>
              </a:rPr>
              <a:t>قد يظن البعض للوهلة الأولى ان المشرف المباشر للموظف هو الوحيد الذي يقوم بعملية التقييم الدوري لأداء الموظف ، لكن الأمر ليس كذلك دائماً رغم أن دور الرئيس المباشر في كثير من المنظمات هو الدور الأساسي في هذه العملية وسيظل كذلك. وفيما يلي أهم الأطراف التي يمكن أن تمارس عملية التقييم :</a:t>
            </a:r>
            <a:endParaRPr lang="en-US" sz="2800" b="1" dirty="0">
              <a:effectLst/>
              <a:latin typeface="Simplified Arabic"/>
            </a:endParaRPr>
          </a:p>
        </p:txBody>
      </p:sp>
    </p:spTree>
    <p:extLst>
      <p:ext uri="{BB962C8B-B14F-4D97-AF65-F5344CB8AC3E}">
        <p14:creationId xmlns:p14="http://schemas.microsoft.com/office/powerpoint/2010/main" val="267825849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994" y="260648"/>
            <a:ext cx="8316416" cy="6334042"/>
          </a:xfrm>
          <a:prstGeom prst="rect">
            <a:avLst/>
          </a:prstGeom>
        </p:spPr>
        <p:txBody>
          <a:bodyPr wrap="square">
            <a:spAutoFit/>
          </a:bodyPr>
          <a:lstStyle/>
          <a:p>
            <a:pPr marL="342900" lvl="0" indent="-342900">
              <a:lnSpc>
                <a:spcPct val="115000"/>
              </a:lnSpc>
              <a:buFont typeface="Simplified Arabic"/>
              <a:buAutoNum type="arabicPeriod"/>
            </a:pPr>
            <a:r>
              <a:rPr lang="ar-IQ" sz="2800" dirty="0">
                <a:ea typeface="Calibri"/>
                <a:cs typeface="Simplified Arabic"/>
              </a:rPr>
              <a:t>المشرف المباشر.</a:t>
            </a:r>
            <a:endParaRPr lang="en-US" dirty="0">
              <a:ea typeface="Calibri"/>
              <a:cs typeface="Arial"/>
            </a:endParaRPr>
          </a:p>
          <a:p>
            <a:pPr marL="342900" lvl="0" indent="-342900">
              <a:lnSpc>
                <a:spcPct val="115000"/>
              </a:lnSpc>
              <a:buFont typeface="Simplified Arabic"/>
              <a:buAutoNum type="arabicPeriod"/>
            </a:pPr>
            <a:r>
              <a:rPr lang="ar-IQ" sz="2800" dirty="0">
                <a:ea typeface="Calibri"/>
                <a:cs typeface="Simplified Arabic"/>
              </a:rPr>
              <a:t>رئيس المشرف المباشر.</a:t>
            </a:r>
            <a:endParaRPr lang="en-US" dirty="0">
              <a:ea typeface="Calibri"/>
              <a:cs typeface="Arial"/>
            </a:endParaRPr>
          </a:p>
          <a:p>
            <a:pPr marL="342900" lvl="0" indent="-342900">
              <a:lnSpc>
                <a:spcPct val="115000"/>
              </a:lnSpc>
              <a:buFont typeface="Simplified Arabic"/>
              <a:buAutoNum type="arabicPeriod"/>
            </a:pPr>
            <a:r>
              <a:rPr lang="ar-IQ" sz="2800" dirty="0">
                <a:ea typeface="Calibri"/>
                <a:cs typeface="Simplified Arabic"/>
              </a:rPr>
              <a:t>تقييمات الأقران.</a:t>
            </a:r>
            <a:endParaRPr lang="en-US" dirty="0">
              <a:ea typeface="Calibri"/>
              <a:cs typeface="Arial"/>
            </a:endParaRPr>
          </a:p>
          <a:p>
            <a:pPr marL="342900" lvl="0" indent="-342900">
              <a:lnSpc>
                <a:spcPct val="115000"/>
              </a:lnSpc>
              <a:buFont typeface="Simplified Arabic"/>
              <a:buAutoNum type="arabicPeriod"/>
            </a:pPr>
            <a:r>
              <a:rPr lang="ar-IQ" sz="2800" dirty="0">
                <a:ea typeface="Calibri"/>
                <a:cs typeface="Simplified Arabic"/>
              </a:rPr>
              <a:t>اللجان.</a:t>
            </a:r>
            <a:endParaRPr lang="en-US" dirty="0">
              <a:ea typeface="Calibri"/>
              <a:cs typeface="Arial"/>
            </a:endParaRPr>
          </a:p>
          <a:p>
            <a:pPr marL="342900" lvl="0" indent="-342900">
              <a:lnSpc>
                <a:spcPct val="115000"/>
              </a:lnSpc>
              <a:buFont typeface="Simplified Arabic"/>
              <a:buAutoNum type="arabicPeriod"/>
            </a:pPr>
            <a:r>
              <a:rPr lang="ar-IQ" sz="2800" dirty="0">
                <a:ea typeface="Calibri"/>
                <a:cs typeface="Simplified Arabic"/>
              </a:rPr>
              <a:t>التقييم الذاتي.</a:t>
            </a:r>
            <a:endParaRPr lang="en-US" dirty="0">
              <a:ea typeface="Calibri"/>
              <a:cs typeface="Arial"/>
            </a:endParaRPr>
          </a:p>
          <a:p>
            <a:pPr marL="342900" lvl="0" indent="-342900">
              <a:lnSpc>
                <a:spcPct val="115000"/>
              </a:lnSpc>
              <a:buFont typeface="Simplified Arabic"/>
              <a:buAutoNum type="arabicPeriod"/>
            </a:pPr>
            <a:r>
              <a:rPr lang="ar-IQ" sz="2800" dirty="0">
                <a:ea typeface="Calibri"/>
                <a:cs typeface="Simplified Arabic"/>
              </a:rPr>
              <a:t>خبراء إدارة الموارد البشرية.</a:t>
            </a:r>
            <a:endParaRPr lang="en-US" dirty="0">
              <a:ea typeface="Calibri"/>
              <a:cs typeface="Arial"/>
            </a:endParaRPr>
          </a:p>
          <a:p>
            <a:pPr marL="342900" lvl="0" indent="-342900">
              <a:lnSpc>
                <a:spcPct val="115000"/>
              </a:lnSpc>
              <a:buFont typeface="Simplified Arabic"/>
              <a:buAutoNum type="arabicPeriod"/>
            </a:pPr>
            <a:r>
              <a:rPr lang="ar-IQ" sz="2800" dirty="0">
                <a:ea typeface="Calibri"/>
                <a:cs typeface="Simplified Arabic"/>
              </a:rPr>
              <a:t>تعددية المقيمين ومصادر المعلومات (التقييم بدرجة </a:t>
            </a:r>
            <a:r>
              <a:rPr lang="en-US" sz="2800" dirty="0" smtClean="0">
                <a:effectLst/>
                <a:latin typeface="Simplified Arabic"/>
                <a:ea typeface="Calibri"/>
                <a:cs typeface="Arial"/>
              </a:rPr>
              <a:t>360</a:t>
            </a:r>
            <a:r>
              <a:rPr lang="ar-SA" sz="2800" dirty="0">
                <a:ea typeface="Calibri"/>
                <a:cs typeface="Simplified Arabic"/>
              </a:rPr>
              <a:t>).</a:t>
            </a:r>
            <a:endParaRPr lang="en-US" dirty="0">
              <a:ea typeface="Calibri"/>
              <a:cs typeface="Arial"/>
            </a:endParaRPr>
          </a:p>
          <a:p>
            <a:pPr>
              <a:lnSpc>
                <a:spcPct val="115000"/>
              </a:lnSpc>
              <a:spcBef>
                <a:spcPts val="1200"/>
              </a:spcBef>
            </a:pPr>
            <a:r>
              <a:rPr lang="ar-IQ" sz="3600" b="1" dirty="0" smtClean="0">
                <a:effectLst/>
                <a:latin typeface="Simplified Arabic"/>
                <a:ea typeface="Calibri"/>
              </a:rPr>
              <a:t>معايير تقييم أداء العاملين </a:t>
            </a:r>
            <a:endParaRPr lang="en-US" sz="3600" b="1" dirty="0" smtClean="0">
              <a:effectLst/>
              <a:latin typeface="Simplified Arabic"/>
              <a:ea typeface="Calibri"/>
            </a:endParaRPr>
          </a:p>
          <a:p>
            <a:pPr indent="503555" algn="justLow">
              <a:lnSpc>
                <a:spcPct val="115000"/>
              </a:lnSpc>
            </a:pPr>
            <a:r>
              <a:rPr lang="ar-IQ" sz="2800" b="1" kern="0" dirty="0" smtClean="0">
                <a:effectLst/>
                <a:latin typeface="Times New Roman"/>
                <a:cs typeface="Simplified Arabic"/>
              </a:rPr>
              <a:t>مطلوب من إدارة الموارد البشرية عند وضعها نظاماً لتقييم أداء العاملين أن تجيب على السؤال التالي وبموضوعية عالية.</a:t>
            </a:r>
            <a:endParaRPr lang="en-US" sz="2800" b="1" kern="0" dirty="0" smtClean="0">
              <a:effectLst/>
              <a:latin typeface="Times New Roman"/>
              <a:cs typeface="Times New Roman"/>
            </a:endParaRPr>
          </a:p>
          <a:p>
            <a:pPr marL="342900" lvl="0" indent="-342900" algn="justLow">
              <a:lnSpc>
                <a:spcPct val="115000"/>
              </a:lnSpc>
              <a:buFont typeface="Symbol"/>
              <a:buChar char=""/>
            </a:pPr>
            <a:r>
              <a:rPr lang="ar-IQ" sz="2800" b="1" kern="0" dirty="0" smtClean="0">
                <a:effectLst/>
                <a:latin typeface="Times New Roman"/>
                <a:cs typeface="Simplified Arabic"/>
              </a:rPr>
              <a:t>ماذا نقيم في أداء الموظف ؟</a:t>
            </a:r>
            <a:endParaRPr lang="en-US" sz="2800" b="1" kern="0" dirty="0" smtClean="0">
              <a:effectLst/>
              <a:latin typeface="Times New Roman"/>
              <a:cs typeface="Times New Roman"/>
            </a:endParaRPr>
          </a:p>
          <a:p>
            <a:pPr marL="342900" lvl="0" indent="-342900">
              <a:lnSpc>
                <a:spcPct val="115000"/>
              </a:lnSpc>
              <a:buFont typeface="Symbol"/>
              <a:buChar char=""/>
            </a:pPr>
            <a:r>
              <a:rPr lang="ar-IQ" sz="2800" dirty="0">
                <a:ea typeface="Calibri"/>
                <a:cs typeface="Simplified Arabic"/>
              </a:rPr>
              <a:t>أو ما هي الجوانب التي تقوم بتقييمها في أداء الموظف ؟</a:t>
            </a:r>
            <a:endParaRPr lang="en-US" dirty="0">
              <a:ea typeface="Calibri"/>
              <a:cs typeface="Arial"/>
            </a:endParaRPr>
          </a:p>
        </p:txBody>
      </p:sp>
    </p:spTree>
    <p:extLst>
      <p:ext uri="{BB962C8B-B14F-4D97-AF65-F5344CB8AC3E}">
        <p14:creationId xmlns:p14="http://schemas.microsoft.com/office/powerpoint/2010/main" val="1591995758"/>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124744"/>
            <a:ext cx="6768752" cy="4339650"/>
          </a:xfrm>
          <a:prstGeom prst="rect">
            <a:avLst/>
          </a:prstGeom>
        </p:spPr>
        <p:txBody>
          <a:bodyPr wrap="square">
            <a:spAutoFit/>
          </a:bodyPr>
          <a:lstStyle/>
          <a:p>
            <a:pPr indent="503555" algn="justLow">
              <a:lnSpc>
                <a:spcPct val="115000"/>
              </a:lnSpc>
            </a:pPr>
            <a:r>
              <a:rPr lang="ar-IQ" sz="2000" dirty="0" smtClean="0">
                <a:effectLst/>
                <a:latin typeface="Simplified Arabic"/>
                <a:ea typeface="Calibri"/>
              </a:rPr>
              <a:t>إن تحديد هذه الجوانب هو الذي يسمى بتحديد معايير تقييم الأداء. ويعتبر تحديدها أمر ضروري لنجاح تقييم الأداء لأنها تشكل المرتكز الأساس الذي ينطلق منه أصحاب العلاقة لاسيما العاملون ورؤسائهم وفائدة هذه المعايير:</a:t>
            </a:r>
            <a:endParaRPr lang="en-US" sz="2000" dirty="0" smtClean="0">
              <a:effectLst/>
              <a:latin typeface="Simplified Arabic"/>
              <a:ea typeface="Calibri"/>
            </a:endParaRPr>
          </a:p>
          <a:p>
            <a:pPr marL="342900" lvl="0" indent="-342900" algn="justLow">
              <a:lnSpc>
                <a:spcPct val="115000"/>
              </a:lnSpc>
              <a:buFont typeface="Symbol"/>
              <a:buChar char=""/>
            </a:pPr>
            <a:r>
              <a:rPr lang="ar-IQ" sz="2000" dirty="0">
                <a:ea typeface="Calibri"/>
                <a:cs typeface="Simplified Arabic"/>
              </a:rPr>
              <a:t>أنها تساهم في تعريف الموظف بما هو مطلوب منه بخصوص الأهداف.</a:t>
            </a:r>
            <a:endParaRPr lang="en-US" sz="2000" dirty="0">
              <a:ea typeface="Calibri"/>
              <a:cs typeface="Arial"/>
            </a:endParaRPr>
          </a:p>
          <a:p>
            <a:pPr marL="342900" lvl="0" indent="-342900" algn="justLow">
              <a:lnSpc>
                <a:spcPct val="115000"/>
              </a:lnSpc>
              <a:buFont typeface="Symbol"/>
              <a:buChar char=""/>
            </a:pPr>
            <a:r>
              <a:rPr lang="ar-IQ" sz="2000" dirty="0">
                <a:ea typeface="Calibri"/>
                <a:cs typeface="Simplified Arabic"/>
              </a:rPr>
              <a:t>توجه المدير أو المشرف إلى النقاط التي يجب أن يأخذها في الاعتبار بصدد تطوير الأداء.</a:t>
            </a:r>
            <a:endParaRPr lang="en-US" sz="2000" dirty="0">
              <a:ea typeface="Calibri"/>
              <a:cs typeface="Arial"/>
            </a:endParaRPr>
          </a:p>
          <a:p>
            <a:pPr algn="justLow">
              <a:lnSpc>
                <a:spcPct val="115000"/>
              </a:lnSpc>
            </a:pPr>
            <a:r>
              <a:rPr lang="ar-IQ" sz="2000" dirty="0" smtClean="0">
                <a:effectLst/>
                <a:latin typeface="Simplified Arabic"/>
                <a:ea typeface="Calibri"/>
              </a:rPr>
              <a:t>لذلك عدم صياغة هذه المعايير بأساليب غامضة ، ولابد من مشاركة العاملين في وضعها لما لذلك من انعكاس ايجابي في رفع درجة التزامهم وولائهم للعمل والمنظمة.</a:t>
            </a:r>
            <a:endParaRPr lang="en-US" sz="2000" dirty="0" smtClean="0">
              <a:effectLst/>
              <a:latin typeface="Simplified Arabic"/>
              <a:ea typeface="Calibri"/>
            </a:endParaRPr>
          </a:p>
          <a:p>
            <a:pPr indent="503555" algn="justLow">
              <a:lnSpc>
                <a:spcPct val="115000"/>
              </a:lnSpc>
            </a:pPr>
            <a:r>
              <a:rPr lang="ar-IQ" sz="2000" b="1" dirty="0" smtClean="0">
                <a:effectLst/>
                <a:latin typeface="Simplified Arabic"/>
              </a:rPr>
              <a:t>لقد اختلف الباحثون في تحديد هذه المعايير ومجالات تطبيقها ، فمنهم من لجا إلى تخصيص مجموعة معايير لكل مستوى إداري ، ومنهم من قدم مجموعة معايير توصف بإمكانية تطبيقها على جميع الأعمال او الوظائف الإدارية.</a:t>
            </a:r>
            <a:endParaRPr lang="en-US" sz="2000" b="1" dirty="0">
              <a:effectLst/>
              <a:latin typeface="Simplified Arabic"/>
            </a:endParaRPr>
          </a:p>
        </p:txBody>
      </p:sp>
    </p:spTree>
    <p:extLst>
      <p:ext uri="{BB962C8B-B14F-4D97-AF65-F5344CB8AC3E}">
        <p14:creationId xmlns:p14="http://schemas.microsoft.com/office/powerpoint/2010/main" val="388659065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32656"/>
            <a:ext cx="8208912" cy="4339650"/>
          </a:xfrm>
          <a:prstGeom prst="rect">
            <a:avLst/>
          </a:prstGeom>
        </p:spPr>
        <p:txBody>
          <a:bodyPr wrap="square">
            <a:spAutoFit/>
          </a:bodyPr>
          <a:lstStyle/>
          <a:p>
            <a:pPr indent="503555" algn="justLow">
              <a:lnSpc>
                <a:spcPct val="115000"/>
              </a:lnSpc>
            </a:pPr>
            <a:r>
              <a:rPr lang="ar-IQ" sz="2400" b="1" dirty="0" smtClean="0">
                <a:effectLst/>
                <a:latin typeface="Simplified Arabic"/>
              </a:rPr>
              <a:t>ومن الأمثلة على هذه المعايير: (معرفة العمل ، القيادة ، المبادأة ، الابداع، نوعية الأداء ، حجم العمل ، التعاون ، القدرة على اتخاذ القرارات ، القدرة على حل المشاكل ، الاتجاهات نحو العمل ، تفويض الصلاحيات). </a:t>
            </a:r>
            <a:endParaRPr lang="en-US" sz="2400" b="1" dirty="0" smtClean="0">
              <a:effectLst/>
              <a:latin typeface="Simplified Arabic"/>
            </a:endParaRPr>
          </a:p>
          <a:p>
            <a:pPr indent="503555" algn="justLow">
              <a:lnSpc>
                <a:spcPct val="115000"/>
              </a:lnSpc>
            </a:pPr>
            <a:r>
              <a:rPr lang="ar-IQ" sz="2400" dirty="0" smtClean="0">
                <a:effectLst/>
                <a:latin typeface="Simplified Arabic"/>
                <a:ea typeface="Calibri"/>
              </a:rPr>
              <a:t>ومهما يكن من تعدد هذه المعايير فلابد أن تؤكد على جانبين أساسيين :</a:t>
            </a:r>
            <a:endParaRPr lang="en-US" sz="2400" dirty="0" smtClean="0">
              <a:effectLst/>
              <a:latin typeface="Simplified Arabic"/>
              <a:ea typeface="Calibri"/>
            </a:endParaRPr>
          </a:p>
          <a:p>
            <a:pPr marL="593725" indent="-593725" algn="justLow">
              <a:lnSpc>
                <a:spcPct val="115000"/>
              </a:lnSpc>
            </a:pPr>
            <a:r>
              <a:rPr lang="ar-IQ" sz="2400" b="1" dirty="0">
                <a:ea typeface="Calibri"/>
                <a:cs typeface="Simplified Arabic"/>
              </a:rPr>
              <a:t>الأول - موضوعي </a:t>
            </a:r>
            <a:r>
              <a:rPr lang="ar-IQ" sz="2400" dirty="0">
                <a:ea typeface="Calibri"/>
                <a:cs typeface="Simplified Arabic"/>
              </a:rPr>
              <a:t>: يعبر عن المقومات الأساسية التي تستلزمها طبيعة العمل مثل: (كمية الإنتاج ، السرعة ، المهارة ، مدى ما حققه الفرد من أهداف ، استعمال وقت العمل).</a:t>
            </a:r>
            <a:endParaRPr lang="en-US" sz="1600" dirty="0">
              <a:ea typeface="Calibri"/>
              <a:cs typeface="Arial"/>
            </a:endParaRPr>
          </a:p>
          <a:p>
            <a:pPr marL="593725" indent="-593725" algn="justLow">
              <a:lnSpc>
                <a:spcPct val="115000"/>
              </a:lnSpc>
            </a:pPr>
            <a:r>
              <a:rPr lang="ar-IQ" sz="2400" b="1" dirty="0">
                <a:ea typeface="Calibri"/>
                <a:cs typeface="Simplified Arabic"/>
              </a:rPr>
              <a:t>الثاني </a:t>
            </a:r>
            <a:r>
              <a:rPr lang="ar-IQ" sz="2400" dirty="0">
                <a:ea typeface="Calibri"/>
                <a:cs typeface="Simplified Arabic"/>
              </a:rPr>
              <a:t>– </a:t>
            </a:r>
            <a:r>
              <a:rPr lang="ar-IQ" sz="2400" b="1" dirty="0">
                <a:ea typeface="Calibri"/>
                <a:cs typeface="Simplified Arabic"/>
              </a:rPr>
              <a:t>ذاتي أو سلوكي</a:t>
            </a:r>
            <a:r>
              <a:rPr lang="ar-IQ" sz="2400" dirty="0">
                <a:ea typeface="Calibri"/>
                <a:cs typeface="Simplified Arabic"/>
              </a:rPr>
              <a:t> : ويكشف عن صفات الفرد الشخصية كالقابلية والسرعة في التعلم ، الاستفادة من التدريب ، القدرة الإشرافية ، مدى التقبل للنقد ، التعاون ، العلاقة مع الرؤساء والمرؤوس.</a:t>
            </a:r>
            <a:endParaRPr lang="en-US" sz="1600" dirty="0">
              <a:ea typeface="Calibri"/>
              <a:cs typeface="Arial"/>
            </a:endParaRPr>
          </a:p>
        </p:txBody>
      </p:sp>
      <p:sp>
        <p:nvSpPr>
          <p:cNvPr id="3" name="Rectangle 2"/>
          <p:cNvSpPr/>
          <p:nvPr/>
        </p:nvSpPr>
        <p:spPr>
          <a:xfrm>
            <a:off x="539552" y="4672306"/>
            <a:ext cx="8208912" cy="1352678"/>
          </a:xfrm>
          <a:prstGeom prst="rect">
            <a:avLst/>
          </a:prstGeom>
        </p:spPr>
        <p:txBody>
          <a:bodyPr wrap="square">
            <a:spAutoFit/>
          </a:bodyPr>
          <a:lstStyle/>
          <a:p>
            <a:pPr indent="503555" algn="justLow">
              <a:lnSpc>
                <a:spcPct val="115000"/>
              </a:lnSpc>
            </a:pPr>
            <a:r>
              <a:rPr lang="ar-IQ" sz="2400" dirty="0">
                <a:ea typeface="Calibri"/>
                <a:cs typeface="Simplified Arabic"/>
              </a:rPr>
              <a:t>ولابد من تكامل هذين العاملين في عملية تقييم أداء العاملين مع وجوب قيام الإدارة بشرح أهمية هذه المعايير وتعريفها للعاملين وهي ارتباطها بتقدمهم وتقدم المنظمة.</a:t>
            </a:r>
            <a:endParaRPr lang="en-US" sz="1600" dirty="0">
              <a:ea typeface="Calibri"/>
              <a:cs typeface="Arial"/>
            </a:endParaRPr>
          </a:p>
        </p:txBody>
      </p:sp>
    </p:spTree>
    <p:extLst>
      <p:ext uri="{BB962C8B-B14F-4D97-AF65-F5344CB8AC3E}">
        <p14:creationId xmlns:p14="http://schemas.microsoft.com/office/powerpoint/2010/main" val="30772374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332655"/>
            <a:ext cx="7776864" cy="6180153"/>
          </a:xfrm>
          <a:prstGeom prst="rect">
            <a:avLst/>
          </a:prstGeom>
        </p:spPr>
        <p:txBody>
          <a:bodyPr wrap="square">
            <a:spAutoFit/>
          </a:bodyPr>
          <a:lstStyle/>
          <a:p>
            <a:pPr algn="justLow">
              <a:lnSpc>
                <a:spcPct val="115000"/>
              </a:lnSpc>
              <a:spcBef>
                <a:spcPts val="1200"/>
              </a:spcBef>
            </a:pPr>
            <a:r>
              <a:rPr lang="ar-IQ" sz="2400" b="1" dirty="0" smtClean="0">
                <a:effectLst/>
                <a:latin typeface="Simplified Arabic"/>
              </a:rPr>
              <a:t>مشكلات عملية تقييم الأداء</a:t>
            </a:r>
            <a:endParaRPr lang="en-US" sz="2400" b="1" dirty="0" smtClean="0">
              <a:effectLst/>
              <a:latin typeface="Simplified Arabic"/>
            </a:endParaRPr>
          </a:p>
          <a:p>
            <a:pPr indent="503555" algn="justLow">
              <a:lnSpc>
                <a:spcPct val="115000"/>
              </a:lnSpc>
            </a:pPr>
            <a:r>
              <a:rPr lang="ar-IQ" sz="2000" b="1" dirty="0" smtClean="0">
                <a:effectLst/>
                <a:latin typeface="Simplified Arabic"/>
              </a:rPr>
              <a:t>تتجسد المشكلة الأساسية في عملية تقييم أداء الموظف في كيفية ضمان الموضوعية وعدم التحيز لدى الرئيس أو المدير وتحصينه ضد احتمالات الأخطاء. فالمدير او القائم بأعمال التقييم قد يمارس أخطاء من شأنها هدم أدق عمل في إدارة الموارد البشرية وهو تقييم أداء الموظف.</a:t>
            </a:r>
            <a:endParaRPr lang="en-US" sz="2000" b="1" dirty="0" smtClean="0">
              <a:effectLst/>
              <a:latin typeface="Simplified Arabic"/>
            </a:endParaRPr>
          </a:p>
          <a:p>
            <a:pPr indent="503555" algn="justLow">
              <a:lnSpc>
                <a:spcPct val="115000"/>
              </a:lnSpc>
            </a:pPr>
            <a:r>
              <a:rPr lang="ar-IQ" sz="2000" b="1" dirty="0" smtClean="0">
                <a:effectLst/>
                <a:latin typeface="Simplified Arabic"/>
              </a:rPr>
              <a:t>إن من بين الأخطاء التي قد يمارسها الرئيس هي :</a:t>
            </a:r>
            <a:endParaRPr lang="en-US" sz="2000" b="1" dirty="0" smtClean="0">
              <a:effectLst/>
              <a:latin typeface="Simplified Arabic"/>
            </a:endParaRPr>
          </a:p>
          <a:p>
            <a:pPr marL="342900" lvl="0" indent="-342900" algn="justLow">
              <a:lnSpc>
                <a:spcPct val="115000"/>
              </a:lnSpc>
              <a:buFont typeface="Symbol"/>
              <a:buChar char=""/>
            </a:pPr>
            <a:r>
              <a:rPr lang="ar-IQ" sz="2000" b="1" dirty="0" smtClean="0">
                <a:effectLst/>
                <a:latin typeface="Simplified Arabic"/>
              </a:rPr>
              <a:t>تحيز المقيم : فإذا ما انحاز المقيم لأي سبب كان أصبحت عملية التقييم غير صحيحة وغير عادلة.</a:t>
            </a:r>
            <a:endParaRPr lang="en-US" sz="2000" b="1" dirty="0" smtClean="0">
              <a:effectLst/>
              <a:latin typeface="Simplified Arabic"/>
            </a:endParaRPr>
          </a:p>
          <a:p>
            <a:pPr marL="342900" lvl="0" indent="-342900" algn="justLow">
              <a:lnSpc>
                <a:spcPct val="115000"/>
              </a:lnSpc>
              <a:buFont typeface="Symbol"/>
              <a:buChar char=""/>
            </a:pPr>
            <a:r>
              <a:rPr lang="ar-IQ" sz="2000" b="1" dirty="0">
                <a:ea typeface="Calibri"/>
                <a:cs typeface="Simplified Arabic"/>
              </a:rPr>
              <a:t>التساهل</a:t>
            </a:r>
            <a:r>
              <a:rPr lang="ar-IQ" sz="2000" dirty="0">
                <a:ea typeface="Calibri"/>
                <a:cs typeface="Simplified Arabic"/>
              </a:rPr>
              <a:t> : يميل بعض المقيمين إلى التساهل والرفق بالعاملين مما يجعل عملية التقييم غير فاعلة.</a:t>
            </a:r>
            <a:endParaRPr lang="en-US" sz="1400" dirty="0">
              <a:ea typeface="Calibri"/>
              <a:cs typeface="Arial"/>
            </a:endParaRPr>
          </a:p>
          <a:p>
            <a:pPr marL="342900" lvl="0" indent="-342900" algn="justLow">
              <a:lnSpc>
                <a:spcPct val="115000"/>
              </a:lnSpc>
              <a:buFont typeface="Symbol"/>
              <a:buChar char=""/>
            </a:pPr>
            <a:r>
              <a:rPr lang="ar-IQ" sz="2000" b="1" dirty="0">
                <a:ea typeface="Calibri"/>
                <a:cs typeface="Simplified Arabic"/>
              </a:rPr>
              <a:t>الوسطية في التقييم </a:t>
            </a:r>
            <a:r>
              <a:rPr lang="ar-IQ" sz="2000" dirty="0">
                <a:ea typeface="Calibri"/>
                <a:cs typeface="Simplified Arabic"/>
              </a:rPr>
              <a:t>: حيث يميل المقيم إلى تقدير علامات لجميع العاملين تتركز في وسط سلم التقييم ، وبالتالي تفقد الخصائص المميزة لدى البعض من أهميتها في العمل.</a:t>
            </a:r>
            <a:endParaRPr lang="en-US" sz="1400" dirty="0">
              <a:ea typeface="Calibri"/>
              <a:cs typeface="Arial"/>
            </a:endParaRPr>
          </a:p>
          <a:p>
            <a:pPr marL="342900" lvl="0" indent="-342900" algn="justLow">
              <a:lnSpc>
                <a:spcPct val="115000"/>
              </a:lnSpc>
              <a:buFont typeface="Symbol"/>
              <a:buChar char=""/>
            </a:pPr>
            <a:r>
              <a:rPr lang="ar-IQ" sz="2000" b="1" dirty="0">
                <a:ea typeface="Calibri"/>
                <a:cs typeface="Simplified Arabic"/>
              </a:rPr>
              <a:t>التأثر بالأحداث القريبة </a:t>
            </a:r>
            <a:r>
              <a:rPr lang="ar-IQ" sz="2000" dirty="0">
                <a:ea typeface="Calibri"/>
                <a:cs typeface="Simplified Arabic"/>
              </a:rPr>
              <a:t>: سلبية كانت أم إيجابية وإهمال بقية الأداء خلال الفترة.</a:t>
            </a:r>
            <a:endParaRPr lang="en-US" sz="1400" dirty="0">
              <a:ea typeface="Calibri"/>
              <a:cs typeface="Arial"/>
            </a:endParaRPr>
          </a:p>
          <a:p>
            <a:pPr marL="342900" lvl="0" indent="-342900" algn="justLow">
              <a:lnSpc>
                <a:spcPct val="115000"/>
              </a:lnSpc>
              <a:buFont typeface="Symbol"/>
              <a:buChar char=""/>
            </a:pPr>
            <a:r>
              <a:rPr lang="ar-IQ" sz="2000" b="1" dirty="0">
                <a:ea typeface="Calibri"/>
                <a:cs typeface="Simplified Arabic"/>
              </a:rPr>
              <a:t>تأثير الهالة </a:t>
            </a:r>
            <a:r>
              <a:rPr lang="ar-IQ" sz="2000" dirty="0">
                <a:ea typeface="Calibri"/>
                <a:cs typeface="Simplified Arabic"/>
              </a:rPr>
              <a:t>: حيث يتأثر المقيم بصفة واحدة سلباً أو إيجاباً تؤثر على باقي خصائص التقييم.</a:t>
            </a:r>
            <a:endParaRPr lang="en-US" sz="1400" dirty="0">
              <a:ea typeface="Calibri"/>
              <a:cs typeface="Arial"/>
            </a:endParaRPr>
          </a:p>
          <a:p>
            <a:pPr marL="342900" lvl="0" indent="-342900" algn="justLow">
              <a:lnSpc>
                <a:spcPct val="115000"/>
              </a:lnSpc>
              <a:buFont typeface="Symbol"/>
              <a:buChar char=""/>
            </a:pPr>
            <a:r>
              <a:rPr lang="ar-IQ" sz="2000" b="1" dirty="0">
                <a:ea typeface="Calibri"/>
                <a:cs typeface="Simplified Arabic"/>
              </a:rPr>
              <a:t>التشدد </a:t>
            </a:r>
            <a:r>
              <a:rPr lang="ar-IQ" sz="2000" dirty="0">
                <a:ea typeface="Calibri"/>
                <a:cs typeface="Simplified Arabic"/>
              </a:rPr>
              <a:t>: حيث يتشدد المقيم بإعطاء علامات أو تقديرات جيدة للعاملين.</a:t>
            </a:r>
            <a:endParaRPr lang="en-US" sz="1400" dirty="0">
              <a:ea typeface="Calibri"/>
              <a:cs typeface="Arial"/>
            </a:endParaRPr>
          </a:p>
          <a:p>
            <a:pPr indent="503555" algn="justLow">
              <a:lnSpc>
                <a:spcPct val="115000"/>
              </a:lnSpc>
            </a:pPr>
            <a:r>
              <a:rPr lang="ar-IQ" sz="2000" dirty="0">
                <a:ea typeface="Calibri"/>
                <a:cs typeface="Simplified Arabic"/>
              </a:rPr>
              <a:t> </a:t>
            </a:r>
            <a:endParaRPr lang="en-US" sz="1400" dirty="0">
              <a:ea typeface="Calibri"/>
              <a:cs typeface="Arial"/>
            </a:endParaRPr>
          </a:p>
        </p:txBody>
      </p:sp>
    </p:spTree>
    <p:extLst>
      <p:ext uri="{BB962C8B-B14F-4D97-AF65-F5344CB8AC3E}">
        <p14:creationId xmlns:p14="http://schemas.microsoft.com/office/powerpoint/2010/main" val="237309806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836712"/>
            <a:ext cx="7416824" cy="5213735"/>
          </a:xfrm>
          <a:prstGeom prst="rect">
            <a:avLst/>
          </a:prstGeom>
        </p:spPr>
        <p:txBody>
          <a:bodyPr wrap="square">
            <a:spAutoFit/>
          </a:bodyPr>
          <a:lstStyle/>
          <a:p>
            <a:pPr indent="503555" algn="justLow">
              <a:lnSpc>
                <a:spcPct val="115000"/>
              </a:lnSpc>
            </a:pPr>
            <a:r>
              <a:rPr lang="ar-IQ" sz="2400" dirty="0" smtClean="0">
                <a:effectLst/>
                <a:latin typeface="Simplified Arabic"/>
                <a:ea typeface="Calibri"/>
              </a:rPr>
              <a:t>وكذلك توجد مجموعة من المشاكل الموضوعية المرتبطة بعدم وضوح أهداف التقييم وسياساته وعدم اختيار الوقت الملائم لإجراء التقييم أو سوء اختيار معايير التقييم.</a:t>
            </a:r>
            <a:endParaRPr lang="en-US" sz="2400" dirty="0" smtClean="0">
              <a:effectLst/>
              <a:latin typeface="Simplified Arabic"/>
              <a:ea typeface="Calibri"/>
            </a:endParaRPr>
          </a:p>
          <a:p>
            <a:pPr algn="justLow">
              <a:lnSpc>
                <a:spcPct val="115000"/>
              </a:lnSpc>
              <a:spcBef>
                <a:spcPts val="1200"/>
              </a:spcBef>
            </a:pPr>
            <a:r>
              <a:rPr lang="ar-IQ" sz="2800" b="1" dirty="0" smtClean="0">
                <a:effectLst/>
                <a:latin typeface="Simplified Arabic"/>
              </a:rPr>
              <a:t>طرائق تقييم أداء الموظفين</a:t>
            </a:r>
            <a:endParaRPr lang="en-US" sz="2800" b="1" dirty="0" smtClean="0">
              <a:effectLst/>
              <a:latin typeface="Simplified Arabic"/>
            </a:endParaRPr>
          </a:p>
          <a:p>
            <a:pPr indent="503555" algn="justLow">
              <a:lnSpc>
                <a:spcPct val="115000"/>
              </a:lnSpc>
            </a:pPr>
            <a:r>
              <a:rPr lang="ar-IQ" sz="2400" dirty="0">
                <a:ea typeface="Calibri"/>
                <a:cs typeface="Simplified Arabic"/>
              </a:rPr>
              <a:t>نظراً لأهمية تقييم أداء العاملين وآثاره المباشرة على نجاح أو فشل المنظمة فقد تنوعت طرق قياسه.</a:t>
            </a:r>
            <a:endParaRPr lang="en-US" sz="1600" dirty="0">
              <a:ea typeface="Calibri"/>
              <a:cs typeface="Arial"/>
            </a:endParaRPr>
          </a:p>
          <a:p>
            <a:pPr algn="justLow">
              <a:lnSpc>
                <a:spcPct val="115000"/>
              </a:lnSpc>
            </a:pPr>
            <a:r>
              <a:rPr lang="ar-IQ" sz="2400" dirty="0">
                <a:ea typeface="Calibri"/>
                <a:cs typeface="Simplified Arabic"/>
              </a:rPr>
              <a:t>وبصورة عامة هناك ثلاث مداخل لتقييم أداء العاملين :</a:t>
            </a:r>
            <a:endParaRPr lang="en-US" sz="1600" dirty="0">
              <a:ea typeface="Calibri"/>
              <a:cs typeface="Arial"/>
            </a:endParaRPr>
          </a:p>
          <a:p>
            <a:pPr algn="justLow">
              <a:lnSpc>
                <a:spcPct val="115000"/>
              </a:lnSpc>
              <a:spcBef>
                <a:spcPts val="1200"/>
              </a:spcBef>
            </a:pPr>
            <a:r>
              <a:rPr lang="ar-IQ" sz="2800" b="1" dirty="0" smtClean="0">
                <a:effectLst/>
                <a:latin typeface="Simplified Arabic"/>
              </a:rPr>
              <a:t>أولاً : معايير التقييم المطلقة </a:t>
            </a:r>
            <a:endParaRPr lang="en-US" sz="2800" b="1" dirty="0" smtClean="0">
              <a:effectLst/>
              <a:latin typeface="Simplified Arabic"/>
            </a:endParaRPr>
          </a:p>
          <a:p>
            <a:pPr indent="503555" algn="justLow">
              <a:lnSpc>
                <a:spcPct val="115000"/>
              </a:lnSpc>
            </a:pPr>
            <a:r>
              <a:rPr lang="ar-IQ" sz="2400" dirty="0" smtClean="0">
                <a:effectLst/>
                <a:latin typeface="Simplified Arabic"/>
                <a:ea typeface="Calibri"/>
              </a:rPr>
              <a:t>يتم تقييم أداء الموظف بناءً على هذه المعايير فقط وهي تركز أما على (مواصفات العمل الذي يؤديه الموظف) أو على سلوك الموظف أثناء تأديته العمل المكلف به ، ومن بين الطرق التي تندرج ضمن هذه المعايير ما يلي :</a:t>
            </a:r>
            <a:endParaRPr lang="en-US" sz="2400" dirty="0">
              <a:effectLst/>
              <a:latin typeface="Simplified Arabic"/>
              <a:ea typeface="Calibri"/>
            </a:endParaRPr>
          </a:p>
        </p:txBody>
      </p:sp>
    </p:spTree>
    <p:extLst>
      <p:ext uri="{BB962C8B-B14F-4D97-AF65-F5344CB8AC3E}">
        <p14:creationId xmlns:p14="http://schemas.microsoft.com/office/powerpoint/2010/main" val="12373273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1206" y="620688"/>
            <a:ext cx="7776864" cy="3819507"/>
          </a:xfrm>
          <a:prstGeom prst="rect">
            <a:avLst/>
          </a:prstGeom>
        </p:spPr>
        <p:txBody>
          <a:bodyPr wrap="square">
            <a:spAutoFit/>
          </a:bodyPr>
          <a:lstStyle/>
          <a:p>
            <a:pPr algn="justLow">
              <a:lnSpc>
                <a:spcPct val="115000"/>
              </a:lnSpc>
              <a:spcBef>
                <a:spcPts val="1200"/>
              </a:spcBef>
            </a:pPr>
            <a:r>
              <a:rPr lang="en-US" sz="2800" b="1" dirty="0" smtClean="0">
                <a:effectLst/>
                <a:latin typeface="Simplified Arabic"/>
              </a:rPr>
              <a:t>1</a:t>
            </a:r>
            <a:r>
              <a:rPr lang="ar-IQ" sz="2800" b="1" dirty="0" smtClean="0">
                <a:effectLst/>
                <a:latin typeface="Simplified Arabic"/>
              </a:rPr>
              <a:t>- طريقة التدرج البياني </a:t>
            </a:r>
            <a:endParaRPr lang="en-US" sz="2800" b="1" dirty="0" smtClean="0">
              <a:effectLst/>
              <a:latin typeface="Simplified Arabic"/>
            </a:endParaRPr>
          </a:p>
          <a:p>
            <a:pPr indent="503555" algn="justLow">
              <a:lnSpc>
                <a:spcPct val="115000"/>
              </a:lnSpc>
            </a:pPr>
            <a:r>
              <a:rPr lang="ar-IQ" sz="2400" b="1" dirty="0" smtClean="0">
                <a:effectLst/>
                <a:latin typeface="Simplified Arabic"/>
              </a:rPr>
              <a:t>من أقدم وأبسط الطرق وأكثرها شيوعاً. يقاس أداء الموظف وفق معايير محددة مثل: (نوعية الأداء ، كمية الأداء ، المعرفة بطبيعة العمل ، المظهر، التعاون).</a:t>
            </a:r>
            <a:endParaRPr lang="en-US" sz="2400" b="1" dirty="0" smtClean="0">
              <a:effectLst/>
              <a:latin typeface="Simplified Arabic"/>
            </a:endParaRPr>
          </a:p>
          <a:p>
            <a:pPr indent="503555" algn="justLow">
              <a:lnSpc>
                <a:spcPct val="115000"/>
              </a:lnSpc>
            </a:pPr>
            <a:r>
              <a:rPr lang="ar-IQ" sz="2400" dirty="0">
                <a:ea typeface="Calibri"/>
                <a:cs typeface="Simplified Arabic"/>
              </a:rPr>
              <a:t>تحدد الدرجات على أساس </a:t>
            </a:r>
            <a:r>
              <a:rPr lang="en-US" sz="2400" dirty="0" smtClean="0">
                <a:effectLst/>
                <a:latin typeface="Simplified Arabic"/>
                <a:ea typeface="Calibri"/>
                <a:cs typeface="Arial"/>
              </a:rPr>
              <a:t>(5-1)</a:t>
            </a:r>
            <a:r>
              <a:rPr lang="ar-SA" sz="2400" dirty="0">
                <a:ea typeface="Calibri"/>
                <a:cs typeface="Simplified Arabic"/>
              </a:rPr>
              <a:t> أو </a:t>
            </a:r>
            <a:r>
              <a:rPr lang="en-US" sz="2400" dirty="0" smtClean="0">
                <a:effectLst/>
                <a:latin typeface="Simplified Arabic"/>
                <a:ea typeface="Calibri"/>
                <a:cs typeface="Arial"/>
              </a:rPr>
              <a:t>(3-1)</a:t>
            </a:r>
            <a:r>
              <a:rPr lang="ar-SA" sz="2400" dirty="0">
                <a:ea typeface="Calibri"/>
                <a:cs typeface="Simplified Arabic"/>
              </a:rPr>
              <a:t> حيث يمثل الرقم </a:t>
            </a:r>
            <a:r>
              <a:rPr lang="en-US" sz="2400" dirty="0" smtClean="0">
                <a:effectLst/>
                <a:latin typeface="Simplified Arabic"/>
                <a:ea typeface="Calibri"/>
                <a:cs typeface="Arial"/>
              </a:rPr>
              <a:t>(1)</a:t>
            </a:r>
            <a:r>
              <a:rPr lang="ar-SA" sz="2400" dirty="0">
                <a:ea typeface="Calibri"/>
                <a:cs typeface="Simplified Arabic"/>
              </a:rPr>
              <a:t> أقل درجة تقييم و</a:t>
            </a:r>
            <a:r>
              <a:rPr lang="en-US" sz="2400" dirty="0" smtClean="0">
                <a:effectLst/>
                <a:latin typeface="Simplified Arabic"/>
                <a:ea typeface="Calibri"/>
                <a:cs typeface="Arial"/>
              </a:rPr>
              <a:t>(5)</a:t>
            </a:r>
            <a:r>
              <a:rPr lang="ar-SA" sz="2400" dirty="0">
                <a:ea typeface="Calibri"/>
                <a:cs typeface="Simplified Arabic"/>
              </a:rPr>
              <a:t> أو </a:t>
            </a:r>
            <a:r>
              <a:rPr lang="en-US" sz="2400" dirty="0" smtClean="0">
                <a:effectLst/>
                <a:latin typeface="Simplified Arabic"/>
                <a:ea typeface="Calibri"/>
                <a:cs typeface="Arial"/>
              </a:rPr>
              <a:t>(3)</a:t>
            </a:r>
            <a:r>
              <a:rPr lang="ar-SA" sz="2400" dirty="0">
                <a:ea typeface="Calibri"/>
                <a:cs typeface="Simplified Arabic"/>
              </a:rPr>
              <a:t> يمثل أعلى درجة.</a:t>
            </a:r>
            <a:endParaRPr lang="en-US" sz="1600" dirty="0">
              <a:ea typeface="Calibri"/>
              <a:cs typeface="Arial"/>
            </a:endParaRPr>
          </a:p>
          <a:p>
            <a:r>
              <a:rPr lang="ar-SA" sz="2400" dirty="0" smtClean="0">
                <a:effectLst/>
                <a:ea typeface="Calibri"/>
                <a:cs typeface="Simplified Arabic"/>
              </a:rPr>
              <a:t>ورغم سهولة هذه الطريقة وانخفاض تكاليف إعدادها إلا أنها تفرض أوزان واحدة لكل الخصائص رغم اختلاف أهمية هذه الخصائص بعضها عن بعض. كما ان المعايير المستخدمة خاضعة للجدل وليست دقيقة إلى جانب تحيز المشرف القائم </a:t>
            </a:r>
            <a:endParaRPr lang="ar-IQ" sz="2400" dirty="0"/>
          </a:p>
        </p:txBody>
      </p:sp>
      <p:sp>
        <p:nvSpPr>
          <p:cNvPr id="3" name="Rectangle 2"/>
          <p:cNvSpPr/>
          <p:nvPr/>
        </p:nvSpPr>
        <p:spPr>
          <a:xfrm>
            <a:off x="799198" y="4440195"/>
            <a:ext cx="7848872" cy="941796"/>
          </a:xfrm>
          <a:prstGeom prst="rect">
            <a:avLst/>
          </a:prstGeom>
        </p:spPr>
        <p:txBody>
          <a:bodyPr wrap="square">
            <a:spAutoFit/>
          </a:bodyPr>
          <a:lstStyle/>
          <a:p>
            <a:pPr indent="503555" algn="justLow">
              <a:lnSpc>
                <a:spcPct val="115000"/>
              </a:lnSpc>
            </a:pPr>
            <a:r>
              <a:rPr lang="ar-SA" sz="2400" dirty="0">
                <a:ea typeface="Calibri"/>
                <a:cs typeface="Simplified Arabic"/>
              </a:rPr>
              <a:t>بعملية التقييم. وقد لا ترتبط بعض الخصائص الموضحة في نموذج التقييم بالوظيفة المراد تقييمها.</a:t>
            </a:r>
            <a:endParaRPr lang="en-US" sz="1600" dirty="0">
              <a:ea typeface="Calibri"/>
              <a:cs typeface="Arial"/>
            </a:endParaRPr>
          </a:p>
        </p:txBody>
      </p:sp>
    </p:spTree>
    <p:extLst>
      <p:ext uri="{BB962C8B-B14F-4D97-AF65-F5344CB8AC3E}">
        <p14:creationId xmlns:p14="http://schemas.microsoft.com/office/powerpoint/2010/main" val="24842031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36048361"/>
              </p:ext>
            </p:extLst>
          </p:nvPr>
        </p:nvGraphicFramePr>
        <p:xfrm>
          <a:off x="1475658" y="1616392"/>
          <a:ext cx="6151896" cy="4400360"/>
        </p:xfrm>
        <a:graphic>
          <a:graphicData uri="http://schemas.openxmlformats.org/drawingml/2006/table">
            <a:tbl>
              <a:tblPr rtl="1" firstRow="1" firstCol="1" bandRow="1"/>
              <a:tblGrid>
                <a:gridCol w="2638142"/>
                <a:gridCol w="711790"/>
                <a:gridCol w="700491"/>
                <a:gridCol w="700491"/>
                <a:gridCol w="700491"/>
                <a:gridCol w="700491"/>
              </a:tblGrid>
              <a:tr h="0">
                <a:tc gridSpan="6">
                  <a:txBody>
                    <a:bodyPr/>
                    <a:lstStyle/>
                    <a:p>
                      <a:pPr algn="r" rtl="1">
                        <a:lnSpc>
                          <a:spcPct val="115000"/>
                        </a:lnSpc>
                        <a:spcAft>
                          <a:spcPts val="0"/>
                        </a:spcAft>
                      </a:pPr>
                      <a:r>
                        <a:rPr lang="ar-SA" sz="1800" b="1" dirty="0">
                          <a:effectLst/>
                          <a:latin typeface="Calibri"/>
                          <a:ea typeface="Calibri"/>
                          <a:cs typeface="Simplified Arabic"/>
                        </a:rPr>
                        <a:t>الشركة العامة ........................</a:t>
                      </a:r>
                      <a:endParaRPr lang="en-US" sz="1200" dirty="0">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0">
                <a:tc gridSpan="6">
                  <a:txBody>
                    <a:bodyPr/>
                    <a:lstStyle/>
                    <a:p>
                      <a:pPr algn="r" rtl="1">
                        <a:lnSpc>
                          <a:spcPct val="115000"/>
                        </a:lnSpc>
                        <a:spcAft>
                          <a:spcPts val="0"/>
                        </a:spcAft>
                      </a:pPr>
                      <a:r>
                        <a:rPr lang="ar-SA" sz="1600" b="1">
                          <a:effectLst/>
                          <a:latin typeface="Simplified Arabic"/>
                          <a:ea typeface="Calibri"/>
                          <a:cs typeface="Arial"/>
                        </a:rPr>
                        <a:t>استمارة تقييم أداء الموظفين</a:t>
                      </a:r>
                      <a:endParaRPr lang="en-US" sz="1800" b="1">
                        <a:effectLst/>
                        <a:latin typeface="Simplified Arabic"/>
                        <a:ea typeface="Calibri"/>
                        <a:cs typeface="Arial"/>
                      </a:endParaRPr>
                    </a:p>
                    <a:p>
                      <a:pPr algn="r" rtl="1">
                        <a:lnSpc>
                          <a:spcPct val="115000"/>
                        </a:lnSpc>
                        <a:spcAft>
                          <a:spcPts val="0"/>
                        </a:spcAft>
                      </a:pPr>
                      <a:r>
                        <a:rPr lang="ar-SA" sz="1600">
                          <a:effectLst/>
                          <a:latin typeface="Calibri"/>
                          <a:ea typeface="Calibri"/>
                          <a:cs typeface="Simplified Arabic"/>
                        </a:rPr>
                        <a:t>اسم الموظف </a:t>
                      </a:r>
                      <a:r>
                        <a:rPr lang="ar-SA" sz="1600" u="sng">
                          <a:effectLst/>
                          <a:latin typeface="Calibri"/>
                          <a:ea typeface="Calibri"/>
                          <a:cs typeface="Simplified Arabic"/>
                        </a:rPr>
                        <a:t>            </a:t>
                      </a:r>
                      <a:r>
                        <a:rPr lang="ar-SA" sz="1600">
                          <a:effectLst/>
                          <a:latin typeface="Calibri"/>
                          <a:ea typeface="Calibri"/>
                          <a:cs typeface="Simplified Arabic"/>
                        </a:rPr>
                        <a:t> عنوان الوظيفة </a:t>
                      </a:r>
                      <a:r>
                        <a:rPr lang="ar-SA" sz="1600" u="sng">
                          <a:effectLst/>
                          <a:latin typeface="Calibri"/>
                          <a:ea typeface="Calibri"/>
                          <a:cs typeface="Simplified Arabic"/>
                        </a:rPr>
                        <a:t>            </a:t>
                      </a:r>
                      <a:r>
                        <a:rPr lang="ar-SA" sz="1600">
                          <a:effectLst/>
                          <a:latin typeface="Calibri"/>
                          <a:ea typeface="Calibri"/>
                          <a:cs typeface="Simplified Arabic"/>
                        </a:rPr>
                        <a:t> التاريخ   /  / </a:t>
                      </a:r>
                      <a:r>
                        <a:rPr lang="en-US" sz="1600">
                          <a:effectLst/>
                          <a:latin typeface="Simplified Arabic"/>
                          <a:ea typeface="Calibri"/>
                          <a:cs typeface="Arial"/>
                        </a:rPr>
                        <a:t>2016</a:t>
                      </a:r>
                      <a:endParaRPr lang="en-US" sz="1200">
                        <a:effectLst/>
                        <a:latin typeface="Calibri"/>
                        <a:ea typeface="Calibri"/>
                        <a:cs typeface="Arial"/>
                      </a:endParaRPr>
                    </a:p>
                    <a:p>
                      <a:pPr algn="r" rtl="1">
                        <a:lnSpc>
                          <a:spcPct val="150000"/>
                        </a:lnSpc>
                        <a:spcAft>
                          <a:spcPts val="0"/>
                        </a:spcAft>
                      </a:pPr>
                      <a:r>
                        <a:rPr lang="ar-IQ" sz="1600">
                          <a:effectLst/>
                          <a:latin typeface="Calibri"/>
                          <a:ea typeface="Calibri"/>
                          <a:cs typeface="Simplified Arabic"/>
                        </a:rPr>
                        <a:t>القسم </a:t>
                      </a:r>
                      <a:r>
                        <a:rPr lang="ar-IQ" sz="1600" u="sng">
                          <a:effectLst/>
                          <a:latin typeface="Calibri"/>
                          <a:ea typeface="Calibri"/>
                          <a:cs typeface="Simplified Arabic"/>
                        </a:rPr>
                        <a:t>                 </a:t>
                      </a:r>
                      <a:r>
                        <a:rPr lang="ar-IQ" sz="1600">
                          <a:effectLst/>
                          <a:latin typeface="Calibri"/>
                          <a:ea typeface="Calibri"/>
                          <a:cs typeface="Simplified Arabic"/>
                        </a:rPr>
                        <a:t> القائم بالتقييم</a:t>
                      </a:r>
                      <a:endParaRPr lang="en-US" sz="1200">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0">
                <a:tc rowSpan="2">
                  <a:txBody>
                    <a:bodyPr/>
                    <a:lstStyle/>
                    <a:p>
                      <a:pPr algn="ctr" rtl="1">
                        <a:lnSpc>
                          <a:spcPct val="115000"/>
                        </a:lnSpc>
                        <a:spcAft>
                          <a:spcPts val="0"/>
                        </a:spcAft>
                      </a:pPr>
                      <a:r>
                        <a:rPr lang="ar-SA" sz="2400" b="1" dirty="0">
                          <a:effectLst/>
                          <a:latin typeface="Calibri"/>
                          <a:ea typeface="Calibri"/>
                          <a:cs typeface="Simplified Arabic"/>
                        </a:rPr>
                        <a:t>العناصــــــر</a:t>
                      </a:r>
                      <a:endParaRPr lang="en-US" sz="120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5">
                  <a:txBody>
                    <a:bodyPr/>
                    <a:lstStyle/>
                    <a:p>
                      <a:pPr algn="ctr" rtl="1">
                        <a:lnSpc>
                          <a:spcPct val="115000"/>
                        </a:lnSpc>
                        <a:spcAft>
                          <a:spcPts val="0"/>
                        </a:spcAft>
                      </a:pPr>
                      <a:r>
                        <a:rPr lang="ar-SA" sz="1200" b="1">
                          <a:effectLst/>
                          <a:latin typeface="Calibri"/>
                          <a:cs typeface="Arial"/>
                        </a:rPr>
                        <a:t>درجات التقييم</a:t>
                      </a:r>
                      <a:endParaRPr lang="en-US" sz="1200" b="1">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0">
                <a:tc vMerge="1">
                  <a:txBody>
                    <a:bodyPr/>
                    <a:lstStyle/>
                    <a:p>
                      <a:pPr rtl="1"/>
                      <a:endParaRPr lang="ar-IQ"/>
                    </a:p>
                  </a:txBody>
                  <a:tcPr/>
                </a:tc>
                <a:tc>
                  <a:txBody>
                    <a:bodyPr/>
                    <a:lstStyle/>
                    <a:p>
                      <a:pPr algn="ctr" rtl="1">
                        <a:lnSpc>
                          <a:spcPct val="115000"/>
                        </a:lnSpc>
                        <a:spcAft>
                          <a:spcPts val="0"/>
                        </a:spcAft>
                      </a:pPr>
                      <a:r>
                        <a:rPr lang="ar-SA" sz="1600" b="1">
                          <a:effectLst/>
                          <a:latin typeface="Calibri"/>
                          <a:ea typeface="Calibri"/>
                          <a:cs typeface="Simplified Arabic"/>
                        </a:rPr>
                        <a:t>ضعيف </a:t>
                      </a:r>
                      <a:endParaRPr lang="en-US" sz="1200">
                        <a:effectLst/>
                        <a:latin typeface="Calibri"/>
                        <a:ea typeface="Calibri"/>
                        <a:cs typeface="Arial"/>
                      </a:endParaRPr>
                    </a:p>
                    <a:p>
                      <a:pPr algn="ctr" rtl="0">
                        <a:lnSpc>
                          <a:spcPct val="115000"/>
                        </a:lnSpc>
                        <a:spcAft>
                          <a:spcPts val="0"/>
                        </a:spcAft>
                      </a:pPr>
                      <a:r>
                        <a:rPr lang="en-US" sz="1600" b="1">
                          <a:effectLst/>
                          <a:latin typeface="Simplified Arabic"/>
                          <a:ea typeface="Calibri"/>
                          <a:cs typeface="Arial"/>
                        </a:rPr>
                        <a:t>(1)</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1">
                        <a:lnSpc>
                          <a:spcPct val="115000"/>
                        </a:lnSpc>
                        <a:spcAft>
                          <a:spcPts val="0"/>
                        </a:spcAft>
                      </a:pPr>
                      <a:r>
                        <a:rPr lang="ar-SA" sz="1600" b="1">
                          <a:effectLst/>
                          <a:latin typeface="Calibri"/>
                          <a:ea typeface="Calibri"/>
                          <a:cs typeface="Simplified Arabic"/>
                        </a:rPr>
                        <a:t>مقبول </a:t>
                      </a:r>
                      <a:endParaRPr lang="en-US" sz="1200">
                        <a:effectLst/>
                        <a:latin typeface="Calibri"/>
                        <a:ea typeface="Calibri"/>
                        <a:cs typeface="Arial"/>
                      </a:endParaRPr>
                    </a:p>
                    <a:p>
                      <a:pPr algn="ctr" rtl="0">
                        <a:lnSpc>
                          <a:spcPct val="115000"/>
                        </a:lnSpc>
                        <a:spcAft>
                          <a:spcPts val="0"/>
                        </a:spcAft>
                      </a:pPr>
                      <a:r>
                        <a:rPr lang="en-US" sz="1600" b="1">
                          <a:effectLst/>
                          <a:latin typeface="Simplified Arabic"/>
                          <a:ea typeface="Calibri"/>
                          <a:cs typeface="Arial"/>
                        </a:rPr>
                        <a:t>(2)</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1">
                        <a:lnSpc>
                          <a:spcPct val="115000"/>
                        </a:lnSpc>
                        <a:spcAft>
                          <a:spcPts val="0"/>
                        </a:spcAft>
                      </a:pPr>
                      <a:r>
                        <a:rPr lang="ar-SA" sz="1600" b="1">
                          <a:effectLst/>
                          <a:latin typeface="Calibri"/>
                          <a:ea typeface="Calibri"/>
                          <a:cs typeface="Simplified Arabic"/>
                        </a:rPr>
                        <a:t>جيد</a:t>
                      </a:r>
                      <a:endParaRPr lang="en-US" sz="1200">
                        <a:effectLst/>
                        <a:latin typeface="Calibri"/>
                        <a:ea typeface="Calibri"/>
                        <a:cs typeface="Arial"/>
                      </a:endParaRPr>
                    </a:p>
                    <a:p>
                      <a:pPr algn="ctr" rtl="0">
                        <a:lnSpc>
                          <a:spcPct val="115000"/>
                        </a:lnSpc>
                        <a:spcAft>
                          <a:spcPts val="0"/>
                        </a:spcAft>
                      </a:pPr>
                      <a:r>
                        <a:rPr lang="en-US" sz="1600" b="1">
                          <a:effectLst/>
                          <a:latin typeface="Simplified Arabic"/>
                          <a:ea typeface="Calibri"/>
                          <a:cs typeface="Arial"/>
                        </a:rPr>
                        <a:t>(3)</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1">
                        <a:lnSpc>
                          <a:spcPct val="115000"/>
                        </a:lnSpc>
                        <a:spcAft>
                          <a:spcPts val="0"/>
                        </a:spcAft>
                      </a:pPr>
                      <a:r>
                        <a:rPr lang="ar-SA" sz="1600" b="1">
                          <a:effectLst/>
                          <a:latin typeface="Calibri"/>
                          <a:ea typeface="Calibri"/>
                          <a:cs typeface="Simplified Arabic"/>
                        </a:rPr>
                        <a:t>جيد جداً</a:t>
                      </a:r>
                      <a:endParaRPr lang="en-US" sz="1200">
                        <a:effectLst/>
                        <a:latin typeface="Calibri"/>
                        <a:ea typeface="Calibri"/>
                        <a:cs typeface="Arial"/>
                      </a:endParaRPr>
                    </a:p>
                    <a:p>
                      <a:pPr algn="ctr" rtl="0">
                        <a:lnSpc>
                          <a:spcPct val="115000"/>
                        </a:lnSpc>
                        <a:spcAft>
                          <a:spcPts val="0"/>
                        </a:spcAft>
                      </a:pPr>
                      <a:r>
                        <a:rPr lang="en-US" sz="1600" b="1">
                          <a:effectLst/>
                          <a:latin typeface="Simplified Arabic"/>
                          <a:ea typeface="Calibri"/>
                          <a:cs typeface="Arial"/>
                        </a:rPr>
                        <a:t>(4)</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1">
                        <a:lnSpc>
                          <a:spcPct val="115000"/>
                        </a:lnSpc>
                        <a:spcAft>
                          <a:spcPts val="0"/>
                        </a:spcAft>
                      </a:pPr>
                      <a:r>
                        <a:rPr lang="ar-SA" sz="1600" b="1">
                          <a:effectLst/>
                          <a:latin typeface="Calibri"/>
                          <a:ea typeface="Calibri"/>
                          <a:cs typeface="Simplified Arabic"/>
                        </a:rPr>
                        <a:t>متميز</a:t>
                      </a:r>
                      <a:endParaRPr lang="en-US" sz="1200">
                        <a:effectLst/>
                        <a:latin typeface="Calibri"/>
                        <a:ea typeface="Calibri"/>
                        <a:cs typeface="Arial"/>
                      </a:endParaRPr>
                    </a:p>
                    <a:p>
                      <a:pPr algn="ctr" rtl="0">
                        <a:lnSpc>
                          <a:spcPct val="115000"/>
                        </a:lnSpc>
                        <a:spcAft>
                          <a:spcPts val="0"/>
                        </a:spcAft>
                      </a:pPr>
                      <a:r>
                        <a:rPr lang="en-US" sz="1600" b="1">
                          <a:effectLst/>
                          <a:latin typeface="Simplified Arabic"/>
                          <a:ea typeface="Calibri"/>
                          <a:cs typeface="Arial"/>
                        </a:rPr>
                        <a:t>(5)</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0">
                <a:tc>
                  <a:txBody>
                    <a:bodyPr/>
                    <a:lstStyle/>
                    <a:p>
                      <a:pPr algn="r" rtl="1">
                        <a:lnSpc>
                          <a:spcPct val="115000"/>
                        </a:lnSpc>
                        <a:spcAft>
                          <a:spcPts val="0"/>
                        </a:spcAft>
                      </a:pPr>
                      <a:r>
                        <a:rPr lang="ar-SA" sz="1600">
                          <a:effectLst/>
                          <a:latin typeface="Calibri"/>
                          <a:ea typeface="Calibri"/>
                          <a:cs typeface="Simplified Arabic"/>
                        </a:rPr>
                        <a:t>نوعية الأداء (الدقة ، الموضوعية)</a:t>
                      </a:r>
                      <a:endParaRPr lang="en-US" sz="1200">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SA" sz="1600">
                          <a:effectLst/>
                          <a:latin typeface="Calibri"/>
                          <a:ea typeface="Calibri"/>
                          <a:cs typeface="Simplified Arabic"/>
                        </a:rPr>
                        <a:t>كمية الأداء</a:t>
                      </a:r>
                      <a:endParaRPr lang="en-US" sz="1200">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SA" sz="1600">
                          <a:effectLst/>
                          <a:latin typeface="Calibri"/>
                          <a:ea typeface="Calibri"/>
                          <a:cs typeface="Simplified Arabic"/>
                        </a:rPr>
                        <a:t>الحاجة للإشراف والتوجيه</a:t>
                      </a:r>
                      <a:endParaRPr lang="en-US" sz="1200">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SA" sz="1600">
                          <a:effectLst/>
                          <a:latin typeface="Calibri"/>
                          <a:ea typeface="Calibri"/>
                          <a:cs typeface="Simplified Arabic"/>
                        </a:rPr>
                        <a:t>الانتظام في الدوام</a:t>
                      </a:r>
                      <a:endParaRPr lang="en-US" sz="1200">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SA" sz="1600">
                          <a:effectLst/>
                          <a:latin typeface="Calibri"/>
                          <a:ea typeface="Calibri"/>
                          <a:cs typeface="Simplified Arabic"/>
                        </a:rPr>
                        <a:t>القدرة على الإبداع</a:t>
                      </a:r>
                      <a:endParaRPr lang="en-US" sz="1200">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SA" sz="1600">
                          <a:effectLst/>
                          <a:latin typeface="Calibri"/>
                          <a:ea typeface="Calibri"/>
                          <a:cs typeface="Simplified Arabic"/>
                        </a:rPr>
                        <a:t>التعاون مع الزملاء والرؤساء</a:t>
                      </a:r>
                      <a:endParaRPr lang="en-US" sz="1200">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SA" sz="1600">
                          <a:effectLst/>
                          <a:latin typeface="Calibri"/>
                          <a:ea typeface="Calibri"/>
                          <a:cs typeface="Simplified Arabic"/>
                        </a:rPr>
                        <a:t>الالتزام بالتعليمات والأنظمة</a:t>
                      </a:r>
                      <a:endParaRPr lang="en-US" sz="1200">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effectLst/>
                          <a:latin typeface="Calibri"/>
                          <a:ea typeface="Calibri"/>
                          <a:cs typeface="Simplified Arabic"/>
                        </a:rPr>
                        <a:t>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6">
                  <a:txBody>
                    <a:bodyPr/>
                    <a:lstStyle/>
                    <a:p>
                      <a:pPr algn="r" rtl="1">
                        <a:lnSpc>
                          <a:spcPct val="115000"/>
                        </a:lnSpc>
                        <a:spcAft>
                          <a:spcPts val="0"/>
                        </a:spcAft>
                      </a:pPr>
                      <a:r>
                        <a:rPr lang="ar-SA" sz="1600" b="1" dirty="0">
                          <a:effectLst/>
                          <a:latin typeface="Calibri"/>
                          <a:ea typeface="Calibri"/>
                          <a:cs typeface="Simplified Arabic"/>
                        </a:rPr>
                        <a:t>رئيس القسم .................. التاريخ    /   /              التوقيع ..................</a:t>
                      </a:r>
                      <a:endParaRPr lang="en-US" sz="1200" dirty="0">
                        <a:effectLst/>
                        <a:latin typeface="Calibri"/>
                        <a:ea typeface="Calibri"/>
                        <a:cs typeface="Arial"/>
                      </a:endParaRPr>
                    </a:p>
                    <a:p>
                      <a:pPr algn="r" rtl="1">
                        <a:lnSpc>
                          <a:spcPct val="115000"/>
                        </a:lnSpc>
                        <a:spcAft>
                          <a:spcPts val="0"/>
                        </a:spcAft>
                      </a:pPr>
                      <a:r>
                        <a:rPr lang="ar-SA" sz="1600" b="1" dirty="0">
                          <a:effectLst/>
                          <a:latin typeface="Calibri"/>
                          <a:ea typeface="Calibri"/>
                          <a:cs typeface="Simplified Arabic"/>
                        </a:rPr>
                        <a:t>مسؤول إدارة الموارد البشرية ....................            التوقيع ..................</a:t>
                      </a:r>
                      <a:endParaRPr lang="en-US" sz="1200" dirty="0">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bl>
          </a:graphicData>
        </a:graphic>
      </p:graphicFrame>
      <p:sp>
        <p:nvSpPr>
          <p:cNvPr id="3" name="Rectangle 1"/>
          <p:cNvSpPr>
            <a:spLocks noChangeArrowheads="1"/>
          </p:cNvSpPr>
          <p:nvPr/>
        </p:nvSpPr>
        <p:spPr bwMode="auto">
          <a:xfrm>
            <a:off x="3448090" y="452628"/>
            <a:ext cx="2834430" cy="10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الشكل </a:t>
            </a:r>
            <a:r>
              <a:rPr kumimoji="0" lang="en-US"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(3)</a:t>
            </a:r>
            <a:endParaRPr kumimoji="0" lang="en-US" sz="2000" b="1" i="0" u="none" strike="noStrike" cap="none" normalizeH="0" baseline="0" dirty="0" smtClean="0">
              <a:ln>
                <a:noFill/>
              </a:ln>
              <a:solidFill>
                <a:schemeClr val="tx1"/>
              </a:solidFill>
              <a:effectLst/>
              <a:latin typeface="Simplified Arabic" pitchFamily="18" charset="-78"/>
              <a:cs typeface="Simplified Arabic"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Simplified Arabic" pitchFamily="18" charset="-78"/>
                <a:cs typeface="Simplified Arabic" pitchFamily="18" charset="-78"/>
              </a:rPr>
              <a:t>طريقة التدرج البياني</a:t>
            </a:r>
            <a:endParaRPr kumimoji="0" lang="en-US" sz="2000" b="1" i="0" u="none" strike="noStrike" cap="none" normalizeH="0" baseline="0" dirty="0" smtClean="0">
              <a:ln>
                <a:noFill/>
              </a:ln>
              <a:solidFill>
                <a:schemeClr val="tx1"/>
              </a:solidFill>
              <a:effectLst/>
              <a:latin typeface="Simplified Arabic" pitchFamily="18" charset="-78"/>
              <a:cs typeface="Simplified Arabic"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-2</a:t>
            </a:r>
            <a:r>
              <a:rPr kumimoji="0" lang="ar-SA"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طريقة الوقائع الحرجة </a:t>
            </a:r>
            <a:endParaRPr kumimoji="0" lang="ar-SA"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p:txBody>
      </p:sp>
    </p:spTree>
    <p:extLst>
      <p:ext uri="{BB962C8B-B14F-4D97-AF65-F5344CB8AC3E}">
        <p14:creationId xmlns:p14="http://schemas.microsoft.com/office/powerpoint/2010/main" val="2580193345"/>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003" y="476672"/>
            <a:ext cx="8064896" cy="6100131"/>
          </a:xfrm>
          <a:prstGeom prst="rect">
            <a:avLst/>
          </a:prstGeom>
        </p:spPr>
        <p:txBody>
          <a:bodyPr wrap="square">
            <a:spAutoFit/>
          </a:bodyPr>
          <a:lstStyle/>
          <a:p>
            <a:pPr lvl="0" indent="503555" algn="justLow">
              <a:lnSpc>
                <a:spcPct val="115000"/>
              </a:lnSpc>
            </a:pPr>
            <a:r>
              <a:rPr lang="ar-IQ" sz="3200" b="1" kern="0" dirty="0">
                <a:solidFill>
                  <a:prstClr val="black"/>
                </a:solidFill>
                <a:latin typeface="Times New Roman"/>
                <a:cs typeface="Simplified Arabic"/>
              </a:rPr>
              <a:t>ويمكن تعريف : تقييم الأداء: العملية المستمرة لتقييم وإدارة السلوك والنتائج في مكان العمل. أو: هو الاجراء المنظم لتقويم أداء الموظف لعلمه حالياً وإمكانية تقويمه مستقبلاً. أو هو محاولة لتحليل أداء الفرد بكل ما يتعلق به من صفات نفسية أو بدنية أو مهارات فنية أو فكرية أو سلوكية ، وذلك بهدف تحديد نقاط القوة والضعف والعمل على تعزيز الأولى ومواجهة الثانية وذلك كضمانة أساسية لتطوير أداء الموظفين ولتحقيق فاعلية المنظمة.</a:t>
            </a:r>
            <a:endParaRPr lang="en-US" sz="3200" b="1" kern="0" dirty="0">
              <a:solidFill>
                <a:prstClr val="black"/>
              </a:solidFill>
              <a:latin typeface="Times New Roman"/>
              <a:cs typeface="Times New Roman"/>
            </a:endParaRPr>
          </a:p>
          <a:p>
            <a:pPr lvl="0"/>
            <a:r>
              <a:rPr lang="ar-SA" sz="3200" b="1" dirty="0">
                <a:solidFill>
                  <a:prstClr val="black"/>
                </a:solidFill>
                <a:ea typeface="Calibri"/>
                <a:cs typeface="Simplified Arabic"/>
              </a:rPr>
              <a:t>تقييم الأداء أو تقييم الكفاءات أو تقييم أداء العاملين كلها مسميات مترادفة وتلتقي في نقطة واحدة هي : (قياس إنتاجية الفرد خلال فترة معينة وبيان مدى </a:t>
            </a:r>
            <a:endParaRPr lang="ar-IQ" sz="3200" b="1" dirty="0">
              <a:solidFill>
                <a:prstClr val="black"/>
              </a:solidFill>
            </a:endParaRPr>
          </a:p>
        </p:txBody>
      </p:sp>
    </p:spTree>
    <p:extLst>
      <p:ext uri="{BB962C8B-B14F-4D97-AF65-F5344CB8AC3E}">
        <p14:creationId xmlns:p14="http://schemas.microsoft.com/office/powerpoint/2010/main" val="27158769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04664"/>
            <a:ext cx="8064896" cy="2640723"/>
          </a:xfrm>
          <a:prstGeom prst="rect">
            <a:avLst/>
          </a:prstGeom>
        </p:spPr>
        <p:txBody>
          <a:bodyPr wrap="square">
            <a:spAutoFit/>
          </a:bodyPr>
          <a:lstStyle/>
          <a:p>
            <a:pPr>
              <a:lnSpc>
                <a:spcPct val="115000"/>
              </a:lnSpc>
              <a:spcBef>
                <a:spcPts val="1200"/>
              </a:spcBef>
            </a:pPr>
            <a:r>
              <a:rPr lang="en-US" sz="2400" b="1" dirty="0" smtClean="0">
                <a:effectLst/>
                <a:latin typeface="Simplified Arabic"/>
                <a:ea typeface="Calibri"/>
                <a:cs typeface="Arial"/>
              </a:rPr>
              <a:t>-2</a:t>
            </a:r>
            <a:r>
              <a:rPr lang="ar-SA" sz="2400" b="1" dirty="0">
                <a:ea typeface="Calibri"/>
                <a:cs typeface="Simplified Arabic"/>
              </a:rPr>
              <a:t> طريقة الوقائع الحرجة </a:t>
            </a:r>
            <a:endParaRPr lang="en-US" sz="1400" dirty="0">
              <a:ea typeface="Calibri"/>
              <a:cs typeface="Arial"/>
            </a:endParaRPr>
          </a:p>
          <a:p>
            <a:pPr indent="503555" algn="justLow">
              <a:lnSpc>
                <a:spcPct val="115000"/>
              </a:lnSpc>
            </a:pPr>
            <a:r>
              <a:rPr lang="ar-SA" sz="2000" dirty="0" smtClean="0">
                <a:effectLst/>
                <a:latin typeface="Simplified Arabic"/>
                <a:ea typeface="Calibri"/>
              </a:rPr>
              <a:t>الهدف من استخدام هذه الطريقة هو استبعاد احتمال التقييم على أسس شخصية بحتة. ويتم تقييم الأداء استناداً إلى سلوكيات الموظف أثناء العمل. ويقوم المدير المباشر للموظف بتسجيل الوقائع والأحداث التي تطرأ خلال عمل الموظف سواء كانت جيدة أو سيئة في ملف الموظف. وعند عملية التقييم الدورية يراجع المدير هذا الملف تمهيداً لإصدار حكمه على أداء الموظف.</a:t>
            </a:r>
            <a:endParaRPr lang="en-US" sz="2000" dirty="0" smtClean="0">
              <a:effectLst/>
              <a:latin typeface="Simplified Arabic"/>
              <a:ea typeface="Calibri"/>
            </a:endParaRPr>
          </a:p>
          <a:p>
            <a:pPr indent="503555" algn="justLow">
              <a:lnSpc>
                <a:spcPct val="115000"/>
              </a:lnSpc>
            </a:pPr>
            <a:r>
              <a:rPr lang="ar-SA" sz="2000" dirty="0" smtClean="0">
                <a:effectLst/>
                <a:latin typeface="Simplified Arabic"/>
                <a:ea typeface="Calibri"/>
              </a:rPr>
              <a:t>وتتميز هذه الطريقة بقلة التحيز الشخصي واقتران عملية التقييم بأحداث أو وقائع جوهرية حصلت طيلة فترة التقييم.</a:t>
            </a:r>
            <a:endParaRPr lang="en-US" sz="2000" dirty="0">
              <a:effectLst/>
              <a:latin typeface="Simplified Arabic"/>
              <a:ea typeface="Calibri"/>
            </a:endParaRPr>
          </a:p>
        </p:txBody>
      </p:sp>
      <p:sp>
        <p:nvSpPr>
          <p:cNvPr id="3" name="Rectangle 2"/>
          <p:cNvSpPr/>
          <p:nvPr/>
        </p:nvSpPr>
        <p:spPr>
          <a:xfrm>
            <a:off x="592832" y="3036755"/>
            <a:ext cx="8208912" cy="3302443"/>
          </a:xfrm>
          <a:prstGeom prst="rect">
            <a:avLst/>
          </a:prstGeom>
        </p:spPr>
        <p:txBody>
          <a:bodyPr wrap="square">
            <a:spAutoFit/>
          </a:bodyPr>
          <a:lstStyle/>
          <a:p>
            <a:pPr indent="503555" algn="justLow">
              <a:lnSpc>
                <a:spcPct val="115000"/>
              </a:lnSpc>
            </a:pPr>
            <a:r>
              <a:rPr lang="ar-SA" sz="2000" dirty="0" smtClean="0">
                <a:effectLst/>
                <a:latin typeface="Simplified Arabic"/>
                <a:ea typeface="Calibri"/>
              </a:rPr>
              <a:t>إلا أن هذه الطريقة تستدعي نوع من الرقابة المباشرة على الموظف ، وهناك احتمال الميل الفطري للمشرف نحو تسجيل الوقائع السيئة وتقليل شأن الانجازات الايجابية.</a:t>
            </a:r>
            <a:endParaRPr lang="en-US" sz="2000" dirty="0" smtClean="0">
              <a:effectLst/>
              <a:latin typeface="Simplified Arabic"/>
              <a:ea typeface="Calibri"/>
            </a:endParaRPr>
          </a:p>
          <a:p>
            <a:pPr>
              <a:lnSpc>
                <a:spcPct val="115000"/>
              </a:lnSpc>
              <a:spcBef>
                <a:spcPts val="1200"/>
              </a:spcBef>
            </a:pPr>
            <a:r>
              <a:rPr lang="en-US" sz="2400" b="1" dirty="0" smtClean="0">
                <a:effectLst/>
                <a:latin typeface="Simplified Arabic"/>
                <a:ea typeface="Calibri"/>
                <a:cs typeface="Arial"/>
              </a:rPr>
              <a:t>-3</a:t>
            </a:r>
            <a:r>
              <a:rPr lang="ar-SA" sz="2400" b="1" dirty="0">
                <a:ea typeface="Calibri"/>
                <a:cs typeface="Simplified Arabic"/>
              </a:rPr>
              <a:t> طريقة قائمة الأوزان المرجحة </a:t>
            </a:r>
            <a:endParaRPr lang="en-US" sz="1400" dirty="0">
              <a:ea typeface="Calibri"/>
              <a:cs typeface="Arial"/>
            </a:endParaRPr>
          </a:p>
          <a:p>
            <a:pPr indent="503555" algn="justLow">
              <a:lnSpc>
                <a:spcPct val="115000"/>
              </a:lnSpc>
            </a:pPr>
            <a:r>
              <a:rPr lang="ar-SA" sz="2000" dirty="0" smtClean="0">
                <a:effectLst/>
                <a:latin typeface="Simplified Arabic"/>
                <a:ea typeface="Calibri"/>
              </a:rPr>
              <a:t>تتطلب هذه الطريقة من القائم بالتقييم اختيار الكلمات أو الجمل التي تصف وتبين أداء الموظف وخصائصه. وتقوم إدارة الموارد البشرية بمعرفة المقيم أو بدونها بوضع أوزان لمختلف العناصر الواردة في القائمة.</a:t>
            </a:r>
            <a:endParaRPr lang="en-US" sz="2000" dirty="0" smtClean="0">
              <a:effectLst/>
              <a:latin typeface="Simplified Arabic"/>
              <a:ea typeface="Calibri"/>
            </a:endParaRPr>
          </a:p>
          <a:p>
            <a:pPr indent="503555" algn="justLow">
              <a:lnSpc>
                <a:spcPct val="115000"/>
              </a:lnSpc>
              <a:spcBef>
                <a:spcPts val="1200"/>
              </a:spcBef>
            </a:pPr>
            <a:r>
              <a:rPr lang="ar-SA" sz="2000" b="1" dirty="0" smtClean="0">
                <a:effectLst/>
                <a:latin typeface="Simplified Arabic"/>
                <a:ea typeface="Calibri"/>
              </a:rPr>
              <a:t>ومن مميزات هذه الطريقة</a:t>
            </a:r>
            <a:r>
              <a:rPr lang="ar-SA" sz="2000" dirty="0" smtClean="0">
                <a:effectLst/>
                <a:latin typeface="Simplified Arabic"/>
                <a:ea typeface="Calibri"/>
              </a:rPr>
              <a:t> : بساطتها ، وإمكانية تحويرها لتناسب كل مجموعة من الوظائف ، فضلاً عن أنه من السهولة إدارتها وتتطلب قدر ضئيل من التدريب.</a:t>
            </a:r>
            <a:endParaRPr lang="ar-IQ" sz="2000" dirty="0"/>
          </a:p>
        </p:txBody>
      </p:sp>
    </p:spTree>
    <p:extLst>
      <p:ext uri="{BB962C8B-B14F-4D97-AF65-F5344CB8AC3E}">
        <p14:creationId xmlns:p14="http://schemas.microsoft.com/office/powerpoint/2010/main" val="13307837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1101440"/>
              </p:ext>
            </p:extLst>
          </p:nvPr>
        </p:nvGraphicFramePr>
        <p:xfrm>
          <a:off x="827584" y="1322355"/>
          <a:ext cx="7776863" cy="5358588"/>
        </p:xfrm>
        <a:graphic>
          <a:graphicData uri="http://schemas.openxmlformats.org/drawingml/2006/table">
            <a:tbl>
              <a:tblPr rtl="1" firstRow="1" firstCol="1" bandRow="1"/>
              <a:tblGrid>
                <a:gridCol w="2804801"/>
                <a:gridCol w="654818"/>
                <a:gridCol w="1170838"/>
                <a:gridCol w="148532"/>
                <a:gridCol w="654818"/>
                <a:gridCol w="1171528"/>
                <a:gridCol w="1171528"/>
              </a:tblGrid>
              <a:tr h="339193">
                <a:tc gridSpan="7">
                  <a:txBody>
                    <a:bodyPr/>
                    <a:lstStyle/>
                    <a:p>
                      <a:pPr indent="503555" algn="r" rtl="1">
                        <a:lnSpc>
                          <a:spcPct val="115000"/>
                        </a:lnSpc>
                        <a:spcAft>
                          <a:spcPts val="0"/>
                        </a:spcAft>
                      </a:pPr>
                      <a:r>
                        <a:rPr lang="ar-SA" sz="800" b="1" dirty="0">
                          <a:effectLst/>
                          <a:latin typeface="Simplified Arabic"/>
                          <a:ea typeface="Calibri"/>
                          <a:cs typeface="Arial"/>
                        </a:rPr>
                        <a:t>الاسم: ...............................   تاريخ التعيين: ...........................</a:t>
                      </a:r>
                      <a:endParaRPr lang="en-US" sz="900" b="1" dirty="0">
                        <a:effectLst/>
                        <a:latin typeface="Simplified Arabic"/>
                        <a:ea typeface="Calibri"/>
                        <a:cs typeface="Arial"/>
                      </a:endParaRPr>
                    </a:p>
                    <a:p>
                      <a:pPr indent="503555" algn="r" rtl="1">
                        <a:lnSpc>
                          <a:spcPct val="115000"/>
                        </a:lnSpc>
                        <a:spcAft>
                          <a:spcPts val="0"/>
                        </a:spcAft>
                      </a:pPr>
                      <a:r>
                        <a:rPr lang="ar-SA" sz="800" b="1" dirty="0">
                          <a:effectLst/>
                          <a:latin typeface="Simplified Arabic"/>
                          <a:ea typeface="Calibri"/>
                          <a:cs typeface="Arial"/>
                        </a:rPr>
                        <a:t>الوظيفة الحالية: ........................ الراتب الأساسي: .........................</a:t>
                      </a:r>
                      <a:endParaRPr lang="en-US" sz="900" b="1" dirty="0">
                        <a:effectLst/>
                        <a:latin typeface="Simplified Arabic"/>
                        <a:ea typeface="Calibri"/>
                        <a:cs typeface="Arial"/>
                      </a:endParaRPr>
                    </a:p>
                    <a:p>
                      <a:pPr indent="503555" algn="r" rtl="1">
                        <a:lnSpc>
                          <a:spcPct val="115000"/>
                        </a:lnSpc>
                        <a:spcAft>
                          <a:spcPts val="0"/>
                        </a:spcAft>
                      </a:pPr>
                      <a:r>
                        <a:rPr lang="ar-SA" sz="800" b="1" dirty="0">
                          <a:effectLst/>
                          <a:latin typeface="Simplified Arabic"/>
                          <a:ea typeface="Calibri"/>
                          <a:cs typeface="Arial"/>
                        </a:rPr>
                        <a:t>التقرير السنوي عن الفترة من    /    /  </a:t>
                      </a:r>
                      <a:r>
                        <a:rPr lang="en-US" sz="800" b="1" dirty="0">
                          <a:effectLst/>
                          <a:latin typeface="Simplified Arabic"/>
                          <a:ea typeface="Calibri"/>
                          <a:cs typeface="Arial"/>
                        </a:rPr>
                        <a:t>2016</a:t>
                      </a:r>
                      <a:endParaRPr lang="en-US" sz="900" b="1" dirty="0">
                        <a:effectLst/>
                        <a:latin typeface="Simplified Arabic"/>
                        <a:ea typeface="Calibri"/>
                        <a:cs typeface="Arial"/>
                      </a:endParaRPr>
                    </a:p>
                  </a:txBody>
                  <a:tcPr marL="31602" marR="316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113064">
                <a:tc rowSpan="2">
                  <a:txBody>
                    <a:bodyPr/>
                    <a:lstStyle/>
                    <a:p>
                      <a:pPr indent="503555" algn="ctr" rtl="1">
                        <a:lnSpc>
                          <a:spcPct val="115000"/>
                        </a:lnSpc>
                        <a:spcAft>
                          <a:spcPts val="0"/>
                        </a:spcAft>
                      </a:pPr>
                      <a:r>
                        <a:rPr lang="ar-SA" sz="800" b="1">
                          <a:effectLst/>
                          <a:latin typeface="Simplified Arabic"/>
                          <a:ea typeface="Calibri"/>
                          <a:cs typeface="Arial"/>
                        </a:rPr>
                        <a:t>مواد التقرير</a:t>
                      </a:r>
                      <a:endParaRPr lang="en-US" sz="900" b="1">
                        <a:effectLst/>
                        <a:latin typeface="Simplified Arabic"/>
                        <a:ea typeface="Calibri"/>
                        <a:cs typeface="Arial"/>
                      </a:endParaRPr>
                    </a:p>
                  </a:txBody>
                  <a:tcPr marL="31602" marR="3160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gridSpan="3">
                  <a:txBody>
                    <a:bodyPr/>
                    <a:lstStyle/>
                    <a:p>
                      <a:pPr indent="503555" algn="ctr" rtl="1">
                        <a:lnSpc>
                          <a:spcPct val="115000"/>
                        </a:lnSpc>
                        <a:spcAft>
                          <a:spcPts val="0"/>
                        </a:spcAft>
                      </a:pPr>
                      <a:r>
                        <a:rPr lang="ar-SA" sz="800" b="1">
                          <a:effectLst/>
                          <a:latin typeface="Simplified Arabic"/>
                          <a:ea typeface="Calibri"/>
                          <a:cs typeface="Arial"/>
                        </a:rPr>
                        <a:t>عناصر التقدير</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hMerge="1">
                  <a:txBody>
                    <a:bodyPr/>
                    <a:lstStyle/>
                    <a:p>
                      <a:pPr rtl="1"/>
                      <a:endParaRPr lang="ar-IQ"/>
                    </a:p>
                  </a:txBody>
                  <a:tcPr/>
                </a:tc>
                <a:tc rowSpan="2" hMerge="1">
                  <a:txBody>
                    <a:bodyPr/>
                    <a:lstStyle/>
                    <a:p>
                      <a:pPr rtl="1"/>
                      <a:endParaRPr lang="ar-IQ"/>
                    </a:p>
                  </a:txBody>
                  <a:tcPr/>
                </a:tc>
                <a:tc rowSpan="2">
                  <a:txBody>
                    <a:bodyPr/>
                    <a:lstStyle/>
                    <a:p>
                      <a:pPr indent="503555" algn="ctr" rtl="1">
                        <a:lnSpc>
                          <a:spcPct val="115000"/>
                        </a:lnSpc>
                        <a:spcAft>
                          <a:spcPts val="0"/>
                        </a:spcAft>
                      </a:pPr>
                      <a:r>
                        <a:rPr lang="ar-SA" sz="800" b="1">
                          <a:effectLst/>
                          <a:latin typeface="Simplified Arabic"/>
                          <a:ea typeface="Calibri"/>
                          <a:cs typeface="Arial"/>
                        </a:rPr>
                        <a:t>الدرجة المقررة</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2">
                  <a:txBody>
                    <a:bodyPr/>
                    <a:lstStyle/>
                    <a:p>
                      <a:pPr indent="503555" algn="ctr" rtl="1">
                        <a:lnSpc>
                          <a:spcPct val="115000"/>
                        </a:lnSpc>
                        <a:spcAft>
                          <a:spcPts val="0"/>
                        </a:spcAft>
                      </a:pPr>
                      <a:r>
                        <a:rPr lang="ar-SA" sz="800" b="1">
                          <a:effectLst/>
                          <a:latin typeface="Simplified Arabic"/>
                          <a:ea typeface="Calibri"/>
                          <a:cs typeface="Arial"/>
                        </a:rPr>
                        <a:t>تقدير الدرجات</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pPr rtl="1"/>
                      <a:endParaRPr lang="ar-IQ"/>
                    </a:p>
                  </a:txBody>
                  <a:tcPr/>
                </a:tc>
              </a:tr>
              <a:tr h="226128">
                <a:tc vMerge="1">
                  <a:txBody>
                    <a:bodyPr/>
                    <a:lstStyle/>
                    <a:p>
                      <a:pPr rtl="1"/>
                      <a:endParaRPr lang="ar-IQ"/>
                    </a:p>
                  </a:txBody>
                  <a:tcPr/>
                </a:tc>
                <a:tc gridSpan="3" vMerge="1">
                  <a:txBody>
                    <a:bodyPr/>
                    <a:lstStyle/>
                    <a:p>
                      <a:pPr rtl="1"/>
                      <a:endParaRPr lang="ar-IQ"/>
                    </a:p>
                  </a:txBody>
                  <a:tcPr/>
                </a:tc>
                <a:tc hMerge="1" vMerge="1">
                  <a:txBody>
                    <a:bodyPr/>
                    <a:lstStyle/>
                    <a:p>
                      <a:pPr rtl="1"/>
                      <a:endParaRPr lang="ar-IQ"/>
                    </a:p>
                  </a:txBody>
                  <a:tcPr/>
                </a:tc>
                <a:tc hMerge="1" vMerge="1">
                  <a:txBody>
                    <a:bodyPr/>
                    <a:lstStyle/>
                    <a:p>
                      <a:pPr rtl="1"/>
                      <a:endParaRPr lang="ar-IQ"/>
                    </a:p>
                  </a:txBody>
                  <a:tcPr/>
                </a:tc>
                <a:tc vMerge="1">
                  <a:txBody>
                    <a:bodyPr/>
                    <a:lstStyle/>
                    <a:p>
                      <a:pPr rtl="1"/>
                      <a:endParaRPr lang="ar-IQ"/>
                    </a:p>
                  </a:txBody>
                  <a:tcPr/>
                </a:tc>
                <a:tc>
                  <a:txBody>
                    <a:bodyPr/>
                    <a:lstStyle/>
                    <a:p>
                      <a:pPr indent="503555" algn="ctr" rtl="1">
                        <a:lnSpc>
                          <a:spcPct val="115000"/>
                        </a:lnSpc>
                        <a:spcAft>
                          <a:spcPts val="0"/>
                        </a:spcAft>
                      </a:pPr>
                      <a:r>
                        <a:rPr lang="ar-SA" sz="800" b="1">
                          <a:effectLst/>
                          <a:latin typeface="Simplified Arabic"/>
                          <a:ea typeface="Calibri"/>
                          <a:cs typeface="Arial"/>
                        </a:rPr>
                        <a:t>الرئيس </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indent="503555" algn="ctr" rtl="1">
                        <a:lnSpc>
                          <a:spcPct val="115000"/>
                        </a:lnSpc>
                        <a:spcAft>
                          <a:spcPts val="0"/>
                        </a:spcAft>
                      </a:pPr>
                      <a:r>
                        <a:rPr lang="ar-SA" sz="800" b="1">
                          <a:effectLst/>
                          <a:latin typeface="Simplified Arabic"/>
                          <a:ea typeface="Calibri"/>
                          <a:cs typeface="Arial"/>
                        </a:rPr>
                        <a:t>المباشر</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26128">
                <a:tc rowSpan="6">
                  <a:txBody>
                    <a:bodyPr/>
                    <a:lstStyle/>
                    <a:p>
                      <a:pPr indent="503555" algn="ctr" rtl="1">
                        <a:lnSpc>
                          <a:spcPct val="115000"/>
                        </a:lnSpc>
                        <a:spcAft>
                          <a:spcPts val="0"/>
                        </a:spcAft>
                      </a:pPr>
                      <a:r>
                        <a:rPr lang="ar-SA" sz="800" b="1">
                          <a:effectLst/>
                          <a:latin typeface="Simplified Arabic"/>
                          <a:ea typeface="Calibri"/>
                          <a:cs typeface="Arial"/>
                        </a:rPr>
                        <a:t>العمل والإنتاج</a:t>
                      </a:r>
                      <a:endParaRPr lang="en-US" sz="900" b="1">
                        <a:effectLst/>
                        <a:latin typeface="Simplified Arabic"/>
                        <a:ea typeface="Calibri"/>
                        <a:cs typeface="Arial"/>
                      </a:endParaRPr>
                    </a:p>
                  </a:txBody>
                  <a:tcPr marL="31602" marR="3160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503555" algn="ctr" rtl="1">
                        <a:lnSpc>
                          <a:spcPct val="115000"/>
                        </a:lnSpc>
                        <a:spcAft>
                          <a:spcPts val="0"/>
                        </a:spcAft>
                      </a:pPr>
                      <a:r>
                        <a:rPr lang="ar-SA" sz="800" b="1">
                          <a:effectLst/>
                          <a:latin typeface="Simplified Arabic"/>
                          <a:ea typeface="Calibri"/>
                          <a:cs typeface="Arial"/>
                        </a:rPr>
                        <a:t>الجهد والنشاط</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c>
                  <a:txBody>
                    <a:bodyPr/>
                    <a:lstStyle/>
                    <a:p>
                      <a:pPr indent="503555" algn="ctr" rtl="0">
                        <a:lnSpc>
                          <a:spcPct val="115000"/>
                        </a:lnSpc>
                        <a:spcAft>
                          <a:spcPts val="0"/>
                        </a:spcAft>
                      </a:pPr>
                      <a:r>
                        <a:rPr lang="en-US" sz="800" b="1">
                          <a:effectLst/>
                          <a:latin typeface="Times New Roman"/>
                          <a:ea typeface="Calibri"/>
                          <a:cs typeface="Arial"/>
                        </a:rPr>
                        <a:t>15</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indent="503555" algn="ctr" rtl="1">
                        <a:lnSpc>
                          <a:spcPct val="115000"/>
                        </a:lnSpc>
                        <a:spcAft>
                          <a:spcPts val="0"/>
                        </a:spcAft>
                      </a:pPr>
                      <a:r>
                        <a:rPr lang="ar-SA" sz="800" b="1">
                          <a:effectLst/>
                          <a:latin typeface="Simplified Arabic"/>
                          <a:ea typeface="Calibri"/>
                          <a:cs typeface="Arial"/>
                        </a:rPr>
                        <a:t> </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indent="503555" algn="ctr" rtl="1">
                        <a:lnSpc>
                          <a:spcPct val="115000"/>
                        </a:lnSpc>
                        <a:spcAft>
                          <a:spcPts val="0"/>
                        </a:spcAft>
                      </a:pPr>
                      <a:r>
                        <a:rPr lang="ar-SA" sz="800" b="1">
                          <a:effectLst/>
                          <a:latin typeface="Simplified Arabic"/>
                          <a:ea typeface="Calibri"/>
                          <a:cs typeface="Arial"/>
                        </a:rPr>
                        <a:t> </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128">
                <a:tc vMerge="1">
                  <a:txBody>
                    <a:bodyPr/>
                    <a:lstStyle/>
                    <a:p>
                      <a:pPr rtl="1"/>
                      <a:endParaRPr lang="ar-IQ"/>
                    </a:p>
                  </a:txBody>
                  <a:tcPr/>
                </a:tc>
                <a:tc gridSpan="3">
                  <a:txBody>
                    <a:bodyPr/>
                    <a:lstStyle/>
                    <a:p>
                      <a:pPr indent="503555" algn="ctr" rtl="1">
                        <a:lnSpc>
                          <a:spcPct val="115000"/>
                        </a:lnSpc>
                        <a:spcAft>
                          <a:spcPts val="0"/>
                        </a:spcAft>
                      </a:pPr>
                      <a:r>
                        <a:rPr lang="ar-SA" sz="800" b="1">
                          <a:effectLst/>
                          <a:latin typeface="Simplified Arabic"/>
                          <a:ea typeface="Calibri"/>
                          <a:cs typeface="Arial"/>
                        </a:rPr>
                        <a:t>سرعة الإنجاز</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c>
                  <a:txBody>
                    <a:bodyPr/>
                    <a:lstStyle/>
                    <a:p>
                      <a:pPr indent="503555" algn="ctr" rtl="0">
                        <a:lnSpc>
                          <a:spcPct val="115000"/>
                        </a:lnSpc>
                        <a:spcAft>
                          <a:spcPts val="0"/>
                        </a:spcAft>
                      </a:pPr>
                      <a:r>
                        <a:rPr lang="en-US" sz="800" b="1">
                          <a:effectLst/>
                          <a:latin typeface="Times New Roman"/>
                          <a:ea typeface="Calibri"/>
                          <a:cs typeface="Arial"/>
                        </a:rPr>
                        <a:t>15</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IQ"/>
                    </a:p>
                  </a:txBody>
                  <a:tcPr/>
                </a:tc>
                <a:tc vMerge="1">
                  <a:txBody>
                    <a:bodyPr/>
                    <a:lstStyle/>
                    <a:p>
                      <a:pPr rtl="1"/>
                      <a:endParaRPr lang="ar-IQ"/>
                    </a:p>
                  </a:txBody>
                  <a:tcPr/>
                </a:tc>
              </a:tr>
              <a:tr h="226128">
                <a:tc vMerge="1">
                  <a:txBody>
                    <a:bodyPr/>
                    <a:lstStyle/>
                    <a:p>
                      <a:pPr rtl="1"/>
                      <a:endParaRPr lang="ar-IQ"/>
                    </a:p>
                  </a:txBody>
                  <a:tcPr/>
                </a:tc>
                <a:tc gridSpan="3">
                  <a:txBody>
                    <a:bodyPr/>
                    <a:lstStyle/>
                    <a:p>
                      <a:pPr indent="503555" algn="ctr" rtl="1">
                        <a:lnSpc>
                          <a:spcPct val="115000"/>
                        </a:lnSpc>
                        <a:spcAft>
                          <a:spcPts val="0"/>
                        </a:spcAft>
                      </a:pPr>
                      <a:r>
                        <a:rPr lang="ar-SA" sz="800" b="1" dirty="0">
                          <a:effectLst/>
                          <a:latin typeface="Simplified Arabic"/>
                          <a:ea typeface="Calibri"/>
                          <a:cs typeface="Arial"/>
                        </a:rPr>
                        <a:t>كمية الإنتاج</a:t>
                      </a:r>
                      <a:endParaRPr lang="en-US" sz="900" b="1" dirty="0">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c>
                  <a:txBody>
                    <a:bodyPr/>
                    <a:lstStyle/>
                    <a:p>
                      <a:pPr indent="503555" algn="ctr" rtl="0">
                        <a:lnSpc>
                          <a:spcPct val="115000"/>
                        </a:lnSpc>
                        <a:spcAft>
                          <a:spcPts val="0"/>
                        </a:spcAft>
                      </a:pPr>
                      <a:r>
                        <a:rPr lang="en-US" sz="800" b="1">
                          <a:effectLst/>
                          <a:latin typeface="Times New Roman"/>
                          <a:ea typeface="Calibri"/>
                          <a:cs typeface="Arial"/>
                        </a:rPr>
                        <a:t>10</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IQ"/>
                    </a:p>
                  </a:txBody>
                  <a:tcPr/>
                </a:tc>
                <a:tc vMerge="1">
                  <a:txBody>
                    <a:bodyPr/>
                    <a:lstStyle/>
                    <a:p>
                      <a:pPr rtl="1"/>
                      <a:endParaRPr lang="ar-IQ"/>
                    </a:p>
                  </a:txBody>
                  <a:tcPr/>
                </a:tc>
              </a:tr>
              <a:tr h="226128">
                <a:tc vMerge="1">
                  <a:txBody>
                    <a:bodyPr/>
                    <a:lstStyle/>
                    <a:p>
                      <a:pPr rtl="1"/>
                      <a:endParaRPr lang="ar-IQ"/>
                    </a:p>
                  </a:txBody>
                  <a:tcPr/>
                </a:tc>
                <a:tc gridSpan="3">
                  <a:txBody>
                    <a:bodyPr/>
                    <a:lstStyle/>
                    <a:p>
                      <a:pPr indent="503555" algn="ctr" rtl="1">
                        <a:lnSpc>
                          <a:spcPct val="115000"/>
                        </a:lnSpc>
                        <a:spcAft>
                          <a:spcPts val="0"/>
                        </a:spcAft>
                      </a:pPr>
                      <a:r>
                        <a:rPr lang="ar-SA" sz="800" b="1">
                          <a:effectLst/>
                          <a:latin typeface="Simplified Arabic"/>
                          <a:ea typeface="Calibri"/>
                          <a:cs typeface="Arial"/>
                        </a:rPr>
                        <a:t>التعاون مع الزملاء والرؤساء</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c>
                  <a:txBody>
                    <a:bodyPr/>
                    <a:lstStyle/>
                    <a:p>
                      <a:pPr indent="503555" algn="ctr" rtl="0">
                        <a:lnSpc>
                          <a:spcPct val="115000"/>
                        </a:lnSpc>
                        <a:spcAft>
                          <a:spcPts val="0"/>
                        </a:spcAft>
                      </a:pPr>
                      <a:r>
                        <a:rPr lang="en-US" sz="800" b="1">
                          <a:effectLst/>
                          <a:latin typeface="Times New Roman"/>
                          <a:ea typeface="Calibri"/>
                          <a:cs typeface="Arial"/>
                        </a:rPr>
                        <a:t>10</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IQ"/>
                    </a:p>
                  </a:txBody>
                  <a:tcPr/>
                </a:tc>
                <a:tc vMerge="1">
                  <a:txBody>
                    <a:bodyPr/>
                    <a:lstStyle/>
                    <a:p>
                      <a:pPr rtl="1"/>
                      <a:endParaRPr lang="ar-IQ"/>
                    </a:p>
                  </a:txBody>
                  <a:tcPr/>
                </a:tc>
              </a:tr>
              <a:tr h="113064">
                <a:tc vMerge="1">
                  <a:txBody>
                    <a:bodyPr/>
                    <a:lstStyle/>
                    <a:p>
                      <a:pPr rtl="1"/>
                      <a:endParaRPr lang="ar-IQ"/>
                    </a:p>
                  </a:txBody>
                  <a:tcPr/>
                </a:tc>
                <a:tc gridSpan="3">
                  <a:txBody>
                    <a:bodyPr/>
                    <a:lstStyle/>
                    <a:p>
                      <a:pPr indent="503555" algn="ctr" rtl="1">
                        <a:lnSpc>
                          <a:spcPct val="115000"/>
                        </a:lnSpc>
                        <a:spcAft>
                          <a:spcPts val="0"/>
                        </a:spcAft>
                      </a:pPr>
                      <a:r>
                        <a:rPr lang="ar-SA" sz="800" b="1">
                          <a:effectLst/>
                          <a:latin typeface="Simplified Arabic"/>
                          <a:ea typeface="Calibri"/>
                          <a:cs typeface="Arial"/>
                        </a:rPr>
                        <a:t>القدرة على التصرف</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c>
                  <a:txBody>
                    <a:bodyPr/>
                    <a:lstStyle/>
                    <a:p>
                      <a:pPr indent="503555" algn="ctr" rtl="0">
                        <a:lnSpc>
                          <a:spcPct val="115000"/>
                        </a:lnSpc>
                        <a:spcAft>
                          <a:spcPts val="0"/>
                        </a:spcAft>
                      </a:pPr>
                      <a:r>
                        <a:rPr lang="en-US" sz="800" b="1">
                          <a:effectLst/>
                          <a:latin typeface="Times New Roman"/>
                          <a:ea typeface="Calibri"/>
                          <a:cs typeface="Arial"/>
                        </a:rPr>
                        <a:t>5</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IQ"/>
                    </a:p>
                  </a:txBody>
                  <a:tcPr/>
                </a:tc>
                <a:tc vMerge="1">
                  <a:txBody>
                    <a:bodyPr/>
                    <a:lstStyle/>
                    <a:p>
                      <a:pPr rtl="1"/>
                      <a:endParaRPr lang="ar-IQ"/>
                    </a:p>
                  </a:txBody>
                  <a:tcPr/>
                </a:tc>
              </a:tr>
              <a:tr h="226128">
                <a:tc vMerge="1">
                  <a:txBody>
                    <a:bodyPr/>
                    <a:lstStyle/>
                    <a:p>
                      <a:pPr rtl="1"/>
                      <a:endParaRPr lang="ar-IQ"/>
                    </a:p>
                  </a:txBody>
                  <a:tcPr/>
                </a:tc>
                <a:tc gridSpan="3">
                  <a:txBody>
                    <a:bodyPr/>
                    <a:lstStyle/>
                    <a:p>
                      <a:pPr indent="503555" algn="ctr" rtl="1">
                        <a:lnSpc>
                          <a:spcPct val="115000"/>
                        </a:lnSpc>
                        <a:spcAft>
                          <a:spcPts val="0"/>
                        </a:spcAft>
                      </a:pPr>
                      <a:r>
                        <a:rPr lang="ar-SA" sz="800" b="1">
                          <a:effectLst/>
                          <a:latin typeface="Simplified Arabic"/>
                          <a:ea typeface="Calibri"/>
                          <a:cs typeface="Arial"/>
                        </a:rPr>
                        <a:t>المجموع</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pPr rtl="1"/>
                      <a:endParaRPr lang="ar-IQ"/>
                    </a:p>
                  </a:txBody>
                  <a:tcPr/>
                </a:tc>
                <a:tc hMerge="1">
                  <a:txBody>
                    <a:bodyPr/>
                    <a:lstStyle/>
                    <a:p>
                      <a:pPr rtl="1"/>
                      <a:endParaRPr lang="ar-IQ"/>
                    </a:p>
                  </a:txBody>
                  <a:tcPr/>
                </a:tc>
                <a:tc>
                  <a:txBody>
                    <a:bodyPr/>
                    <a:lstStyle/>
                    <a:p>
                      <a:pPr indent="503555" algn="ctr" rtl="0">
                        <a:lnSpc>
                          <a:spcPct val="115000"/>
                        </a:lnSpc>
                        <a:spcAft>
                          <a:spcPts val="0"/>
                        </a:spcAft>
                      </a:pPr>
                      <a:r>
                        <a:rPr lang="en-US" sz="800" b="1">
                          <a:effectLst/>
                          <a:latin typeface="Times New Roman"/>
                          <a:ea typeface="Calibri"/>
                          <a:cs typeface="Arial"/>
                        </a:rPr>
                        <a:t>55</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pPr rtl="1"/>
                      <a:endParaRPr lang="ar-IQ"/>
                    </a:p>
                  </a:txBody>
                  <a:tcPr/>
                </a:tc>
                <a:tc vMerge="1">
                  <a:txBody>
                    <a:bodyPr/>
                    <a:lstStyle/>
                    <a:p>
                      <a:pPr rtl="1"/>
                      <a:endParaRPr lang="ar-IQ"/>
                    </a:p>
                  </a:txBody>
                  <a:tcPr/>
                </a:tc>
              </a:tr>
              <a:tr h="226128">
                <a:tc rowSpan="3">
                  <a:txBody>
                    <a:bodyPr/>
                    <a:lstStyle/>
                    <a:p>
                      <a:pPr indent="503555" algn="ctr" rtl="1">
                        <a:lnSpc>
                          <a:spcPct val="115000"/>
                        </a:lnSpc>
                        <a:spcAft>
                          <a:spcPts val="0"/>
                        </a:spcAft>
                      </a:pPr>
                      <a:r>
                        <a:rPr lang="ar-SA" sz="800" b="1">
                          <a:effectLst/>
                          <a:latin typeface="Simplified Arabic"/>
                          <a:ea typeface="Calibri"/>
                          <a:cs typeface="Arial"/>
                        </a:rPr>
                        <a:t>المواظبة</a:t>
                      </a:r>
                      <a:endParaRPr lang="en-US" sz="900" b="1">
                        <a:effectLst/>
                        <a:latin typeface="Simplified Arabic"/>
                        <a:ea typeface="Calibri"/>
                        <a:cs typeface="Arial"/>
                      </a:endParaRPr>
                    </a:p>
                  </a:txBody>
                  <a:tcPr marL="31602" marR="3160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503555" algn="ctr" rtl="1">
                        <a:lnSpc>
                          <a:spcPct val="115000"/>
                        </a:lnSpc>
                        <a:spcAft>
                          <a:spcPts val="0"/>
                        </a:spcAft>
                      </a:pPr>
                      <a:r>
                        <a:rPr lang="ar-SA" sz="800" b="1">
                          <a:effectLst/>
                          <a:latin typeface="Simplified Arabic"/>
                          <a:ea typeface="Calibri"/>
                          <a:cs typeface="Arial"/>
                        </a:rPr>
                        <a:t>التزامه بأوقات الدوام</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c>
                  <a:txBody>
                    <a:bodyPr/>
                    <a:lstStyle/>
                    <a:p>
                      <a:pPr indent="503555" algn="ctr" rtl="0">
                        <a:lnSpc>
                          <a:spcPct val="115000"/>
                        </a:lnSpc>
                        <a:spcAft>
                          <a:spcPts val="0"/>
                        </a:spcAft>
                      </a:pPr>
                      <a:r>
                        <a:rPr lang="en-US" sz="800" b="1">
                          <a:effectLst/>
                          <a:latin typeface="Times New Roman"/>
                          <a:ea typeface="Calibri"/>
                          <a:cs typeface="Arial"/>
                        </a:rPr>
                        <a:t>15</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503555" algn="ctr" rtl="1">
                        <a:lnSpc>
                          <a:spcPct val="115000"/>
                        </a:lnSpc>
                        <a:spcAft>
                          <a:spcPts val="0"/>
                        </a:spcAft>
                      </a:pPr>
                      <a:r>
                        <a:rPr lang="ar-SA" sz="800" b="1">
                          <a:effectLst/>
                          <a:latin typeface="Simplified Arabic"/>
                          <a:ea typeface="Calibri"/>
                          <a:cs typeface="Arial"/>
                        </a:rPr>
                        <a:t> </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503555" algn="ctr" rtl="1">
                        <a:lnSpc>
                          <a:spcPct val="115000"/>
                        </a:lnSpc>
                        <a:spcAft>
                          <a:spcPts val="0"/>
                        </a:spcAft>
                      </a:pPr>
                      <a:r>
                        <a:rPr lang="ar-SA" sz="800" b="1">
                          <a:effectLst/>
                          <a:latin typeface="Simplified Arabic"/>
                          <a:ea typeface="Calibri"/>
                          <a:cs typeface="Arial"/>
                        </a:rPr>
                        <a:t> </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128">
                <a:tc vMerge="1">
                  <a:txBody>
                    <a:bodyPr/>
                    <a:lstStyle/>
                    <a:p>
                      <a:pPr rtl="1"/>
                      <a:endParaRPr lang="ar-IQ"/>
                    </a:p>
                  </a:txBody>
                  <a:tcPr/>
                </a:tc>
                <a:tc gridSpan="3">
                  <a:txBody>
                    <a:bodyPr/>
                    <a:lstStyle/>
                    <a:p>
                      <a:pPr indent="503555" algn="ctr" rtl="1">
                        <a:lnSpc>
                          <a:spcPct val="115000"/>
                        </a:lnSpc>
                        <a:spcAft>
                          <a:spcPts val="0"/>
                        </a:spcAft>
                      </a:pPr>
                      <a:r>
                        <a:rPr lang="ar-SA" sz="800" b="1">
                          <a:effectLst/>
                          <a:latin typeface="Simplified Arabic"/>
                          <a:ea typeface="Calibri"/>
                          <a:cs typeface="Arial"/>
                        </a:rPr>
                        <a:t>حرصه على عدم تجاوز الإجازات</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c>
                  <a:txBody>
                    <a:bodyPr/>
                    <a:lstStyle/>
                    <a:p>
                      <a:pPr indent="503555" algn="ctr" rtl="0">
                        <a:lnSpc>
                          <a:spcPct val="115000"/>
                        </a:lnSpc>
                        <a:spcAft>
                          <a:spcPts val="0"/>
                        </a:spcAft>
                      </a:pPr>
                      <a:r>
                        <a:rPr lang="en-US" sz="800" b="1">
                          <a:effectLst/>
                          <a:latin typeface="Times New Roman"/>
                          <a:ea typeface="Calibri"/>
                          <a:cs typeface="Arial"/>
                        </a:rPr>
                        <a:t>5</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IQ"/>
                    </a:p>
                  </a:txBody>
                  <a:tcPr/>
                </a:tc>
                <a:tc vMerge="1">
                  <a:txBody>
                    <a:bodyPr/>
                    <a:lstStyle/>
                    <a:p>
                      <a:pPr rtl="1"/>
                      <a:endParaRPr lang="ar-IQ"/>
                    </a:p>
                  </a:txBody>
                  <a:tcPr/>
                </a:tc>
              </a:tr>
              <a:tr h="226128">
                <a:tc vMerge="1">
                  <a:txBody>
                    <a:bodyPr/>
                    <a:lstStyle/>
                    <a:p>
                      <a:pPr rtl="1"/>
                      <a:endParaRPr lang="ar-IQ"/>
                    </a:p>
                  </a:txBody>
                  <a:tcPr/>
                </a:tc>
                <a:tc gridSpan="3">
                  <a:txBody>
                    <a:bodyPr/>
                    <a:lstStyle/>
                    <a:p>
                      <a:pPr indent="503555" algn="ctr" rtl="1">
                        <a:lnSpc>
                          <a:spcPct val="115000"/>
                        </a:lnSpc>
                        <a:spcAft>
                          <a:spcPts val="0"/>
                        </a:spcAft>
                      </a:pPr>
                      <a:r>
                        <a:rPr lang="ar-SA" sz="800" b="1">
                          <a:effectLst/>
                          <a:latin typeface="Simplified Arabic"/>
                          <a:ea typeface="Calibri"/>
                          <a:cs typeface="Arial"/>
                        </a:rPr>
                        <a:t>المجموع</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pPr rtl="1"/>
                      <a:endParaRPr lang="ar-IQ"/>
                    </a:p>
                  </a:txBody>
                  <a:tcPr/>
                </a:tc>
                <a:tc hMerge="1">
                  <a:txBody>
                    <a:bodyPr/>
                    <a:lstStyle/>
                    <a:p>
                      <a:pPr rtl="1"/>
                      <a:endParaRPr lang="ar-IQ"/>
                    </a:p>
                  </a:txBody>
                  <a:tcPr/>
                </a:tc>
                <a:tc>
                  <a:txBody>
                    <a:bodyPr/>
                    <a:lstStyle/>
                    <a:p>
                      <a:pPr indent="503555" algn="ctr" rtl="0">
                        <a:lnSpc>
                          <a:spcPct val="115000"/>
                        </a:lnSpc>
                        <a:spcAft>
                          <a:spcPts val="0"/>
                        </a:spcAft>
                      </a:pPr>
                      <a:r>
                        <a:rPr lang="en-US" sz="800" b="1">
                          <a:effectLst/>
                          <a:latin typeface="Times New Roman"/>
                          <a:ea typeface="Calibri"/>
                          <a:cs typeface="Arial"/>
                        </a:rPr>
                        <a:t>20</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pPr rtl="1"/>
                      <a:endParaRPr lang="ar-IQ"/>
                    </a:p>
                  </a:txBody>
                  <a:tcPr/>
                </a:tc>
                <a:tc vMerge="1">
                  <a:txBody>
                    <a:bodyPr/>
                    <a:lstStyle/>
                    <a:p>
                      <a:pPr rtl="1"/>
                      <a:endParaRPr lang="ar-IQ"/>
                    </a:p>
                  </a:txBody>
                  <a:tcPr/>
                </a:tc>
              </a:tr>
              <a:tr h="226128">
                <a:tc rowSpan="5">
                  <a:txBody>
                    <a:bodyPr/>
                    <a:lstStyle/>
                    <a:p>
                      <a:pPr indent="503555" algn="ctr" rtl="1">
                        <a:lnSpc>
                          <a:spcPct val="115000"/>
                        </a:lnSpc>
                        <a:spcAft>
                          <a:spcPts val="0"/>
                        </a:spcAft>
                      </a:pPr>
                      <a:r>
                        <a:rPr lang="ar-SA" sz="800" b="1">
                          <a:effectLst/>
                          <a:latin typeface="Simplified Arabic"/>
                          <a:ea typeface="Calibri"/>
                          <a:cs typeface="Arial"/>
                        </a:rPr>
                        <a:t>الصفات الشخصية</a:t>
                      </a:r>
                      <a:endParaRPr lang="en-US" sz="900" b="1">
                        <a:effectLst/>
                        <a:latin typeface="Simplified Arabic"/>
                        <a:ea typeface="Calibri"/>
                        <a:cs typeface="Arial"/>
                      </a:endParaRPr>
                    </a:p>
                  </a:txBody>
                  <a:tcPr marL="31602" marR="3160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503555" algn="ctr" rtl="1">
                        <a:lnSpc>
                          <a:spcPct val="115000"/>
                        </a:lnSpc>
                        <a:spcAft>
                          <a:spcPts val="0"/>
                        </a:spcAft>
                      </a:pPr>
                      <a:r>
                        <a:rPr lang="ar-SA" sz="800" b="1" dirty="0">
                          <a:effectLst/>
                          <a:latin typeface="Simplified Arabic"/>
                          <a:ea typeface="Calibri"/>
                          <a:cs typeface="Arial"/>
                        </a:rPr>
                        <a:t>المظهر</a:t>
                      </a:r>
                      <a:endParaRPr lang="en-US" sz="900" b="1" dirty="0">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c>
                  <a:txBody>
                    <a:bodyPr/>
                    <a:lstStyle/>
                    <a:p>
                      <a:pPr indent="503555" algn="ctr" rtl="0">
                        <a:lnSpc>
                          <a:spcPct val="115000"/>
                        </a:lnSpc>
                        <a:spcAft>
                          <a:spcPts val="0"/>
                        </a:spcAft>
                      </a:pPr>
                      <a:r>
                        <a:rPr lang="en-US" sz="800" b="1">
                          <a:effectLst/>
                          <a:latin typeface="Times New Roman"/>
                          <a:ea typeface="Calibri"/>
                          <a:cs typeface="Arial"/>
                        </a:rPr>
                        <a:t>10</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indent="503555" algn="ctr" rtl="1">
                        <a:lnSpc>
                          <a:spcPct val="115000"/>
                        </a:lnSpc>
                        <a:spcAft>
                          <a:spcPts val="0"/>
                        </a:spcAft>
                      </a:pPr>
                      <a:r>
                        <a:rPr lang="ar-SA" sz="800" b="1">
                          <a:effectLst/>
                          <a:latin typeface="Simplified Arabic"/>
                          <a:ea typeface="Calibri"/>
                          <a:cs typeface="Arial"/>
                        </a:rPr>
                        <a:t> </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indent="503555" algn="ctr" rtl="1">
                        <a:lnSpc>
                          <a:spcPct val="115000"/>
                        </a:lnSpc>
                        <a:spcAft>
                          <a:spcPts val="0"/>
                        </a:spcAft>
                      </a:pPr>
                      <a:r>
                        <a:rPr lang="ar-SA" sz="800" b="1">
                          <a:effectLst/>
                          <a:latin typeface="Simplified Arabic"/>
                          <a:ea typeface="Calibri"/>
                          <a:cs typeface="Arial"/>
                        </a:rPr>
                        <a:t> </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128">
                <a:tc vMerge="1">
                  <a:txBody>
                    <a:bodyPr/>
                    <a:lstStyle/>
                    <a:p>
                      <a:pPr rtl="1"/>
                      <a:endParaRPr lang="ar-IQ"/>
                    </a:p>
                  </a:txBody>
                  <a:tcPr/>
                </a:tc>
                <a:tc gridSpan="3">
                  <a:txBody>
                    <a:bodyPr/>
                    <a:lstStyle/>
                    <a:p>
                      <a:pPr indent="503555" algn="ctr" rtl="1">
                        <a:lnSpc>
                          <a:spcPct val="115000"/>
                        </a:lnSpc>
                        <a:spcAft>
                          <a:spcPts val="0"/>
                        </a:spcAft>
                      </a:pPr>
                      <a:r>
                        <a:rPr lang="ar-SA" sz="800" b="1">
                          <a:effectLst/>
                          <a:latin typeface="Simplified Arabic"/>
                          <a:ea typeface="Calibri"/>
                          <a:cs typeface="Arial"/>
                        </a:rPr>
                        <a:t>الأخلاق والسمعة</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c>
                  <a:txBody>
                    <a:bodyPr/>
                    <a:lstStyle/>
                    <a:p>
                      <a:pPr indent="503555" algn="ctr" rtl="0">
                        <a:lnSpc>
                          <a:spcPct val="115000"/>
                        </a:lnSpc>
                        <a:spcAft>
                          <a:spcPts val="0"/>
                        </a:spcAft>
                      </a:pPr>
                      <a:r>
                        <a:rPr lang="en-US" sz="800" b="1">
                          <a:effectLst/>
                          <a:latin typeface="Times New Roman"/>
                          <a:ea typeface="Calibri"/>
                          <a:cs typeface="Arial"/>
                        </a:rPr>
                        <a:t>10</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IQ"/>
                    </a:p>
                  </a:txBody>
                  <a:tcPr/>
                </a:tc>
                <a:tc vMerge="1">
                  <a:txBody>
                    <a:bodyPr/>
                    <a:lstStyle/>
                    <a:p>
                      <a:pPr rtl="1"/>
                      <a:endParaRPr lang="ar-IQ"/>
                    </a:p>
                  </a:txBody>
                  <a:tcPr/>
                </a:tc>
              </a:tr>
              <a:tr h="113064">
                <a:tc vMerge="1">
                  <a:txBody>
                    <a:bodyPr/>
                    <a:lstStyle/>
                    <a:p>
                      <a:pPr rtl="1"/>
                      <a:endParaRPr lang="ar-IQ"/>
                    </a:p>
                  </a:txBody>
                  <a:tcPr/>
                </a:tc>
                <a:tc gridSpan="3">
                  <a:txBody>
                    <a:bodyPr/>
                    <a:lstStyle/>
                    <a:p>
                      <a:pPr indent="503555" algn="ctr" rtl="1">
                        <a:lnSpc>
                          <a:spcPct val="115000"/>
                        </a:lnSpc>
                        <a:spcAft>
                          <a:spcPts val="0"/>
                        </a:spcAft>
                      </a:pPr>
                      <a:r>
                        <a:rPr lang="ar-SA" sz="800" b="1">
                          <a:effectLst/>
                          <a:latin typeface="Simplified Arabic"/>
                          <a:ea typeface="Calibri"/>
                          <a:cs typeface="Arial"/>
                        </a:rPr>
                        <a:t>المزاج والطباع</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c>
                  <a:txBody>
                    <a:bodyPr/>
                    <a:lstStyle/>
                    <a:p>
                      <a:pPr indent="503555" algn="ctr" rtl="0">
                        <a:lnSpc>
                          <a:spcPct val="115000"/>
                        </a:lnSpc>
                        <a:spcAft>
                          <a:spcPts val="0"/>
                        </a:spcAft>
                      </a:pPr>
                      <a:r>
                        <a:rPr lang="en-US" sz="800" b="1">
                          <a:effectLst/>
                          <a:latin typeface="Times New Roman"/>
                          <a:ea typeface="Calibri"/>
                          <a:cs typeface="Arial"/>
                        </a:rPr>
                        <a:t>5</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IQ"/>
                    </a:p>
                  </a:txBody>
                  <a:tcPr/>
                </a:tc>
                <a:tc vMerge="1">
                  <a:txBody>
                    <a:bodyPr/>
                    <a:lstStyle/>
                    <a:p>
                      <a:pPr rtl="1"/>
                      <a:endParaRPr lang="ar-IQ"/>
                    </a:p>
                  </a:txBody>
                  <a:tcPr/>
                </a:tc>
              </a:tr>
              <a:tr h="226128">
                <a:tc vMerge="1">
                  <a:txBody>
                    <a:bodyPr/>
                    <a:lstStyle/>
                    <a:p>
                      <a:pPr rtl="1"/>
                      <a:endParaRPr lang="ar-IQ"/>
                    </a:p>
                  </a:txBody>
                  <a:tcPr/>
                </a:tc>
                <a:tc gridSpan="3">
                  <a:txBody>
                    <a:bodyPr/>
                    <a:lstStyle/>
                    <a:p>
                      <a:pPr indent="503555" algn="ctr" rtl="1">
                        <a:lnSpc>
                          <a:spcPct val="115000"/>
                        </a:lnSpc>
                        <a:spcAft>
                          <a:spcPts val="0"/>
                        </a:spcAft>
                      </a:pPr>
                      <a:r>
                        <a:rPr lang="ar-SA" sz="800" b="1">
                          <a:effectLst/>
                          <a:latin typeface="Simplified Arabic"/>
                          <a:ea typeface="Calibri"/>
                          <a:cs typeface="Arial"/>
                        </a:rPr>
                        <a:t>المجموع</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pPr rtl="1"/>
                      <a:endParaRPr lang="ar-IQ"/>
                    </a:p>
                  </a:txBody>
                  <a:tcPr/>
                </a:tc>
                <a:tc hMerge="1">
                  <a:txBody>
                    <a:bodyPr/>
                    <a:lstStyle/>
                    <a:p>
                      <a:pPr rtl="1"/>
                      <a:endParaRPr lang="ar-IQ"/>
                    </a:p>
                  </a:txBody>
                  <a:tcPr/>
                </a:tc>
                <a:tc>
                  <a:txBody>
                    <a:bodyPr/>
                    <a:lstStyle/>
                    <a:p>
                      <a:pPr indent="503555" algn="ctr" rtl="0">
                        <a:lnSpc>
                          <a:spcPct val="115000"/>
                        </a:lnSpc>
                        <a:spcAft>
                          <a:spcPts val="0"/>
                        </a:spcAft>
                      </a:pPr>
                      <a:r>
                        <a:rPr lang="en-US" sz="800" b="1">
                          <a:effectLst/>
                          <a:latin typeface="Times New Roman"/>
                          <a:ea typeface="Calibri"/>
                          <a:cs typeface="Arial"/>
                        </a:rPr>
                        <a:t>25</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pPr rtl="1"/>
                      <a:endParaRPr lang="ar-IQ"/>
                    </a:p>
                  </a:txBody>
                  <a:tcPr/>
                </a:tc>
                <a:tc vMerge="1">
                  <a:txBody>
                    <a:bodyPr/>
                    <a:lstStyle/>
                    <a:p>
                      <a:pPr rtl="1"/>
                      <a:endParaRPr lang="ar-IQ"/>
                    </a:p>
                  </a:txBody>
                  <a:tcPr/>
                </a:tc>
              </a:tr>
              <a:tr h="226128">
                <a:tc vMerge="1">
                  <a:txBody>
                    <a:bodyPr/>
                    <a:lstStyle/>
                    <a:p>
                      <a:pPr rtl="1"/>
                      <a:endParaRPr lang="ar-IQ"/>
                    </a:p>
                  </a:txBody>
                  <a:tcPr/>
                </a:tc>
                <a:tc gridSpan="3">
                  <a:txBody>
                    <a:bodyPr/>
                    <a:lstStyle/>
                    <a:p>
                      <a:pPr indent="503555" algn="ctr" rtl="1">
                        <a:lnSpc>
                          <a:spcPct val="115000"/>
                        </a:lnSpc>
                        <a:spcAft>
                          <a:spcPts val="0"/>
                        </a:spcAft>
                      </a:pPr>
                      <a:r>
                        <a:rPr lang="ar-SA" sz="800" b="1">
                          <a:effectLst/>
                          <a:latin typeface="Simplified Arabic"/>
                          <a:ea typeface="Calibri"/>
                          <a:cs typeface="Arial"/>
                        </a:rPr>
                        <a:t>المجموع الكلي</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pPr rtl="1"/>
                      <a:endParaRPr lang="ar-IQ"/>
                    </a:p>
                  </a:txBody>
                  <a:tcPr/>
                </a:tc>
                <a:tc hMerge="1">
                  <a:txBody>
                    <a:bodyPr/>
                    <a:lstStyle/>
                    <a:p>
                      <a:pPr rtl="1"/>
                      <a:endParaRPr lang="ar-IQ"/>
                    </a:p>
                  </a:txBody>
                  <a:tcPr/>
                </a:tc>
                <a:tc>
                  <a:txBody>
                    <a:bodyPr/>
                    <a:lstStyle/>
                    <a:p>
                      <a:pPr indent="503555" algn="ctr" rtl="0">
                        <a:lnSpc>
                          <a:spcPct val="115000"/>
                        </a:lnSpc>
                        <a:spcAft>
                          <a:spcPts val="0"/>
                        </a:spcAft>
                      </a:pPr>
                      <a:r>
                        <a:rPr lang="en-US" sz="800" b="1">
                          <a:effectLst/>
                          <a:latin typeface="Times New Roman"/>
                          <a:ea typeface="Calibri"/>
                          <a:cs typeface="Arial"/>
                        </a:rPr>
                        <a:t>100</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pPr rtl="1"/>
                      <a:endParaRPr lang="ar-IQ"/>
                    </a:p>
                  </a:txBody>
                  <a:tcPr/>
                </a:tc>
                <a:tc vMerge="1">
                  <a:txBody>
                    <a:bodyPr/>
                    <a:lstStyle/>
                    <a:p>
                      <a:pPr rtl="1"/>
                      <a:endParaRPr lang="ar-IQ"/>
                    </a:p>
                  </a:txBody>
                  <a:tcPr/>
                </a:tc>
              </a:tr>
              <a:tr h="116458">
                <a:tc gridSpan="7">
                  <a:txBody>
                    <a:bodyPr/>
                    <a:lstStyle/>
                    <a:p>
                      <a:pPr indent="503555" algn="ctr" rtl="1">
                        <a:lnSpc>
                          <a:spcPct val="115000"/>
                        </a:lnSpc>
                        <a:spcAft>
                          <a:spcPts val="0"/>
                        </a:spcAft>
                      </a:pPr>
                      <a:r>
                        <a:rPr lang="ar-SA" sz="800" b="1">
                          <a:effectLst/>
                          <a:latin typeface="Simplified Arabic"/>
                          <a:ea typeface="Calibri"/>
                          <a:cs typeface="Arial"/>
                        </a:rPr>
                        <a:t>التقييم العام</a:t>
                      </a:r>
                      <a:endParaRPr lang="en-US" sz="900" b="1">
                        <a:effectLst/>
                        <a:latin typeface="Simplified Arabic"/>
                        <a:ea typeface="Calibri"/>
                        <a:cs typeface="Arial"/>
                      </a:endParaRPr>
                    </a:p>
                  </a:txBody>
                  <a:tcPr marL="31602" marR="3160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226128">
                <a:tc gridSpan="2">
                  <a:txBody>
                    <a:bodyPr/>
                    <a:lstStyle/>
                    <a:p>
                      <a:pPr indent="503555" algn="ctr" rtl="0">
                        <a:lnSpc>
                          <a:spcPct val="115000"/>
                        </a:lnSpc>
                        <a:spcAft>
                          <a:spcPts val="0"/>
                        </a:spcAft>
                      </a:pPr>
                      <a:r>
                        <a:rPr lang="en-US" sz="800" b="1">
                          <a:effectLst/>
                          <a:latin typeface="Times New Roman"/>
                          <a:ea typeface="Calibri"/>
                          <a:cs typeface="Arial"/>
                        </a:rPr>
                        <a:t>100 – 90 </a:t>
                      </a:r>
                      <a:endParaRPr lang="en-US" sz="900" b="1">
                        <a:effectLst/>
                        <a:latin typeface="Simplified Arabic"/>
                        <a:ea typeface="Calibri"/>
                        <a:cs typeface="Arial"/>
                      </a:endParaRPr>
                    </a:p>
                  </a:txBody>
                  <a:tcPr marL="31602" marR="3160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a:txBody>
                    <a:bodyPr/>
                    <a:lstStyle/>
                    <a:p>
                      <a:pPr indent="503555" algn="ctr" rtl="0">
                        <a:lnSpc>
                          <a:spcPct val="115000"/>
                        </a:lnSpc>
                        <a:spcAft>
                          <a:spcPts val="0"/>
                        </a:spcAft>
                      </a:pPr>
                      <a:r>
                        <a:rPr lang="en-US" sz="800" b="1">
                          <a:effectLst/>
                          <a:latin typeface="Times New Roman"/>
                          <a:ea typeface="Calibri"/>
                          <a:cs typeface="Arial"/>
                        </a:rPr>
                        <a:t>89 – 80 </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503555" algn="ctr" rtl="0">
                        <a:lnSpc>
                          <a:spcPct val="115000"/>
                        </a:lnSpc>
                        <a:spcAft>
                          <a:spcPts val="0"/>
                        </a:spcAft>
                      </a:pPr>
                      <a:r>
                        <a:rPr lang="en-US" sz="800" b="1">
                          <a:effectLst/>
                          <a:latin typeface="Times New Roman"/>
                          <a:ea typeface="Calibri"/>
                          <a:cs typeface="Arial"/>
                        </a:rPr>
                        <a:t>79 – 70 </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a:txBody>
                    <a:bodyPr/>
                    <a:lstStyle/>
                    <a:p>
                      <a:pPr indent="503555" algn="ctr" rtl="0">
                        <a:lnSpc>
                          <a:spcPct val="115000"/>
                        </a:lnSpc>
                        <a:spcAft>
                          <a:spcPts val="0"/>
                        </a:spcAft>
                      </a:pPr>
                      <a:r>
                        <a:rPr lang="en-US" sz="800" b="1">
                          <a:effectLst/>
                          <a:latin typeface="Times New Roman"/>
                          <a:ea typeface="Calibri"/>
                          <a:cs typeface="Arial"/>
                        </a:rPr>
                        <a:t>69 – 50 </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1">
                        <a:lnSpc>
                          <a:spcPct val="115000"/>
                        </a:lnSpc>
                        <a:spcAft>
                          <a:spcPts val="0"/>
                        </a:spcAft>
                      </a:pPr>
                      <a:r>
                        <a:rPr lang="ar-SA" sz="800" b="1">
                          <a:effectLst/>
                          <a:latin typeface="Simplified Arabic"/>
                          <a:ea typeface="Calibri"/>
                          <a:cs typeface="Times New Roman"/>
                        </a:rPr>
                        <a:t> </a:t>
                      </a:r>
                      <a:r>
                        <a:rPr lang="ar-SA" sz="800" b="1">
                          <a:effectLst/>
                          <a:latin typeface="Simplified Arabic"/>
                          <a:ea typeface="Calibri"/>
                          <a:cs typeface="Arial"/>
                        </a:rPr>
                        <a:t>أقل من </a:t>
                      </a:r>
                      <a:r>
                        <a:rPr lang="en-US" sz="800" b="1">
                          <a:effectLst/>
                          <a:latin typeface="Times New Roman"/>
                          <a:ea typeface="Calibri"/>
                          <a:cs typeface="Arial"/>
                        </a:rPr>
                        <a:t>50</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128">
                <a:tc gridSpan="2">
                  <a:txBody>
                    <a:bodyPr/>
                    <a:lstStyle/>
                    <a:p>
                      <a:pPr indent="503555" algn="ctr" rtl="1">
                        <a:lnSpc>
                          <a:spcPct val="115000"/>
                        </a:lnSpc>
                        <a:spcAft>
                          <a:spcPts val="0"/>
                        </a:spcAft>
                      </a:pPr>
                      <a:r>
                        <a:rPr lang="ar-SA" sz="800" b="1">
                          <a:effectLst/>
                          <a:latin typeface="Simplified Arabic"/>
                          <a:ea typeface="Calibri"/>
                          <a:cs typeface="Arial"/>
                        </a:rPr>
                        <a:t>ممتاز</a:t>
                      </a:r>
                      <a:endParaRPr lang="en-US" sz="900" b="1">
                        <a:effectLst/>
                        <a:latin typeface="Simplified Arabic"/>
                        <a:ea typeface="Calibri"/>
                        <a:cs typeface="Arial"/>
                      </a:endParaRPr>
                    </a:p>
                  </a:txBody>
                  <a:tcPr marL="31602" marR="3160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a:txBody>
                    <a:bodyPr/>
                    <a:lstStyle/>
                    <a:p>
                      <a:pPr indent="503555" algn="ctr" rtl="1">
                        <a:lnSpc>
                          <a:spcPct val="115000"/>
                        </a:lnSpc>
                        <a:spcAft>
                          <a:spcPts val="0"/>
                        </a:spcAft>
                      </a:pPr>
                      <a:r>
                        <a:rPr lang="ar-SA" sz="800" b="1">
                          <a:effectLst/>
                          <a:latin typeface="Simplified Arabic"/>
                          <a:ea typeface="Calibri"/>
                          <a:cs typeface="Arial"/>
                        </a:rPr>
                        <a:t>جيد جداً</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503555" algn="ctr" rtl="1">
                        <a:lnSpc>
                          <a:spcPct val="115000"/>
                        </a:lnSpc>
                        <a:spcAft>
                          <a:spcPts val="0"/>
                        </a:spcAft>
                      </a:pPr>
                      <a:r>
                        <a:rPr lang="ar-SA" sz="800" b="1">
                          <a:effectLst/>
                          <a:latin typeface="Simplified Arabic"/>
                          <a:ea typeface="Calibri"/>
                          <a:cs typeface="Arial"/>
                        </a:rPr>
                        <a:t>جيد</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a:txBody>
                    <a:bodyPr/>
                    <a:lstStyle/>
                    <a:p>
                      <a:pPr indent="503555" algn="ctr" rtl="1">
                        <a:lnSpc>
                          <a:spcPct val="115000"/>
                        </a:lnSpc>
                        <a:spcAft>
                          <a:spcPts val="0"/>
                        </a:spcAft>
                      </a:pPr>
                      <a:r>
                        <a:rPr lang="ar-SA" sz="800" b="1">
                          <a:effectLst/>
                          <a:latin typeface="Simplified Arabic"/>
                          <a:ea typeface="Calibri"/>
                          <a:cs typeface="Arial"/>
                        </a:rPr>
                        <a:t>متوسط</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1">
                        <a:lnSpc>
                          <a:spcPct val="115000"/>
                        </a:lnSpc>
                        <a:spcAft>
                          <a:spcPts val="0"/>
                        </a:spcAft>
                      </a:pPr>
                      <a:r>
                        <a:rPr lang="ar-SA" sz="800" b="1">
                          <a:effectLst/>
                          <a:latin typeface="Simplified Arabic"/>
                          <a:ea typeface="Calibri"/>
                          <a:cs typeface="Arial"/>
                        </a:rPr>
                        <a:t>ضعيف</a:t>
                      </a:r>
                      <a:endParaRPr lang="en-US" sz="900" b="1">
                        <a:effectLst/>
                        <a:latin typeface="Simplified Arabic"/>
                        <a:ea typeface="Calibri"/>
                        <a:cs typeface="Arial"/>
                      </a:endParaRPr>
                    </a:p>
                  </a:txBody>
                  <a:tcPr marL="31602" marR="3160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128">
                <a:tc gridSpan="7">
                  <a:txBody>
                    <a:bodyPr/>
                    <a:lstStyle/>
                    <a:p>
                      <a:pPr indent="503555" algn="r" rtl="1">
                        <a:lnSpc>
                          <a:spcPct val="115000"/>
                        </a:lnSpc>
                        <a:spcAft>
                          <a:spcPts val="0"/>
                        </a:spcAft>
                      </a:pPr>
                      <a:r>
                        <a:rPr lang="ar-SA" sz="800" b="1">
                          <a:effectLst/>
                          <a:latin typeface="Simplified Arabic"/>
                          <a:ea typeface="Calibri"/>
                          <a:cs typeface="Arial"/>
                        </a:rPr>
                        <a:t>الرئيس المباشر ..........................  التوقيع .....................</a:t>
                      </a:r>
                      <a:endParaRPr lang="en-US" sz="900" b="1">
                        <a:effectLst/>
                        <a:latin typeface="Simplified Arabic"/>
                        <a:ea typeface="Calibri"/>
                        <a:cs typeface="Arial"/>
                      </a:endParaRPr>
                    </a:p>
                    <a:p>
                      <a:pPr indent="503555" algn="r" rtl="1">
                        <a:lnSpc>
                          <a:spcPct val="115000"/>
                        </a:lnSpc>
                        <a:spcAft>
                          <a:spcPts val="0"/>
                        </a:spcAft>
                      </a:pPr>
                      <a:r>
                        <a:rPr lang="ar-SA" sz="800" b="1">
                          <a:effectLst/>
                          <a:latin typeface="Simplified Arabic"/>
                          <a:ea typeface="Calibri"/>
                          <a:cs typeface="Arial"/>
                        </a:rPr>
                        <a:t>المدير ..................................  التوقيع ......................</a:t>
                      </a:r>
                      <a:endParaRPr lang="en-US" sz="900" b="1">
                        <a:effectLst/>
                        <a:latin typeface="Simplified Arabic"/>
                        <a:ea typeface="Calibri"/>
                        <a:cs typeface="Arial"/>
                      </a:endParaRPr>
                    </a:p>
                  </a:txBody>
                  <a:tcPr marL="31602" marR="3160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113064">
                <a:tc gridSpan="7">
                  <a:txBody>
                    <a:bodyPr/>
                    <a:lstStyle/>
                    <a:p>
                      <a:pPr indent="503555" algn="r" rtl="1">
                        <a:lnSpc>
                          <a:spcPct val="115000"/>
                        </a:lnSpc>
                        <a:spcAft>
                          <a:spcPts val="0"/>
                        </a:spcAft>
                      </a:pPr>
                      <a:r>
                        <a:rPr lang="ar-SA" sz="800" b="1" dirty="0">
                          <a:effectLst/>
                          <a:latin typeface="Simplified Arabic"/>
                          <a:ea typeface="Calibri"/>
                          <a:cs typeface="Arial"/>
                        </a:rPr>
                        <a:t>خاص باستخدام إدارة الموارد البشرية</a:t>
                      </a:r>
                      <a:endParaRPr lang="en-US" sz="900" b="1" dirty="0">
                        <a:effectLst/>
                        <a:latin typeface="Simplified Arabic"/>
                        <a:ea typeface="Calibri"/>
                        <a:cs typeface="Arial"/>
                      </a:endParaRPr>
                    </a:p>
                  </a:txBody>
                  <a:tcPr marL="31602" marR="3160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bl>
          </a:graphicData>
        </a:graphic>
      </p:graphicFrame>
      <p:sp>
        <p:nvSpPr>
          <p:cNvPr id="3" name="Rectangle 1"/>
          <p:cNvSpPr>
            <a:spLocks noChangeArrowheads="1"/>
          </p:cNvSpPr>
          <p:nvPr/>
        </p:nvSpPr>
        <p:spPr bwMode="auto">
          <a:xfrm>
            <a:off x="192899" y="219417"/>
            <a:ext cx="8712968"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503238" algn="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أما عيوبها</a:t>
            </a:r>
            <a:r>
              <a:rPr kumimoji="0" lang="ar-SA"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 فهي عدم معرفة القائم بالتقييم بالأوزان المعطاة لكل سؤال مع إمكانية تحيز المقيم لاسيما وأنها تستخدم المعايير الشخصية بدلاً من معايير الأداء ويوضح الشكل </a:t>
            </a:r>
            <a:r>
              <a:rPr kumimoji="0" lang="en-US"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(4)</a:t>
            </a:r>
            <a:r>
              <a:rPr kumimoji="0" lang="ar-SA"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نموذجاً لقائمة الأوزان المرجحة.</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503238" algn="ct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الشكل </a:t>
            </a:r>
            <a:r>
              <a:rPr kumimoji="0" lang="en-US" sz="16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(4)</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503238" algn="ct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نموذج قائمة الأوزان المرجحة في تقييم الأداء</a:t>
            </a:r>
            <a:endParaRPr kumimoji="0" lang="ar-SA"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0244714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10"/>
            <a:ext cx="8064896" cy="5696944"/>
          </a:xfrm>
          <a:prstGeom prst="rect">
            <a:avLst/>
          </a:prstGeom>
        </p:spPr>
        <p:txBody>
          <a:bodyPr wrap="square">
            <a:spAutoFit/>
          </a:bodyPr>
          <a:lstStyle/>
          <a:p>
            <a:pPr>
              <a:lnSpc>
                <a:spcPct val="115000"/>
              </a:lnSpc>
              <a:spcBef>
                <a:spcPts val="1200"/>
              </a:spcBef>
            </a:pPr>
            <a:r>
              <a:rPr lang="en-US" sz="2400" b="1" dirty="0" smtClean="0">
                <a:effectLst/>
                <a:latin typeface="Simplified Arabic"/>
                <a:ea typeface="Calibri"/>
                <a:cs typeface="Arial"/>
              </a:rPr>
              <a:t>4</a:t>
            </a:r>
            <a:r>
              <a:rPr lang="ar-SA" sz="2400" b="1" dirty="0">
                <a:ea typeface="Calibri"/>
                <a:cs typeface="Simplified Arabic"/>
              </a:rPr>
              <a:t> طريقة التقرير المكتوب </a:t>
            </a:r>
            <a:endParaRPr lang="en-US" sz="1400" dirty="0">
              <a:ea typeface="Calibri"/>
              <a:cs typeface="Arial"/>
            </a:endParaRPr>
          </a:p>
          <a:p>
            <a:pPr indent="503555" algn="justLow">
              <a:lnSpc>
                <a:spcPct val="115000"/>
              </a:lnSpc>
            </a:pPr>
            <a:r>
              <a:rPr lang="ar-SA" sz="2000" dirty="0" smtClean="0">
                <a:effectLst/>
                <a:latin typeface="Simplified Arabic"/>
                <a:ea typeface="Calibri"/>
              </a:rPr>
              <a:t>وهي طريقة بسيطة حيث يقوم المدير أو المشرف بكتابة تقرير عن أداء الموظف يصف فيه نقاط القوة ونقاط الضعف التي يتمتع بها مع ما يمتلكه من مهارات يمكن تطويرها مستقبلاً ، ومدى إمكانية التقدم والترقية لهذا الموظف. وبالرغم من غزارة المعلومات التي يمكن أن يتضمنها التقرير وعكس ما يمتلك به المشرف من أفكار وأسلوب وطريقة كتابة ، لكن هذه الطريقة لا تمتلك مواصفات معيارية خاصة بشكل تقرير التقرير وما هي مكوناته ومدى طوله أضف إلى ذلك أن هذا التقرير يعتمد على مهارة القائم بإعداده ، ولعل هذه الأسباب تفقد التقرير عنصر المقارنة مع التقارير الأخرى التي يعدها مشرفين مختلفين.</a:t>
            </a:r>
            <a:endParaRPr lang="en-US" sz="2000" dirty="0" smtClean="0">
              <a:effectLst/>
              <a:latin typeface="Simplified Arabic"/>
              <a:ea typeface="Calibri"/>
            </a:endParaRPr>
          </a:p>
          <a:p>
            <a:pPr>
              <a:lnSpc>
                <a:spcPct val="115000"/>
              </a:lnSpc>
              <a:spcBef>
                <a:spcPts val="1200"/>
              </a:spcBef>
            </a:pPr>
            <a:r>
              <a:rPr lang="en-US" sz="2400" b="1" dirty="0" smtClean="0">
                <a:effectLst/>
                <a:latin typeface="Simplified Arabic"/>
                <a:ea typeface="Calibri"/>
                <a:cs typeface="Arial"/>
              </a:rPr>
              <a:t>-5</a:t>
            </a:r>
            <a:r>
              <a:rPr lang="ar-SA" sz="2400" b="1" dirty="0">
                <a:ea typeface="Calibri"/>
                <a:cs typeface="Simplified Arabic"/>
              </a:rPr>
              <a:t> طريقة التدرج البياني السلوكي </a:t>
            </a:r>
            <a:r>
              <a:rPr lang="en-US" sz="2400" b="1" dirty="0" smtClean="0">
                <a:effectLst/>
                <a:latin typeface="Times New Roman"/>
                <a:ea typeface="Calibri"/>
                <a:cs typeface="Arial"/>
              </a:rPr>
              <a:t>(BARS)</a:t>
            </a:r>
            <a:endParaRPr lang="en-US" sz="1400" dirty="0">
              <a:ea typeface="Calibri"/>
              <a:cs typeface="Arial"/>
            </a:endParaRPr>
          </a:p>
          <a:p>
            <a:pPr indent="503555" algn="justLow">
              <a:lnSpc>
                <a:spcPct val="115000"/>
              </a:lnSpc>
            </a:pPr>
            <a:r>
              <a:rPr lang="ar-SA" sz="2000" dirty="0" smtClean="0">
                <a:effectLst/>
                <a:latin typeface="Simplified Arabic"/>
                <a:ea typeface="Calibri"/>
              </a:rPr>
              <a:t>الهدف من هذه الطريقة هو التغلب على مشاكل طريقة التدرج البياني التي تناولها في البداية ، وذلك بإدخال الجوانب السلوكية في التقييم والوقائع الحرجة للموظف المراد تقييم أدائه. وعليه فإن هذه الطريقة تعكس المستويات المتباينة لسلوكيات الموظف من خلال بعض الوقائع السابقة في العمل (مثلاً مدى معرفة الموظف لطبيعة واجبات الوظيفة ، طريقة تعامله مع الزبائن ، مدى اهتمامه بالجديد في نطاق عمله ...). ويتم التقييم بشكل متدرج من </a:t>
            </a:r>
            <a:r>
              <a:rPr lang="en-US" sz="2000" dirty="0" smtClean="0">
                <a:effectLst/>
                <a:latin typeface="Simplified Arabic"/>
                <a:ea typeface="Calibri"/>
              </a:rPr>
              <a:t>(1)</a:t>
            </a:r>
            <a:r>
              <a:rPr lang="ar-SA" sz="2000" dirty="0" smtClean="0">
                <a:effectLst/>
                <a:latin typeface="Simplified Arabic"/>
                <a:ea typeface="Calibri"/>
              </a:rPr>
              <a:t> كأقل قيمة في التقدير إلى </a:t>
            </a:r>
            <a:r>
              <a:rPr lang="en-US" sz="2000" dirty="0" smtClean="0">
                <a:effectLst/>
                <a:latin typeface="Simplified Arabic"/>
                <a:ea typeface="Calibri"/>
              </a:rPr>
              <a:t>(5)</a:t>
            </a:r>
            <a:r>
              <a:rPr lang="ar-SA" sz="2000" dirty="0" smtClean="0">
                <a:effectLst/>
                <a:latin typeface="Simplified Arabic"/>
                <a:ea typeface="Calibri"/>
              </a:rPr>
              <a:t> أو </a:t>
            </a:r>
            <a:r>
              <a:rPr lang="en-US" sz="2000" dirty="0" smtClean="0">
                <a:effectLst/>
                <a:latin typeface="Simplified Arabic"/>
                <a:ea typeface="Calibri"/>
              </a:rPr>
              <a:t>(7)</a:t>
            </a:r>
            <a:r>
              <a:rPr lang="ar-SA" sz="2000" dirty="0" smtClean="0">
                <a:effectLst/>
                <a:latin typeface="Simplified Arabic"/>
                <a:ea typeface="Calibri"/>
              </a:rPr>
              <a:t> أو </a:t>
            </a:r>
            <a:r>
              <a:rPr lang="en-US" sz="2000" dirty="0" smtClean="0">
                <a:effectLst/>
                <a:latin typeface="Simplified Arabic"/>
                <a:ea typeface="Calibri"/>
              </a:rPr>
              <a:t>(10)</a:t>
            </a:r>
            <a:r>
              <a:rPr lang="ar-SA" sz="2000" dirty="0" smtClean="0">
                <a:effectLst/>
                <a:latin typeface="Simplified Arabic"/>
                <a:ea typeface="Calibri"/>
              </a:rPr>
              <a:t> كحد أقصى.</a:t>
            </a:r>
            <a:endParaRPr lang="en-US" sz="2000" dirty="0">
              <a:effectLst/>
              <a:latin typeface="Simplified Arabic"/>
              <a:ea typeface="Calibri"/>
            </a:endParaRPr>
          </a:p>
        </p:txBody>
      </p:sp>
    </p:spTree>
    <p:extLst>
      <p:ext uri="{BB962C8B-B14F-4D97-AF65-F5344CB8AC3E}">
        <p14:creationId xmlns:p14="http://schemas.microsoft.com/office/powerpoint/2010/main" val="3939925128"/>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60648"/>
            <a:ext cx="7992888" cy="6241709"/>
          </a:xfrm>
          <a:prstGeom prst="rect">
            <a:avLst/>
          </a:prstGeom>
        </p:spPr>
        <p:txBody>
          <a:bodyPr wrap="square">
            <a:spAutoFit/>
          </a:bodyPr>
          <a:lstStyle/>
          <a:p>
            <a:pPr indent="503555" algn="justLow">
              <a:lnSpc>
                <a:spcPct val="115000"/>
              </a:lnSpc>
            </a:pPr>
            <a:r>
              <a:rPr lang="ar-SA" sz="2400" dirty="0" smtClean="0">
                <a:effectLst/>
                <a:latin typeface="Simplified Arabic"/>
                <a:ea typeface="Calibri"/>
                <a:cs typeface="+mj-cs"/>
              </a:rPr>
              <a:t>وتتمثل الاجراءات المطلوبة إجراء هذا التقييم فيما يلي :</a:t>
            </a:r>
            <a:endParaRPr lang="en-US" sz="2400" dirty="0" smtClean="0">
              <a:effectLst/>
              <a:latin typeface="Simplified Arabic"/>
              <a:ea typeface="Calibri"/>
              <a:cs typeface="+mj-cs"/>
            </a:endParaRPr>
          </a:p>
          <a:p>
            <a:pPr marL="342900" lvl="0" indent="-342900" algn="justLow">
              <a:lnSpc>
                <a:spcPct val="115000"/>
              </a:lnSpc>
              <a:buFont typeface="+mj-cs"/>
              <a:buAutoNum type="arabic2Minus"/>
            </a:pPr>
            <a:r>
              <a:rPr lang="ar-SA" sz="2400" dirty="0" smtClean="0">
                <a:effectLst/>
                <a:latin typeface="Simplified Arabic"/>
                <a:ea typeface="Calibri"/>
                <a:cs typeface="+mj-cs"/>
              </a:rPr>
              <a:t>تقوم مجموعة من الخبراء ممن يعرفون الوظيفة باتخاذ قرارات في جانبين هما: </a:t>
            </a:r>
            <a:endParaRPr lang="en-US" sz="2400" dirty="0" smtClean="0">
              <a:effectLst/>
              <a:latin typeface="Simplified Arabic"/>
              <a:ea typeface="Calibri"/>
              <a:cs typeface="+mj-cs"/>
            </a:endParaRPr>
          </a:p>
          <a:p>
            <a:pPr marL="342900" lvl="0" indent="-342900" algn="justLow">
              <a:lnSpc>
                <a:spcPct val="115000"/>
              </a:lnSpc>
              <a:buFont typeface="Symbol"/>
              <a:buChar char=""/>
            </a:pPr>
            <a:r>
              <a:rPr lang="ar-SA" sz="2400" dirty="0" smtClean="0">
                <a:effectLst/>
                <a:latin typeface="Simplified Arabic"/>
                <a:ea typeface="Calibri"/>
                <a:cs typeface="+mj-cs"/>
              </a:rPr>
              <a:t>تحديد أعمدة الوظيفة المختلفة </a:t>
            </a:r>
            <a:r>
              <a:rPr lang="en-US" sz="2400" dirty="0" smtClean="0">
                <a:effectLst/>
                <a:latin typeface="Times New Roman"/>
                <a:ea typeface="Calibri"/>
                <a:cs typeface="+mj-cs"/>
              </a:rPr>
              <a:t>Bars</a:t>
            </a:r>
            <a:r>
              <a:rPr lang="ar-SA" sz="2400" dirty="0" smtClean="0">
                <a:effectLst/>
                <a:latin typeface="Simplified Arabic"/>
                <a:ea typeface="Calibri"/>
                <a:cs typeface="+mj-cs"/>
              </a:rPr>
              <a:t> مثل: (تحديد الأهداف وإنجازها ، تطوير قدرات المرؤوسين ....).</a:t>
            </a:r>
            <a:endParaRPr lang="en-US" sz="2400" dirty="0" smtClean="0">
              <a:effectLst/>
              <a:latin typeface="Simplified Arabic"/>
              <a:ea typeface="Calibri"/>
              <a:cs typeface="+mj-cs"/>
            </a:endParaRPr>
          </a:p>
          <a:p>
            <a:pPr marL="342900" lvl="0" indent="-342900" algn="justLow">
              <a:lnSpc>
                <a:spcPct val="115000"/>
              </a:lnSpc>
              <a:buFont typeface="Symbol"/>
              <a:buChar char=""/>
            </a:pPr>
            <a:r>
              <a:rPr lang="ar-SA" sz="2400" dirty="0" smtClean="0">
                <a:effectLst/>
                <a:latin typeface="Simplified Arabic"/>
                <a:ea typeface="Calibri"/>
                <a:cs typeface="+mj-cs"/>
              </a:rPr>
              <a:t>توضيح وتحديد نماذج السلوك الفعال وغير الفعال لكل من الأبعاد والمسؤوليات السابقة.</a:t>
            </a:r>
            <a:endParaRPr lang="en-US" sz="2400" dirty="0" smtClean="0">
              <a:effectLst/>
              <a:latin typeface="Simplified Arabic"/>
              <a:ea typeface="Calibri"/>
              <a:cs typeface="+mj-cs"/>
            </a:endParaRPr>
          </a:p>
          <a:p>
            <a:pPr marL="342900" lvl="0" indent="-342900" algn="justLow">
              <a:lnSpc>
                <a:spcPct val="115000"/>
              </a:lnSpc>
              <a:buFont typeface="+mj-cs"/>
              <a:buAutoNum type="arabic2Minus"/>
            </a:pPr>
            <a:r>
              <a:rPr lang="en-US" sz="2400" dirty="0" smtClean="0">
                <a:effectLst/>
                <a:latin typeface="Simplified Arabic"/>
                <a:ea typeface="Calibri"/>
                <a:cs typeface="+mj-cs"/>
              </a:rPr>
              <a:t> </a:t>
            </a:r>
            <a:r>
              <a:rPr lang="ar-SA" sz="2400" dirty="0" smtClean="0">
                <a:effectLst/>
                <a:latin typeface="Simplified Arabic"/>
                <a:ea typeface="Calibri"/>
                <a:cs typeface="+mj-cs"/>
              </a:rPr>
              <a:t>تقوم مجموعة ثانية من الخبراء بتقييم نتائج المجموعة السابقة من زاويتين هما:</a:t>
            </a:r>
            <a:endParaRPr lang="en-US" sz="2400" dirty="0" smtClean="0">
              <a:effectLst/>
              <a:latin typeface="Simplified Arabic"/>
              <a:ea typeface="Calibri"/>
              <a:cs typeface="+mj-cs"/>
            </a:endParaRPr>
          </a:p>
          <a:p>
            <a:pPr marL="342900" lvl="0" indent="-342900" algn="justLow">
              <a:lnSpc>
                <a:spcPct val="115000"/>
              </a:lnSpc>
              <a:buFont typeface="Symbol"/>
              <a:buChar char=""/>
            </a:pPr>
            <a:r>
              <a:rPr lang="ar-SA" sz="2400" dirty="0" smtClean="0">
                <a:effectLst/>
                <a:latin typeface="Simplified Arabic"/>
                <a:ea typeface="Calibri"/>
                <a:cs typeface="+mj-cs"/>
              </a:rPr>
              <a:t>ربط نماذج السلوك المختلفة بأبعاد ومسؤوليات الوظيفة المراد تقييمها (كل مسؤولية على حدة).</a:t>
            </a:r>
            <a:endParaRPr lang="en-US" sz="2400" dirty="0" smtClean="0">
              <a:effectLst/>
              <a:latin typeface="Simplified Arabic"/>
              <a:ea typeface="Calibri"/>
              <a:cs typeface="+mj-cs"/>
            </a:endParaRPr>
          </a:p>
          <a:p>
            <a:pPr marL="342900" lvl="0" indent="-342900" algn="justLow">
              <a:lnSpc>
                <a:spcPct val="115000"/>
              </a:lnSpc>
              <a:buFont typeface="Symbol"/>
              <a:buChar char=""/>
            </a:pPr>
            <a:r>
              <a:rPr lang="ar-SA" sz="2400" dirty="0" smtClean="0">
                <a:effectLst/>
                <a:latin typeface="Simplified Arabic"/>
                <a:ea typeface="Calibri"/>
                <a:cs typeface="+mj-cs"/>
              </a:rPr>
              <a:t>إعطاء درجة تقدير لكل نموذج من نماذج السلوك المحددة من منظور فعاليته أو عدم فعاليته في إنجاز المسؤولية المقررة.</a:t>
            </a:r>
            <a:endParaRPr lang="en-US" sz="2400" dirty="0" smtClean="0">
              <a:effectLst/>
              <a:latin typeface="Simplified Arabic"/>
              <a:ea typeface="Calibri"/>
              <a:cs typeface="+mj-cs"/>
            </a:endParaRPr>
          </a:p>
          <a:p>
            <a:r>
              <a:rPr lang="ar-SA" sz="2400" dirty="0">
                <a:ea typeface="Calibri"/>
                <a:cs typeface="+mj-cs"/>
              </a:rPr>
              <a:t>تقوم مجموعة ثالثة من الخبراء واستناداً إلى أعمال المجموعة السابقة بتحليل نماذج السلوك المختلفة وتقدير ما إذا كانت مرتبطة فعلاً بمسؤوليات الوظيفة موضوع الدراسة. وعلى ضوء ذلك يتم الاحتفاظ بمجموعة السلوكيات التي يتم الاتفاق عليها والتجاوز عن السلوكيات التي لا يتم الاتفاق بشأنها</a:t>
            </a:r>
            <a:endParaRPr lang="ar-IQ" sz="2400" dirty="0">
              <a:cs typeface="+mj-cs"/>
            </a:endParaRPr>
          </a:p>
        </p:txBody>
      </p:sp>
    </p:spTree>
    <p:extLst>
      <p:ext uri="{BB962C8B-B14F-4D97-AF65-F5344CB8AC3E}">
        <p14:creationId xmlns:p14="http://schemas.microsoft.com/office/powerpoint/2010/main" val="133901255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980728"/>
            <a:ext cx="7416824" cy="4764381"/>
          </a:xfrm>
          <a:prstGeom prst="rect">
            <a:avLst/>
          </a:prstGeom>
        </p:spPr>
        <p:txBody>
          <a:bodyPr wrap="square">
            <a:spAutoFit/>
          </a:bodyPr>
          <a:lstStyle/>
          <a:p>
            <a:pPr indent="503555" algn="justLow">
              <a:lnSpc>
                <a:spcPct val="115000"/>
              </a:lnSpc>
            </a:pPr>
            <a:r>
              <a:rPr lang="ar-SA" sz="2400" dirty="0" smtClean="0">
                <a:effectLst/>
                <a:latin typeface="Simplified Arabic"/>
                <a:ea typeface="Calibri"/>
              </a:rPr>
              <a:t>ويوضح الشكل رقم </a:t>
            </a:r>
            <a:r>
              <a:rPr lang="en-US" sz="2400" dirty="0" smtClean="0">
                <a:effectLst/>
                <a:latin typeface="Simplified Arabic"/>
                <a:ea typeface="Calibri"/>
              </a:rPr>
              <a:t>(5)</a:t>
            </a:r>
            <a:r>
              <a:rPr lang="ar-SA" sz="2400" dirty="0" smtClean="0">
                <a:effectLst/>
                <a:latin typeface="Simplified Arabic"/>
                <a:ea typeface="Calibri"/>
              </a:rPr>
              <a:t> نموذجاً لهذه الطريقة لوظيفة مبرمج حاسب آلي لعينة من السلوك الوظيفي (مسؤولية إنجاز المهام).</a:t>
            </a:r>
            <a:endParaRPr lang="en-US" sz="2400" dirty="0" smtClean="0">
              <a:effectLst/>
              <a:latin typeface="Simplified Arabic"/>
              <a:ea typeface="Calibri"/>
            </a:endParaRPr>
          </a:p>
          <a:p>
            <a:pPr indent="503555" algn="justLow">
              <a:lnSpc>
                <a:spcPct val="115000"/>
              </a:lnSpc>
            </a:pPr>
            <a:r>
              <a:rPr lang="ar-SA" sz="2400" dirty="0" smtClean="0">
                <a:effectLst/>
                <a:latin typeface="Simplified Arabic"/>
                <a:ea typeface="Calibri"/>
              </a:rPr>
              <a:t>وتتميز طريقة التدرج البياني السلوكي بالدقة في القياس مقارنة بالطرق السابقة في تقييم أداء الموظف وأن مقاييس التقييم واضحة ومتعددة وكذلك نماذج سلوكيات الأداء أعدت بدقة وبالإمكان ربط هذه السلوكيات بمقاييس معروفة (ممتاز، جيد جداً ، ولغاية ضعيف).</a:t>
            </a:r>
            <a:endParaRPr lang="en-US" sz="2400" dirty="0" smtClean="0">
              <a:effectLst/>
              <a:latin typeface="Simplified Arabic"/>
              <a:ea typeface="Calibri"/>
            </a:endParaRPr>
          </a:p>
          <a:p>
            <a:pPr indent="503555" algn="justLow">
              <a:lnSpc>
                <a:spcPct val="115000"/>
              </a:lnSpc>
            </a:pPr>
            <a:r>
              <a:rPr lang="ar-SA" sz="2400" dirty="0" smtClean="0">
                <a:effectLst/>
                <a:latin typeface="Simplified Arabic"/>
                <a:ea typeface="Calibri"/>
              </a:rPr>
              <a:t>ولعل أبرز عيوبها أن ما يعتبر سلوك متميز خلال فترة قد لا يكون كذلك في مرحلة أخرى ، فضلاً عن أنها طريقة معقدة وتحتاج إلى مجهود ووقت كبير في عملية التصميم والتنفيذ ، إلى جانب ذلك تتطلب عدة نماذج للتصميم ووفقاً لكل وظيفة أو كل مجموعة من الوظائف المتشابهة.</a:t>
            </a:r>
            <a:endParaRPr lang="en-US" sz="2400" dirty="0" smtClean="0">
              <a:effectLst/>
              <a:latin typeface="Simplified Arabic"/>
              <a:ea typeface="Calibri"/>
            </a:endParaRPr>
          </a:p>
          <a:p>
            <a:pPr indent="503555" algn="justLow">
              <a:lnSpc>
                <a:spcPct val="115000"/>
              </a:lnSpc>
            </a:pPr>
            <a:r>
              <a:rPr lang="ar-SA" sz="2400" dirty="0" smtClean="0">
                <a:effectLst/>
                <a:latin typeface="Simplified Arabic"/>
                <a:ea typeface="Calibri"/>
              </a:rPr>
              <a:t> </a:t>
            </a:r>
            <a:endParaRPr lang="en-US" sz="2400" dirty="0">
              <a:effectLst/>
              <a:latin typeface="Simplified Arabic"/>
              <a:ea typeface="Calibri"/>
            </a:endParaRPr>
          </a:p>
        </p:txBody>
      </p:sp>
    </p:spTree>
    <p:extLst>
      <p:ext uri="{BB962C8B-B14F-4D97-AF65-F5344CB8AC3E}">
        <p14:creationId xmlns:p14="http://schemas.microsoft.com/office/powerpoint/2010/main" val="22778174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05038661"/>
              </p:ext>
            </p:extLst>
          </p:nvPr>
        </p:nvGraphicFramePr>
        <p:xfrm>
          <a:off x="1115616" y="1340768"/>
          <a:ext cx="6840758" cy="5016627"/>
        </p:xfrm>
        <a:graphic>
          <a:graphicData uri="http://schemas.openxmlformats.org/drawingml/2006/table">
            <a:tbl>
              <a:tblPr rtl="1" firstRow="1" firstCol="1" bandRow="1"/>
              <a:tblGrid>
                <a:gridCol w="1405558"/>
                <a:gridCol w="797098"/>
                <a:gridCol w="4638102"/>
              </a:tblGrid>
              <a:tr h="0">
                <a:tc gridSpan="3">
                  <a:txBody>
                    <a:bodyPr/>
                    <a:lstStyle/>
                    <a:p>
                      <a:pPr indent="503555" algn="r" rtl="1">
                        <a:lnSpc>
                          <a:spcPct val="115000"/>
                        </a:lnSpc>
                        <a:spcAft>
                          <a:spcPts val="0"/>
                        </a:spcAft>
                      </a:pPr>
                      <a:r>
                        <a:rPr lang="ar-SA" sz="1800" b="1" dirty="0">
                          <a:effectLst/>
                          <a:latin typeface="Simplified Arabic"/>
                          <a:ea typeface="Calibri"/>
                          <a:cs typeface="Arial"/>
                        </a:rPr>
                        <a:t>اسم الموظف ............................  القسم ........................</a:t>
                      </a:r>
                      <a:endParaRPr lang="en-US" sz="2000" dirty="0">
                        <a:effectLst/>
                        <a:latin typeface="Simplified Arabic"/>
                        <a:ea typeface="Calibri"/>
                        <a:cs typeface="Arial"/>
                      </a:endParaRPr>
                    </a:p>
                    <a:p>
                      <a:pPr indent="503555" algn="r" rtl="1">
                        <a:lnSpc>
                          <a:spcPct val="115000"/>
                        </a:lnSpc>
                        <a:spcAft>
                          <a:spcPts val="0"/>
                        </a:spcAft>
                      </a:pPr>
                      <a:r>
                        <a:rPr lang="ar-SA" sz="1800" b="1" dirty="0">
                          <a:effectLst/>
                          <a:latin typeface="Simplified Arabic"/>
                          <a:ea typeface="Calibri"/>
                          <a:cs typeface="Arial"/>
                        </a:rPr>
                        <a:t>اسم القائم بالتقييم .......................  التاريخ    /    / </a:t>
                      </a:r>
                      <a:r>
                        <a:rPr lang="en-US" sz="1800" b="1" dirty="0">
                          <a:effectLst/>
                          <a:latin typeface="Times New Roman"/>
                          <a:ea typeface="Calibri"/>
                          <a:cs typeface="Arial"/>
                        </a:rPr>
                        <a:t>2009</a:t>
                      </a:r>
                      <a:endParaRPr lang="en-US" sz="2000" dirty="0">
                        <a:effectLst/>
                        <a:latin typeface="Simplified Arabic"/>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r>
              <a:tr h="0">
                <a:tc gridSpan="3">
                  <a:txBody>
                    <a:bodyPr/>
                    <a:lstStyle/>
                    <a:p>
                      <a:pPr marL="683260" indent="-683260" algn="justLow" rtl="1">
                        <a:lnSpc>
                          <a:spcPct val="115000"/>
                        </a:lnSpc>
                        <a:spcAft>
                          <a:spcPts val="0"/>
                        </a:spcAft>
                      </a:pPr>
                      <a:r>
                        <a:rPr lang="ar-SA" sz="1800" b="1">
                          <a:effectLst/>
                          <a:latin typeface="Simplified Arabic"/>
                          <a:ea typeface="Calibri"/>
                          <a:cs typeface="Arial"/>
                        </a:rPr>
                        <a:t>التعليمات</a:t>
                      </a:r>
                      <a:r>
                        <a:rPr lang="ar-SA" sz="1800">
                          <a:effectLst/>
                          <a:latin typeface="Simplified Arabic"/>
                          <a:ea typeface="Calibri"/>
                          <a:cs typeface="Arial"/>
                        </a:rPr>
                        <a:t>: اقرأ مجموعة السلوكيات التالية لعمل موظف ثم ضع علامة (</a:t>
                      </a:r>
                      <a:r>
                        <a:rPr lang="en-US" sz="1800">
                          <a:effectLst/>
                          <a:latin typeface="Simplified Arabic"/>
                          <a:ea typeface="Calibri"/>
                          <a:cs typeface="Arial"/>
                          <a:sym typeface="Wingdings 2"/>
                        </a:rPr>
                        <a:t></a:t>
                      </a:r>
                      <a:r>
                        <a:rPr lang="ar-SA" sz="1800">
                          <a:effectLst/>
                          <a:latin typeface="Simplified Arabic"/>
                          <a:ea typeface="Calibri"/>
                          <a:cs typeface="Arial"/>
                        </a:rPr>
                        <a:t>) أمام الحالة التي تنطبق عليه أكثر من غيرها.</a:t>
                      </a:r>
                      <a:endParaRPr lang="en-US" sz="2000">
                        <a:effectLst/>
                        <a:latin typeface="Simplified Arabic"/>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r>
              <a:tr h="0">
                <a:tc>
                  <a:txBody>
                    <a:bodyPr/>
                    <a:lstStyle/>
                    <a:p>
                      <a:pPr indent="503555" algn="ctr" rtl="1">
                        <a:lnSpc>
                          <a:spcPct val="115000"/>
                        </a:lnSpc>
                        <a:spcAft>
                          <a:spcPts val="0"/>
                        </a:spcAft>
                      </a:pPr>
                      <a:r>
                        <a:rPr lang="ar-SA" sz="1800" b="1">
                          <a:effectLst/>
                          <a:latin typeface="Simplified Arabic"/>
                          <a:ea typeface="Calibri"/>
                          <a:cs typeface="Arial"/>
                        </a:rPr>
                        <a:t>درجات القياس</a:t>
                      </a:r>
                      <a:endParaRPr lang="en-US" sz="2000">
                        <a:effectLst/>
                        <a:latin typeface="Simplified Arabic"/>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1">
                        <a:lnSpc>
                          <a:spcPct val="115000"/>
                        </a:lnSpc>
                        <a:spcAft>
                          <a:spcPts val="0"/>
                        </a:spcAft>
                      </a:pPr>
                      <a:r>
                        <a:rPr lang="ar-SA" sz="1800" b="1">
                          <a:effectLst/>
                          <a:latin typeface="Simplified Arabic"/>
                          <a:ea typeface="Calibri"/>
                          <a:cs typeface="Arial"/>
                        </a:rPr>
                        <a:t> </a:t>
                      </a:r>
                      <a:endParaRPr lang="en-US" sz="20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1">
                        <a:lnSpc>
                          <a:spcPct val="115000"/>
                        </a:lnSpc>
                        <a:spcAft>
                          <a:spcPts val="0"/>
                        </a:spcAft>
                      </a:pPr>
                      <a:r>
                        <a:rPr lang="ar-SA" sz="1800" b="1">
                          <a:effectLst/>
                          <a:latin typeface="Simplified Arabic"/>
                          <a:ea typeface="Calibri"/>
                          <a:cs typeface="Arial"/>
                        </a:rPr>
                        <a:t>سلوكيات الأداء</a:t>
                      </a:r>
                      <a:endParaRPr lang="en-US" sz="2000">
                        <a:effectLst/>
                        <a:latin typeface="Simplified Arabic"/>
                        <a:ea typeface="Calibri"/>
                        <a:cs typeface="Arial"/>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503555" algn="ctr" rtl="1">
                        <a:lnSpc>
                          <a:spcPct val="115000"/>
                        </a:lnSpc>
                        <a:spcAft>
                          <a:spcPts val="0"/>
                        </a:spcAft>
                      </a:pPr>
                      <a:r>
                        <a:rPr lang="ar-SA" sz="1800">
                          <a:effectLst/>
                          <a:latin typeface="Simplified Arabic"/>
                          <a:ea typeface="Calibri"/>
                          <a:cs typeface="Arial"/>
                        </a:rPr>
                        <a:t>ممتاز</a:t>
                      </a:r>
                      <a:endParaRPr lang="en-US" sz="2000">
                        <a:effectLst/>
                        <a:latin typeface="Simplified Arabic"/>
                        <a:ea typeface="Calibri"/>
                        <a:cs typeface="Arial"/>
                      </a:endParaRPr>
                    </a:p>
                    <a:p>
                      <a:pPr indent="503555" algn="ctr" rtl="1">
                        <a:lnSpc>
                          <a:spcPct val="115000"/>
                        </a:lnSpc>
                        <a:spcAft>
                          <a:spcPts val="0"/>
                        </a:spcAft>
                      </a:pPr>
                      <a:r>
                        <a:rPr lang="ar-SA" sz="1800">
                          <a:effectLst/>
                          <a:latin typeface="Simplified Arabic"/>
                          <a:ea typeface="Calibri"/>
                          <a:cs typeface="Arial"/>
                        </a:rPr>
                        <a:t> </a:t>
                      </a:r>
                      <a:endParaRPr lang="en-US" sz="2000">
                        <a:effectLst/>
                        <a:latin typeface="Simplified Arabic"/>
                        <a:ea typeface="Calibri"/>
                        <a:cs typeface="Arial"/>
                      </a:endParaRPr>
                    </a:p>
                    <a:p>
                      <a:pPr indent="503555" algn="ctr" rtl="1">
                        <a:lnSpc>
                          <a:spcPct val="115000"/>
                        </a:lnSpc>
                        <a:spcAft>
                          <a:spcPts val="0"/>
                        </a:spcAft>
                      </a:pPr>
                      <a:r>
                        <a:rPr lang="ar-SA" sz="1800">
                          <a:effectLst/>
                          <a:latin typeface="Simplified Arabic"/>
                          <a:ea typeface="Calibri"/>
                          <a:cs typeface="Arial"/>
                        </a:rPr>
                        <a:t>جيد جداً</a:t>
                      </a:r>
                      <a:endParaRPr lang="en-US" sz="2000">
                        <a:effectLst/>
                        <a:latin typeface="Simplified Arabic"/>
                        <a:ea typeface="Calibri"/>
                        <a:cs typeface="Arial"/>
                      </a:endParaRPr>
                    </a:p>
                    <a:p>
                      <a:pPr indent="503555" algn="ctr" rtl="1">
                        <a:lnSpc>
                          <a:spcPct val="115000"/>
                        </a:lnSpc>
                        <a:spcAft>
                          <a:spcPts val="0"/>
                        </a:spcAft>
                      </a:pPr>
                      <a:r>
                        <a:rPr lang="ar-SA" sz="1800">
                          <a:effectLst/>
                          <a:latin typeface="Simplified Arabic"/>
                          <a:ea typeface="Calibri"/>
                          <a:cs typeface="Arial"/>
                        </a:rPr>
                        <a:t> </a:t>
                      </a:r>
                      <a:endParaRPr lang="en-US" sz="2000">
                        <a:effectLst/>
                        <a:latin typeface="Simplified Arabic"/>
                        <a:ea typeface="Calibri"/>
                        <a:cs typeface="Arial"/>
                      </a:endParaRPr>
                    </a:p>
                    <a:p>
                      <a:pPr indent="503555" algn="ctr" rtl="1">
                        <a:lnSpc>
                          <a:spcPct val="115000"/>
                        </a:lnSpc>
                        <a:spcAft>
                          <a:spcPts val="0"/>
                        </a:spcAft>
                      </a:pPr>
                      <a:r>
                        <a:rPr lang="ar-SA" sz="1800">
                          <a:effectLst/>
                          <a:latin typeface="Simplified Arabic"/>
                          <a:ea typeface="Calibri"/>
                          <a:cs typeface="Arial"/>
                        </a:rPr>
                        <a:t>جيد</a:t>
                      </a:r>
                      <a:endParaRPr lang="en-US" sz="2000">
                        <a:effectLst/>
                        <a:latin typeface="Simplified Arabic"/>
                        <a:ea typeface="Calibri"/>
                        <a:cs typeface="Arial"/>
                      </a:endParaRPr>
                    </a:p>
                    <a:p>
                      <a:pPr indent="503555" algn="ctr" rtl="1">
                        <a:lnSpc>
                          <a:spcPct val="115000"/>
                        </a:lnSpc>
                        <a:spcAft>
                          <a:spcPts val="0"/>
                        </a:spcAft>
                      </a:pPr>
                      <a:r>
                        <a:rPr lang="ar-SA" sz="1800">
                          <a:effectLst/>
                          <a:latin typeface="Simplified Arabic"/>
                          <a:ea typeface="Calibri"/>
                          <a:cs typeface="Arial"/>
                        </a:rPr>
                        <a:t> </a:t>
                      </a:r>
                      <a:endParaRPr lang="en-US" sz="2000">
                        <a:effectLst/>
                        <a:latin typeface="Simplified Arabic"/>
                        <a:ea typeface="Calibri"/>
                        <a:cs typeface="Arial"/>
                      </a:endParaRPr>
                    </a:p>
                    <a:p>
                      <a:pPr indent="503555" algn="ctr" rtl="1">
                        <a:lnSpc>
                          <a:spcPct val="115000"/>
                        </a:lnSpc>
                        <a:spcAft>
                          <a:spcPts val="0"/>
                        </a:spcAft>
                      </a:pPr>
                      <a:r>
                        <a:rPr lang="ar-SA" sz="1800">
                          <a:effectLst/>
                          <a:latin typeface="Simplified Arabic"/>
                          <a:ea typeface="Calibri"/>
                          <a:cs typeface="Arial"/>
                        </a:rPr>
                        <a:t>متوسط</a:t>
                      </a:r>
                      <a:endParaRPr lang="en-US" sz="2000">
                        <a:effectLst/>
                        <a:latin typeface="Simplified Arabic"/>
                        <a:ea typeface="Calibri"/>
                        <a:cs typeface="Arial"/>
                      </a:endParaRPr>
                    </a:p>
                    <a:p>
                      <a:pPr indent="503555" algn="ctr" rtl="1">
                        <a:lnSpc>
                          <a:spcPct val="115000"/>
                        </a:lnSpc>
                        <a:spcAft>
                          <a:spcPts val="0"/>
                        </a:spcAft>
                      </a:pPr>
                      <a:r>
                        <a:rPr lang="ar-SA" sz="1800">
                          <a:effectLst/>
                          <a:latin typeface="Simplified Arabic"/>
                          <a:ea typeface="Calibri"/>
                          <a:cs typeface="Arial"/>
                        </a:rPr>
                        <a:t> </a:t>
                      </a:r>
                      <a:endParaRPr lang="en-US" sz="2000">
                        <a:effectLst/>
                        <a:latin typeface="Simplified Arabic"/>
                        <a:ea typeface="Calibri"/>
                        <a:cs typeface="Arial"/>
                      </a:endParaRPr>
                    </a:p>
                    <a:p>
                      <a:pPr indent="503555" algn="ctr" rtl="1">
                        <a:lnSpc>
                          <a:spcPct val="115000"/>
                        </a:lnSpc>
                        <a:spcAft>
                          <a:spcPts val="0"/>
                        </a:spcAft>
                      </a:pPr>
                      <a:r>
                        <a:rPr lang="ar-SA" sz="1800">
                          <a:effectLst/>
                          <a:latin typeface="Simplified Arabic"/>
                          <a:ea typeface="Calibri"/>
                          <a:cs typeface="Arial"/>
                        </a:rPr>
                        <a:t>ضعيف</a:t>
                      </a:r>
                      <a:endParaRPr lang="en-US" sz="2000">
                        <a:effectLst/>
                        <a:latin typeface="Simplified Arabic"/>
                        <a:ea typeface="Calibri"/>
                        <a:cs typeface="Arial"/>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42900" lvl="0" indent="-342900" algn="r" rtl="0">
                        <a:lnSpc>
                          <a:spcPct val="115000"/>
                        </a:lnSpc>
                        <a:spcAft>
                          <a:spcPts val="0"/>
                        </a:spcAft>
                        <a:buFont typeface="Symbol"/>
                        <a:buChar char=""/>
                      </a:pPr>
                      <a:r>
                        <a:rPr lang="en-US" sz="1800">
                          <a:effectLst/>
                          <a:latin typeface="Simplified Arabic"/>
                          <a:ea typeface="Calibri"/>
                          <a:cs typeface="Arial"/>
                        </a:rPr>
                        <a:t>10</a:t>
                      </a:r>
                      <a:endParaRPr lang="en-US" sz="2000">
                        <a:effectLst/>
                        <a:latin typeface="Simplified Arabic"/>
                        <a:ea typeface="Calibri"/>
                        <a:cs typeface="Arial"/>
                      </a:endParaRPr>
                    </a:p>
                    <a:p>
                      <a:pPr marL="342900" lvl="0" indent="-342900" algn="r" rtl="1">
                        <a:lnSpc>
                          <a:spcPct val="115000"/>
                        </a:lnSpc>
                        <a:spcAft>
                          <a:spcPts val="0"/>
                        </a:spcAft>
                        <a:buFont typeface="Symbol"/>
                        <a:buChar char=""/>
                      </a:pPr>
                      <a:r>
                        <a:rPr lang="en-US" sz="1800">
                          <a:effectLst/>
                          <a:latin typeface="Simplified Arabic"/>
                          <a:ea typeface="Calibri"/>
                          <a:cs typeface="Arial"/>
                        </a:rPr>
                        <a:t>9</a:t>
                      </a:r>
                      <a:endParaRPr lang="en-US" sz="2000">
                        <a:effectLst/>
                        <a:latin typeface="Simplified Arabic"/>
                        <a:ea typeface="Calibri"/>
                        <a:cs typeface="Arial"/>
                      </a:endParaRPr>
                    </a:p>
                    <a:p>
                      <a:pPr marL="342900" lvl="0" indent="-342900" algn="r" rtl="1">
                        <a:lnSpc>
                          <a:spcPct val="115000"/>
                        </a:lnSpc>
                        <a:spcAft>
                          <a:spcPts val="0"/>
                        </a:spcAft>
                        <a:buFont typeface="Symbol"/>
                        <a:buChar char=""/>
                      </a:pPr>
                      <a:r>
                        <a:rPr lang="en-US" sz="1800">
                          <a:effectLst/>
                          <a:latin typeface="Simplified Arabic"/>
                          <a:ea typeface="Calibri"/>
                          <a:cs typeface="Arial"/>
                        </a:rPr>
                        <a:t>8</a:t>
                      </a:r>
                      <a:endParaRPr lang="en-US" sz="2000">
                        <a:effectLst/>
                        <a:latin typeface="Simplified Arabic"/>
                        <a:ea typeface="Calibri"/>
                        <a:cs typeface="Arial"/>
                      </a:endParaRPr>
                    </a:p>
                    <a:p>
                      <a:pPr marL="342900" lvl="0" indent="-342900" algn="r" rtl="1">
                        <a:lnSpc>
                          <a:spcPct val="115000"/>
                        </a:lnSpc>
                        <a:spcAft>
                          <a:spcPts val="0"/>
                        </a:spcAft>
                        <a:buFont typeface="Symbol"/>
                        <a:buChar char=""/>
                      </a:pPr>
                      <a:r>
                        <a:rPr lang="en-US" sz="1800">
                          <a:effectLst/>
                          <a:latin typeface="Simplified Arabic"/>
                          <a:ea typeface="Calibri"/>
                          <a:cs typeface="Arial"/>
                        </a:rPr>
                        <a:t>7</a:t>
                      </a:r>
                      <a:endParaRPr lang="en-US" sz="2000">
                        <a:effectLst/>
                        <a:latin typeface="Simplified Arabic"/>
                        <a:ea typeface="Calibri"/>
                        <a:cs typeface="Arial"/>
                      </a:endParaRPr>
                    </a:p>
                    <a:p>
                      <a:pPr marL="342900" lvl="0" indent="-342900" algn="r" rtl="1">
                        <a:lnSpc>
                          <a:spcPct val="115000"/>
                        </a:lnSpc>
                        <a:spcAft>
                          <a:spcPts val="0"/>
                        </a:spcAft>
                        <a:buFont typeface="Symbol"/>
                        <a:buChar char=""/>
                      </a:pPr>
                      <a:r>
                        <a:rPr lang="en-US" sz="1800">
                          <a:effectLst/>
                          <a:latin typeface="Simplified Arabic"/>
                          <a:ea typeface="Calibri"/>
                          <a:cs typeface="Arial"/>
                        </a:rPr>
                        <a:t>6</a:t>
                      </a:r>
                      <a:endParaRPr lang="en-US" sz="2000">
                        <a:effectLst/>
                        <a:latin typeface="Simplified Arabic"/>
                        <a:ea typeface="Calibri"/>
                        <a:cs typeface="Arial"/>
                      </a:endParaRPr>
                    </a:p>
                    <a:p>
                      <a:pPr marL="342900" lvl="0" indent="-342900" algn="r" rtl="1">
                        <a:lnSpc>
                          <a:spcPct val="115000"/>
                        </a:lnSpc>
                        <a:spcAft>
                          <a:spcPts val="0"/>
                        </a:spcAft>
                        <a:buFont typeface="Symbol"/>
                        <a:buChar char=""/>
                      </a:pPr>
                      <a:r>
                        <a:rPr lang="en-US" sz="1800">
                          <a:effectLst/>
                          <a:latin typeface="Simplified Arabic"/>
                          <a:ea typeface="Calibri"/>
                          <a:cs typeface="Arial"/>
                        </a:rPr>
                        <a:t>5</a:t>
                      </a:r>
                      <a:endParaRPr lang="en-US" sz="2000">
                        <a:effectLst/>
                        <a:latin typeface="Simplified Arabic"/>
                        <a:ea typeface="Calibri"/>
                        <a:cs typeface="Arial"/>
                      </a:endParaRPr>
                    </a:p>
                    <a:p>
                      <a:pPr marL="342900" lvl="0" indent="-342900" algn="r" rtl="1">
                        <a:lnSpc>
                          <a:spcPct val="115000"/>
                        </a:lnSpc>
                        <a:spcAft>
                          <a:spcPts val="0"/>
                        </a:spcAft>
                        <a:buFont typeface="Symbol"/>
                        <a:buChar char=""/>
                      </a:pPr>
                      <a:r>
                        <a:rPr lang="en-US" sz="1800">
                          <a:effectLst/>
                          <a:latin typeface="Simplified Arabic"/>
                          <a:ea typeface="Calibri"/>
                          <a:cs typeface="Arial"/>
                        </a:rPr>
                        <a:t>4</a:t>
                      </a:r>
                      <a:endParaRPr lang="en-US" sz="2000">
                        <a:effectLst/>
                        <a:latin typeface="Simplified Arabic"/>
                        <a:ea typeface="Calibri"/>
                        <a:cs typeface="Arial"/>
                      </a:endParaRPr>
                    </a:p>
                    <a:p>
                      <a:pPr marL="342900" lvl="0" indent="-342900" algn="r" rtl="1">
                        <a:lnSpc>
                          <a:spcPct val="115000"/>
                        </a:lnSpc>
                        <a:spcAft>
                          <a:spcPts val="0"/>
                        </a:spcAft>
                        <a:buFont typeface="Symbol"/>
                        <a:buChar char=""/>
                      </a:pPr>
                      <a:r>
                        <a:rPr lang="en-US" sz="1800">
                          <a:effectLst/>
                          <a:latin typeface="Simplified Arabic"/>
                          <a:ea typeface="Calibri"/>
                          <a:cs typeface="Arial"/>
                        </a:rPr>
                        <a:t>3</a:t>
                      </a:r>
                      <a:endParaRPr lang="en-US" sz="2000">
                        <a:effectLst/>
                        <a:latin typeface="Simplified Arabic"/>
                        <a:ea typeface="Calibri"/>
                        <a:cs typeface="Arial"/>
                      </a:endParaRPr>
                    </a:p>
                    <a:p>
                      <a:pPr marL="342900" lvl="0" indent="-342900" algn="r" rtl="1">
                        <a:lnSpc>
                          <a:spcPct val="115000"/>
                        </a:lnSpc>
                        <a:spcAft>
                          <a:spcPts val="0"/>
                        </a:spcAft>
                        <a:buFont typeface="Symbol"/>
                        <a:buChar char=""/>
                      </a:pPr>
                      <a:r>
                        <a:rPr lang="en-US" sz="1800">
                          <a:effectLst/>
                          <a:latin typeface="Simplified Arabic"/>
                          <a:ea typeface="Calibri"/>
                          <a:cs typeface="Arial"/>
                        </a:rPr>
                        <a:t>2</a:t>
                      </a:r>
                      <a:endParaRPr lang="en-US" sz="2000">
                        <a:effectLst/>
                        <a:latin typeface="Simplified Arabic"/>
                        <a:ea typeface="Calibri"/>
                        <a:cs typeface="Arial"/>
                      </a:endParaRPr>
                    </a:p>
                    <a:p>
                      <a:pPr marL="342900" lvl="0" indent="-342900" algn="r" rtl="1">
                        <a:lnSpc>
                          <a:spcPct val="115000"/>
                        </a:lnSpc>
                        <a:spcAft>
                          <a:spcPts val="0"/>
                        </a:spcAft>
                        <a:buFont typeface="Symbol"/>
                        <a:buChar char=""/>
                      </a:pPr>
                      <a:r>
                        <a:rPr lang="en-US" sz="1800">
                          <a:effectLst/>
                          <a:latin typeface="Simplified Arabic"/>
                          <a:ea typeface="Calibri"/>
                          <a:cs typeface="Arial"/>
                        </a:rPr>
                        <a:t>1</a:t>
                      </a:r>
                      <a:endParaRPr lang="en-US" sz="2000">
                        <a:effectLst/>
                        <a:latin typeface="Simplified Arabic"/>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42900" lvl="0" indent="-342900" algn="justLow" rtl="1">
                        <a:lnSpc>
                          <a:spcPct val="115000"/>
                        </a:lnSpc>
                        <a:spcAft>
                          <a:spcPts val="0"/>
                        </a:spcAft>
                        <a:buFont typeface="Symbol"/>
                        <a:buChar char=""/>
                      </a:pPr>
                      <a:r>
                        <a:rPr lang="ar-SA" sz="1800" dirty="0">
                          <a:effectLst/>
                          <a:latin typeface="Simplified Arabic"/>
                          <a:ea typeface="Calibri"/>
                          <a:cs typeface="Arial"/>
                        </a:rPr>
                        <a:t>يقوم باستخدام كل مهاراته الفنية ، وينجز كل المهام بطريقة رائعة.</a:t>
                      </a:r>
                      <a:endParaRPr lang="en-US" sz="2000" dirty="0">
                        <a:effectLst/>
                        <a:latin typeface="Simplified Arabic"/>
                        <a:ea typeface="Calibri"/>
                        <a:cs typeface="Arial"/>
                      </a:endParaRPr>
                    </a:p>
                    <a:p>
                      <a:pPr marL="342900" lvl="0" indent="-342900" algn="justLow" rtl="1">
                        <a:lnSpc>
                          <a:spcPct val="115000"/>
                        </a:lnSpc>
                        <a:spcAft>
                          <a:spcPts val="0"/>
                        </a:spcAft>
                        <a:buFont typeface="Symbol"/>
                        <a:buChar char=""/>
                      </a:pPr>
                      <a:r>
                        <a:rPr lang="ar-SA" sz="1800" dirty="0">
                          <a:effectLst/>
                          <a:latin typeface="Simplified Arabic"/>
                          <a:ea typeface="Calibri"/>
                          <a:cs typeface="Arial"/>
                        </a:rPr>
                        <a:t>يقوم في معظم الأوقات باستخدام جزء كبير من المهارات الفنية ، وينجز معظم المهام بطريقة جيدة.</a:t>
                      </a:r>
                      <a:endParaRPr lang="en-US" sz="2000" dirty="0">
                        <a:effectLst/>
                        <a:latin typeface="Simplified Arabic"/>
                        <a:ea typeface="Calibri"/>
                        <a:cs typeface="Arial"/>
                      </a:endParaRPr>
                    </a:p>
                    <a:p>
                      <a:pPr marL="342900" lvl="0" indent="-342900" algn="justLow" rtl="1">
                        <a:lnSpc>
                          <a:spcPct val="115000"/>
                        </a:lnSpc>
                        <a:spcAft>
                          <a:spcPts val="0"/>
                        </a:spcAft>
                        <a:buFont typeface="Symbol"/>
                        <a:buChar char=""/>
                      </a:pPr>
                      <a:r>
                        <a:rPr lang="ar-SA" sz="1800" dirty="0">
                          <a:effectLst/>
                          <a:latin typeface="Simplified Arabic"/>
                          <a:ea typeface="Calibri"/>
                          <a:cs typeface="Arial"/>
                        </a:rPr>
                        <a:t>قادر على أن يستخدم بعض المهارات الفنية وينجز معظم المهام.</a:t>
                      </a:r>
                      <a:endParaRPr lang="en-US" sz="2000" dirty="0">
                        <a:effectLst/>
                        <a:latin typeface="Simplified Arabic"/>
                        <a:ea typeface="Calibri"/>
                        <a:cs typeface="Arial"/>
                      </a:endParaRPr>
                    </a:p>
                    <a:p>
                      <a:pPr marL="342900" lvl="0" indent="-342900" algn="justLow" rtl="1">
                        <a:lnSpc>
                          <a:spcPct val="115000"/>
                        </a:lnSpc>
                        <a:spcAft>
                          <a:spcPts val="0"/>
                        </a:spcAft>
                        <a:buFont typeface="Symbol"/>
                        <a:buChar char=""/>
                      </a:pPr>
                      <a:r>
                        <a:rPr lang="ar-SA" sz="1800" dirty="0">
                          <a:effectLst/>
                          <a:latin typeface="Simplified Arabic"/>
                          <a:ea typeface="Calibri"/>
                          <a:cs typeface="Arial"/>
                        </a:rPr>
                        <a:t>يواجه صعوبة في استخدام المهارات الفنية وينجز معظم المهام متأخراً.</a:t>
                      </a:r>
                      <a:endParaRPr lang="en-US" sz="2000" dirty="0">
                        <a:effectLst/>
                        <a:latin typeface="Simplified Arabic"/>
                        <a:ea typeface="Calibri"/>
                        <a:cs typeface="Arial"/>
                      </a:endParaRPr>
                    </a:p>
                    <a:p>
                      <a:pPr marL="342900" lvl="0" indent="-342900" algn="justLow" rtl="1">
                        <a:lnSpc>
                          <a:spcPct val="115000"/>
                        </a:lnSpc>
                        <a:spcAft>
                          <a:spcPts val="0"/>
                        </a:spcAft>
                        <a:buFont typeface="Symbol"/>
                        <a:buChar char=""/>
                      </a:pPr>
                      <a:r>
                        <a:rPr lang="ar-SA" sz="1800" dirty="0">
                          <a:effectLst/>
                          <a:latin typeface="Simplified Arabic"/>
                          <a:ea typeface="Calibri"/>
                          <a:cs typeface="Arial"/>
                        </a:rPr>
                        <a:t>يواجه صعوبات كثيرة في استخدام المهارات ، وينجز المهام متأخراً بسبب هذه الصعوبات. </a:t>
                      </a:r>
                      <a:endParaRPr lang="en-US" sz="2000" dirty="0">
                        <a:effectLst/>
                        <a:latin typeface="Simplified Arabic"/>
                        <a:ea typeface="Calibri"/>
                        <a:cs typeface="Arial"/>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755576" y="260648"/>
            <a:ext cx="784887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503238"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شكل </a:t>
            </a:r>
            <a:r>
              <a:rPr kumimoji="0" lang="ar-IQ"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رقم </a:t>
            </a:r>
            <a:r>
              <a:rPr kumimoji="0" lang="en-US"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(5)</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503238"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نموذج لطريقة التدرج البياني السلوكي </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Bars</a:t>
            </a:r>
            <a:r>
              <a:rPr kumimoji="0" lang="ar-SA"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في تقييم أداء مبرمج حاسب آلي (مسؤولية استخدام المهارات الفنية والإنجاز)</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730350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22304"/>
            <a:ext cx="8064896" cy="6109365"/>
          </a:xfrm>
          <a:prstGeom prst="rect">
            <a:avLst/>
          </a:prstGeom>
        </p:spPr>
        <p:txBody>
          <a:bodyPr wrap="square">
            <a:spAutoFit/>
          </a:bodyPr>
          <a:lstStyle/>
          <a:p>
            <a:pPr indent="503555">
              <a:lnSpc>
                <a:spcPct val="115000"/>
              </a:lnSpc>
              <a:spcBef>
                <a:spcPts val="1200"/>
              </a:spcBef>
            </a:pPr>
            <a:r>
              <a:rPr lang="ar-SA" sz="2800" b="1" dirty="0" smtClean="0">
                <a:effectLst/>
                <a:latin typeface="Simplified Arabic"/>
                <a:ea typeface="Calibri"/>
              </a:rPr>
              <a:t>ثانياً : معايير التقييم النسبية </a:t>
            </a:r>
            <a:r>
              <a:rPr lang="en-US" sz="2800" b="1" dirty="0" smtClean="0">
                <a:effectLst/>
                <a:latin typeface="Simplified Arabic"/>
                <a:ea typeface="Calibri"/>
              </a:rPr>
              <a:t>Relative Standards</a:t>
            </a:r>
            <a:endParaRPr lang="en-US" sz="2400" dirty="0" smtClean="0">
              <a:effectLst/>
              <a:latin typeface="Simplified Arabic"/>
              <a:ea typeface="Calibri"/>
            </a:endParaRPr>
          </a:p>
          <a:p>
            <a:pPr indent="503555" algn="justLow">
              <a:lnSpc>
                <a:spcPct val="115000"/>
              </a:lnSpc>
            </a:pPr>
            <a:r>
              <a:rPr lang="ar-SA" sz="2400" dirty="0" smtClean="0">
                <a:effectLst/>
                <a:latin typeface="Simplified Arabic"/>
                <a:ea typeface="Calibri"/>
              </a:rPr>
              <a:t>تمثل هذه المعايير المجموعة الثانية من طرق تقييم اداء العاملين وهي طرق نسبية بمعنى أن أداء الموظف يتم تقييمه بالمقارنة مع أداء الآخرين في القسم ، ومن أشهر الطرق: طريقة الترتيب البسيط ، وطريقة التوزيع الاجباري ، وطريقة المقارنات الزوجية. </a:t>
            </a:r>
            <a:endParaRPr lang="en-US" sz="2400" dirty="0" smtClean="0">
              <a:effectLst/>
              <a:latin typeface="Simplified Arabic"/>
              <a:ea typeface="Calibri"/>
            </a:endParaRPr>
          </a:p>
          <a:p>
            <a:pPr indent="503555" algn="justLow">
              <a:lnSpc>
                <a:spcPct val="115000"/>
              </a:lnSpc>
            </a:pPr>
            <a:r>
              <a:rPr lang="ar-SA" sz="2400" dirty="0" smtClean="0">
                <a:effectLst/>
                <a:latin typeface="Simplified Arabic"/>
                <a:ea typeface="Calibri"/>
              </a:rPr>
              <a:t> </a:t>
            </a:r>
            <a:endParaRPr lang="en-US" sz="2400" dirty="0" smtClean="0">
              <a:effectLst/>
              <a:latin typeface="Simplified Arabic"/>
              <a:ea typeface="Calibri"/>
            </a:endParaRPr>
          </a:p>
          <a:p>
            <a:pPr indent="503555" algn="justLow">
              <a:lnSpc>
                <a:spcPct val="115000"/>
              </a:lnSpc>
            </a:pPr>
            <a:r>
              <a:rPr lang="en-US" sz="2400" b="1" dirty="0" smtClean="0">
                <a:effectLst/>
                <a:latin typeface="Simplified Arabic"/>
                <a:ea typeface="Calibri"/>
              </a:rPr>
              <a:t> -1</a:t>
            </a:r>
            <a:r>
              <a:rPr lang="ar-SA" sz="2400" b="1" dirty="0" smtClean="0">
                <a:effectLst/>
                <a:latin typeface="Simplified Arabic"/>
                <a:ea typeface="Calibri"/>
              </a:rPr>
              <a:t>طريقة الترتيب البسيط </a:t>
            </a:r>
            <a:r>
              <a:rPr lang="en-US" sz="2400" b="1" dirty="0" smtClean="0">
                <a:effectLst/>
                <a:latin typeface="Simplified Arabic"/>
                <a:ea typeface="Calibri"/>
              </a:rPr>
              <a:t>Simple Ranking Scale</a:t>
            </a:r>
            <a:endParaRPr lang="en-US" sz="2400" dirty="0" smtClean="0">
              <a:effectLst/>
              <a:latin typeface="Simplified Arabic"/>
              <a:ea typeface="Calibri"/>
            </a:endParaRPr>
          </a:p>
          <a:p>
            <a:pPr indent="503555" algn="justLow">
              <a:lnSpc>
                <a:spcPct val="115000"/>
              </a:lnSpc>
            </a:pPr>
            <a:r>
              <a:rPr lang="ar-SA" sz="2400" dirty="0" smtClean="0">
                <a:effectLst/>
                <a:latin typeface="Simplified Arabic"/>
                <a:ea typeface="Calibri"/>
              </a:rPr>
              <a:t>وهذه الطريقة سهلة وقديمة في تقييم اداء الموظفين حيث يقوم مدير القسم بإعداد قائمة بأسماء العاملين معه ويقوم بترتيبهم تصاعدياً أو تنازلياً اعتماداً على أحسنهم كفاءة وأقلهم ، وذلك بإعطاء رقم </a:t>
            </a:r>
            <a:r>
              <a:rPr lang="en-US" sz="2400" dirty="0" smtClean="0">
                <a:effectLst/>
                <a:latin typeface="Simplified Arabic"/>
                <a:ea typeface="Calibri"/>
              </a:rPr>
              <a:t>(1)</a:t>
            </a:r>
            <a:r>
              <a:rPr lang="ar-SA" sz="2400" dirty="0" smtClean="0">
                <a:effectLst/>
                <a:latin typeface="Simplified Arabic"/>
                <a:ea typeface="Calibri"/>
              </a:rPr>
              <a:t> مثلاً للأحسن ثم يتدرج حتى يصل إلى نهاية القائمة الذي يمثل الأسوأ. وتتم المقارنة هنا بين الأشخاص وليس استناداً إلى معايير الوظيفة. وتبدو سلبية هذه الطريقة في احتمال تحيز المدير في عملية الترتيب ، لذلك يفضل قيام أكثر من شخص بعملية الترتيب إلى جانب المدير شريطة إلمامهم فعلاً بأداء الموظفين الذين سيتم تقييم أعمالهم. </a:t>
            </a:r>
            <a:endParaRPr lang="en-US" sz="2400" dirty="0">
              <a:effectLst/>
              <a:latin typeface="Simplified Arabic"/>
              <a:ea typeface="Calibri"/>
            </a:endParaRPr>
          </a:p>
        </p:txBody>
      </p:sp>
    </p:spTree>
    <p:extLst>
      <p:ext uri="{BB962C8B-B14F-4D97-AF65-F5344CB8AC3E}">
        <p14:creationId xmlns:p14="http://schemas.microsoft.com/office/powerpoint/2010/main" val="27944082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808" y="116632"/>
            <a:ext cx="8568952" cy="6263253"/>
          </a:xfrm>
          <a:prstGeom prst="rect">
            <a:avLst/>
          </a:prstGeom>
        </p:spPr>
        <p:txBody>
          <a:bodyPr wrap="square">
            <a:spAutoFit/>
          </a:bodyPr>
          <a:lstStyle/>
          <a:p>
            <a:pPr indent="503555" algn="justLow">
              <a:lnSpc>
                <a:spcPct val="115000"/>
              </a:lnSpc>
            </a:pPr>
            <a:r>
              <a:rPr lang="ar-SA" sz="2000" dirty="0" smtClean="0">
                <a:effectLst/>
                <a:latin typeface="Simplified Arabic"/>
                <a:ea typeface="Calibri"/>
              </a:rPr>
              <a:t> </a:t>
            </a:r>
            <a:endParaRPr lang="en-US" sz="2000" dirty="0" smtClean="0">
              <a:effectLst/>
              <a:latin typeface="Simplified Arabic"/>
              <a:ea typeface="Calibri"/>
            </a:endParaRPr>
          </a:p>
          <a:p>
            <a:pPr indent="503555" algn="justLow">
              <a:lnSpc>
                <a:spcPct val="115000"/>
              </a:lnSpc>
              <a:spcBef>
                <a:spcPts val="1200"/>
              </a:spcBef>
            </a:pPr>
            <a:r>
              <a:rPr lang="en-US" sz="2000" b="1" dirty="0" smtClean="0">
                <a:effectLst/>
                <a:latin typeface="Simplified Arabic"/>
                <a:ea typeface="Calibri"/>
              </a:rPr>
              <a:t> -2</a:t>
            </a:r>
            <a:r>
              <a:rPr lang="ar-SA" sz="2000" b="1" dirty="0" smtClean="0">
                <a:effectLst/>
                <a:latin typeface="Simplified Arabic"/>
                <a:ea typeface="Calibri"/>
              </a:rPr>
              <a:t>طريقة التوزيع الاجباري </a:t>
            </a:r>
            <a:r>
              <a:rPr lang="en-US" sz="2000" b="1" dirty="0" smtClean="0">
                <a:effectLst/>
                <a:latin typeface="Simplified Arabic"/>
                <a:ea typeface="Calibri"/>
              </a:rPr>
              <a:t>Forced Distribution Method</a:t>
            </a:r>
            <a:endParaRPr lang="en-US" sz="2000" dirty="0" smtClean="0">
              <a:effectLst/>
              <a:latin typeface="Simplified Arabic"/>
              <a:ea typeface="Calibri"/>
            </a:endParaRPr>
          </a:p>
          <a:p>
            <a:pPr indent="503555" algn="justLow">
              <a:lnSpc>
                <a:spcPct val="115000"/>
              </a:lnSpc>
            </a:pPr>
            <a:r>
              <a:rPr lang="ar-IQ" sz="2000" dirty="0" smtClean="0">
                <a:effectLst/>
                <a:latin typeface="Simplified Arabic"/>
                <a:ea typeface="Calibri"/>
              </a:rPr>
              <a:t>تأخذ طريقة التوزيع الإجباري شكل الترتيب والمقارنة أيضاً عند التطبيق لكن الترتيب هنا يتم على أساس مجموعات وليس أفراد. إذ يقوم المشرف بكتابة أسماء مرؤوسيه المراد تقييم ادائهم على بطاقات صغيرة بحيث يكون لكل اسم بطاقة واحدة فقط ثم ترتيب هذه البطاقات على مجموعات وفقاً لظاهرة التوزيع الطبيعي وذلك بعد مقارنة اداء الأشخاص بعضهم ببعض وعلى النحو التالي :</a:t>
            </a:r>
            <a:endParaRPr lang="en-US" sz="2000" dirty="0" smtClean="0">
              <a:effectLst/>
              <a:latin typeface="Simplified Arabic"/>
              <a:ea typeface="Calibri"/>
            </a:endParaRPr>
          </a:p>
          <a:p>
            <a:pPr indent="503555" algn="justLow">
              <a:lnSpc>
                <a:spcPct val="115000"/>
              </a:lnSpc>
            </a:pPr>
            <a:r>
              <a:rPr lang="en-US" sz="2000" dirty="0" smtClean="0">
                <a:effectLst/>
                <a:latin typeface="Simplified Arabic"/>
                <a:ea typeface="Calibri"/>
              </a:rPr>
              <a:t>%10</a:t>
            </a:r>
            <a:r>
              <a:rPr lang="ar-SA" sz="2000" dirty="0" smtClean="0">
                <a:effectLst/>
                <a:latin typeface="Simplified Arabic"/>
                <a:ea typeface="Calibri"/>
              </a:rPr>
              <a:t> من العاملين ذوي أداء منخفض جداً.</a:t>
            </a:r>
            <a:endParaRPr lang="en-US" sz="2000" dirty="0" smtClean="0">
              <a:effectLst/>
              <a:latin typeface="Simplified Arabic"/>
              <a:ea typeface="Calibri"/>
            </a:endParaRPr>
          </a:p>
          <a:p>
            <a:pPr indent="503555" algn="justLow">
              <a:lnSpc>
                <a:spcPct val="115000"/>
              </a:lnSpc>
            </a:pPr>
            <a:r>
              <a:rPr lang="en-US" sz="2000" dirty="0" smtClean="0">
                <a:effectLst/>
                <a:latin typeface="Simplified Arabic"/>
                <a:ea typeface="Calibri"/>
              </a:rPr>
              <a:t>%20</a:t>
            </a:r>
            <a:r>
              <a:rPr lang="ar-SA" sz="2000" dirty="0" smtClean="0">
                <a:effectLst/>
                <a:latin typeface="Simplified Arabic"/>
                <a:ea typeface="Calibri"/>
              </a:rPr>
              <a:t> من العاملين ذوي أداء منخفض.</a:t>
            </a:r>
            <a:endParaRPr lang="en-US" sz="2000" dirty="0" smtClean="0">
              <a:effectLst/>
              <a:latin typeface="Simplified Arabic"/>
              <a:ea typeface="Calibri"/>
            </a:endParaRPr>
          </a:p>
          <a:p>
            <a:pPr indent="503555" algn="justLow">
              <a:lnSpc>
                <a:spcPct val="115000"/>
              </a:lnSpc>
            </a:pPr>
            <a:r>
              <a:rPr lang="en-US" sz="2000" dirty="0" smtClean="0">
                <a:effectLst/>
                <a:latin typeface="Simplified Arabic"/>
                <a:ea typeface="Calibri"/>
              </a:rPr>
              <a:t>%40</a:t>
            </a:r>
            <a:r>
              <a:rPr lang="ar-SA" sz="2000" dirty="0" smtClean="0">
                <a:effectLst/>
                <a:latin typeface="Simplified Arabic"/>
                <a:ea typeface="Calibri"/>
              </a:rPr>
              <a:t> من العاملين ذوي أداء متوسط.</a:t>
            </a:r>
            <a:endParaRPr lang="en-US" sz="2000" dirty="0" smtClean="0">
              <a:effectLst/>
              <a:latin typeface="Simplified Arabic"/>
              <a:ea typeface="Calibri"/>
            </a:endParaRPr>
          </a:p>
          <a:p>
            <a:pPr indent="503555" algn="justLow">
              <a:lnSpc>
                <a:spcPct val="115000"/>
              </a:lnSpc>
            </a:pPr>
            <a:r>
              <a:rPr lang="en-US" sz="2000" dirty="0" smtClean="0">
                <a:effectLst/>
                <a:latin typeface="Simplified Arabic"/>
                <a:ea typeface="Calibri"/>
              </a:rPr>
              <a:t>%120</a:t>
            </a:r>
            <a:r>
              <a:rPr lang="ar-SA" sz="2000" dirty="0" smtClean="0">
                <a:effectLst/>
                <a:latin typeface="Simplified Arabic"/>
                <a:ea typeface="Calibri"/>
              </a:rPr>
              <a:t> من العاملين ذوي أداء مرتفع.</a:t>
            </a:r>
            <a:endParaRPr lang="en-US" sz="2000" dirty="0" smtClean="0">
              <a:effectLst/>
              <a:latin typeface="Simplified Arabic"/>
              <a:ea typeface="Calibri"/>
            </a:endParaRPr>
          </a:p>
          <a:p>
            <a:pPr indent="503555" algn="justLow">
              <a:lnSpc>
                <a:spcPct val="115000"/>
              </a:lnSpc>
            </a:pPr>
            <a:r>
              <a:rPr lang="en-US" sz="2000" dirty="0" smtClean="0">
                <a:effectLst/>
                <a:latin typeface="Simplified Arabic"/>
                <a:ea typeface="Calibri"/>
              </a:rPr>
              <a:t>%10</a:t>
            </a:r>
            <a:r>
              <a:rPr lang="ar-SA" sz="2000" dirty="0" smtClean="0">
                <a:effectLst/>
                <a:latin typeface="Simplified Arabic"/>
                <a:ea typeface="Calibri"/>
              </a:rPr>
              <a:t> من العاملين ذوي أداء مرتفع جداً.</a:t>
            </a:r>
            <a:endParaRPr lang="en-US" sz="2000" dirty="0" smtClean="0">
              <a:effectLst/>
              <a:latin typeface="Simplified Arabic"/>
              <a:ea typeface="Calibri"/>
            </a:endParaRPr>
          </a:p>
          <a:p>
            <a:pPr indent="503555" algn="justLow">
              <a:lnSpc>
                <a:spcPct val="115000"/>
              </a:lnSpc>
            </a:pPr>
            <a:r>
              <a:rPr lang="ar-SA" sz="2000" dirty="0" smtClean="0">
                <a:effectLst/>
                <a:latin typeface="Simplified Arabic"/>
                <a:ea typeface="Calibri"/>
              </a:rPr>
              <a:t>وتتميز هذه الطريقة بأنها تبث روح المنافسة والحماسة بين المرؤوسين الخاضعين للتقييم فيؤدوا أعمالهم بصورة افضل ليحتلوا مكانة أعلى في قائمة الترتيب. أضف لذلك سهولة وسرعة عملية التقييم خاصة عندما يكون عدد المرؤوسين قليل. لكن يعاب على هذه الطريقة افتقادها للموضوعية نظراً لاعتمادها على الرأي الشخصي للمشرف ، كما أن نتائج التقييم تكون عامة غير تفصيلية ، فنتائج التقييم لا توضح نقاط القوة (أو الضعف) في أداء المرؤوسين. صعوبة استخدام هذه الطريقة عندما يكون عدد الموظفين صغير إلى درجة يصعب فيها توزيعهم على شكل مجاميع حسب مستويات الكفاءة المحددة.</a:t>
            </a:r>
            <a:endParaRPr lang="en-US" sz="2000" dirty="0">
              <a:effectLst/>
              <a:latin typeface="Simplified Arabic"/>
              <a:ea typeface="Calibri"/>
            </a:endParaRPr>
          </a:p>
        </p:txBody>
      </p:sp>
    </p:spTree>
    <p:extLst>
      <p:ext uri="{BB962C8B-B14F-4D97-AF65-F5344CB8AC3E}">
        <p14:creationId xmlns:p14="http://schemas.microsoft.com/office/powerpoint/2010/main" val="280007063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692696"/>
            <a:ext cx="7344816" cy="5189113"/>
          </a:xfrm>
          <a:prstGeom prst="rect">
            <a:avLst/>
          </a:prstGeom>
        </p:spPr>
        <p:txBody>
          <a:bodyPr wrap="square">
            <a:spAutoFit/>
          </a:bodyPr>
          <a:lstStyle/>
          <a:p>
            <a:pPr indent="503555" algn="justLow">
              <a:lnSpc>
                <a:spcPct val="115000"/>
              </a:lnSpc>
              <a:spcBef>
                <a:spcPts val="1200"/>
              </a:spcBef>
            </a:pPr>
            <a:r>
              <a:rPr lang="en-US" sz="2400" b="1" dirty="0" smtClean="0">
                <a:effectLst/>
                <a:latin typeface="Simplified Arabic"/>
                <a:ea typeface="Calibri"/>
              </a:rPr>
              <a:t>3</a:t>
            </a:r>
            <a:r>
              <a:rPr lang="ar-SA" sz="2400" b="1" dirty="0" smtClean="0">
                <a:effectLst/>
                <a:latin typeface="Simplified Arabic"/>
                <a:ea typeface="Calibri"/>
              </a:rPr>
              <a:t>طريقة المقارنات الزوجية </a:t>
            </a:r>
            <a:r>
              <a:rPr lang="en-US" sz="2400" b="1" dirty="0" smtClean="0">
                <a:effectLst/>
                <a:latin typeface="Simplified Arabic"/>
                <a:ea typeface="Calibri"/>
              </a:rPr>
              <a:t>Paired Comparison Method </a:t>
            </a:r>
            <a:endParaRPr lang="en-US" sz="2400" dirty="0" smtClean="0">
              <a:effectLst/>
              <a:latin typeface="Simplified Arabic"/>
              <a:ea typeface="Calibri"/>
            </a:endParaRPr>
          </a:p>
          <a:p>
            <a:pPr indent="503555" algn="justLow">
              <a:lnSpc>
                <a:spcPct val="115000"/>
              </a:lnSpc>
            </a:pPr>
            <a:r>
              <a:rPr lang="ar-SA" sz="2400" dirty="0" smtClean="0">
                <a:effectLst/>
                <a:latin typeface="Simplified Arabic"/>
                <a:ea typeface="Calibri"/>
              </a:rPr>
              <a:t>بموجب هذه الطريقة يقوم المقيم بمقارنة الأداء العام لكل موظف مع باقي الموظفين في الإدارة أو القسم المسؤول عن إدارته. وتتم المقارنة فيما بين العاملين في الأداء بصورة كلية. ويمثل الموظف الذي يفضل على باقي العاملين ذلك الموظف الذي يحصل على أعلى درجات المقارنة حسب المعايير المختارة. فمثلاً إذا كان لدينا مجموعة مؤلفة من ستة موظفين فإن كل موظف سيتم مقارنة أدائه مع أداء كل فرد في المجموعة. ومع كل عملية مقارنة نكتب رقم الموظف الأفضل في الخانة التي تعبر عن كل منهما. وفي كل مرة يفضل فيها الموظف عن غيره يحصل على نقطة. ومن ثم يمكن ترتيب الموظفين تبعاً لعدد المرات التي تم تفضيلهم فيها على غيرهم. ويوضح الجدول رقم </a:t>
            </a:r>
            <a:r>
              <a:rPr lang="en-US" sz="2400" dirty="0" smtClean="0">
                <a:effectLst/>
                <a:latin typeface="Simplified Arabic"/>
                <a:ea typeface="Calibri"/>
              </a:rPr>
              <a:t>(1)</a:t>
            </a:r>
            <a:r>
              <a:rPr lang="ar-SA" sz="2400" dirty="0" smtClean="0">
                <a:effectLst/>
                <a:latin typeface="Simplified Arabic"/>
                <a:ea typeface="Calibri"/>
              </a:rPr>
              <a:t> طريقة المقارنات الزوجية لهذه المجموعة.</a:t>
            </a:r>
            <a:endParaRPr lang="en-US" sz="2400" dirty="0">
              <a:effectLst/>
              <a:latin typeface="Simplified Arabic"/>
              <a:ea typeface="Calibri"/>
            </a:endParaRPr>
          </a:p>
        </p:txBody>
      </p:sp>
    </p:spTree>
    <p:extLst>
      <p:ext uri="{BB962C8B-B14F-4D97-AF65-F5344CB8AC3E}">
        <p14:creationId xmlns:p14="http://schemas.microsoft.com/office/powerpoint/2010/main" val="35442994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61686440"/>
              </p:ext>
            </p:extLst>
          </p:nvPr>
        </p:nvGraphicFramePr>
        <p:xfrm>
          <a:off x="1691680" y="1988840"/>
          <a:ext cx="5616622" cy="1898904"/>
        </p:xfrm>
        <a:graphic>
          <a:graphicData uri="http://schemas.openxmlformats.org/drawingml/2006/table">
            <a:tbl>
              <a:tblPr rtl="1" firstRow="1" firstCol="1" bandRow="1"/>
              <a:tblGrid>
                <a:gridCol w="403123"/>
                <a:gridCol w="2128253"/>
                <a:gridCol w="615694"/>
                <a:gridCol w="617388"/>
                <a:gridCol w="620776"/>
                <a:gridCol w="615694"/>
                <a:gridCol w="615694"/>
              </a:tblGrid>
              <a:tr h="0">
                <a:tc>
                  <a:txBody>
                    <a:bodyPr/>
                    <a:lstStyle/>
                    <a:p>
                      <a:pPr indent="503555" algn="ctr" rtl="1">
                        <a:lnSpc>
                          <a:spcPct val="115000"/>
                        </a:lnSpc>
                        <a:spcAft>
                          <a:spcPts val="0"/>
                        </a:spcAft>
                      </a:pPr>
                      <a:r>
                        <a:rPr lang="ar-SA" sz="1600" b="1" dirty="0">
                          <a:effectLst/>
                          <a:latin typeface="Simplified Arabic"/>
                          <a:ea typeface="Calibri"/>
                          <a:cs typeface="Arial"/>
                        </a:rPr>
                        <a:t>ت</a:t>
                      </a:r>
                      <a:endParaRPr lang="en-US" sz="1800" dirty="0">
                        <a:effectLst/>
                        <a:latin typeface="Simplified Arabic"/>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indent="503555" algn="ctr" rtl="1">
                        <a:lnSpc>
                          <a:spcPct val="115000"/>
                        </a:lnSpc>
                        <a:spcAft>
                          <a:spcPts val="0"/>
                        </a:spcAft>
                      </a:pPr>
                      <a:r>
                        <a:rPr lang="ar-SA" sz="1600" b="1" dirty="0">
                          <a:effectLst/>
                          <a:latin typeface="Simplified Arabic"/>
                          <a:ea typeface="Calibri"/>
                          <a:cs typeface="Arial"/>
                        </a:rPr>
                        <a:t>اسم الموظف ورقمه</a:t>
                      </a:r>
                      <a:endParaRPr lang="en-US" sz="1800" dirty="0">
                        <a:effectLst/>
                        <a:latin typeface="Simplified Arabic"/>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indent="503555" algn="ctr" rtl="0">
                        <a:lnSpc>
                          <a:spcPct val="115000"/>
                        </a:lnSpc>
                        <a:spcAft>
                          <a:spcPts val="0"/>
                        </a:spcAft>
                      </a:pPr>
                      <a:r>
                        <a:rPr lang="en-US" sz="1600" b="1">
                          <a:effectLst/>
                          <a:latin typeface="Times New Roman"/>
                          <a:ea typeface="Calibri"/>
                          <a:cs typeface="Arial"/>
                        </a:rPr>
                        <a:t>2</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indent="503555" algn="ctr" rtl="0">
                        <a:lnSpc>
                          <a:spcPct val="115000"/>
                        </a:lnSpc>
                        <a:spcAft>
                          <a:spcPts val="0"/>
                        </a:spcAft>
                      </a:pPr>
                      <a:r>
                        <a:rPr lang="en-US" sz="1600" b="1">
                          <a:effectLst/>
                          <a:latin typeface="Times New Roman"/>
                          <a:ea typeface="Calibri"/>
                          <a:cs typeface="Arial"/>
                        </a:rPr>
                        <a:t>3</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indent="503555" algn="ctr" rtl="0">
                        <a:lnSpc>
                          <a:spcPct val="115000"/>
                        </a:lnSpc>
                        <a:spcAft>
                          <a:spcPts val="0"/>
                        </a:spcAft>
                      </a:pPr>
                      <a:r>
                        <a:rPr lang="en-US" sz="1600" b="1">
                          <a:effectLst/>
                          <a:latin typeface="Times New Roman"/>
                          <a:ea typeface="Calibri"/>
                          <a:cs typeface="Arial"/>
                        </a:rPr>
                        <a:t>4</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indent="503555" algn="ctr" rtl="0">
                        <a:lnSpc>
                          <a:spcPct val="115000"/>
                        </a:lnSpc>
                        <a:spcAft>
                          <a:spcPts val="0"/>
                        </a:spcAft>
                      </a:pPr>
                      <a:r>
                        <a:rPr lang="en-US" sz="1600" b="1">
                          <a:effectLst/>
                          <a:latin typeface="Times New Roman"/>
                          <a:ea typeface="Calibri"/>
                          <a:cs typeface="Arial"/>
                        </a:rPr>
                        <a:t>5</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indent="503555" algn="ctr" rtl="0">
                        <a:lnSpc>
                          <a:spcPct val="115000"/>
                        </a:lnSpc>
                        <a:spcAft>
                          <a:spcPts val="0"/>
                        </a:spcAft>
                      </a:pPr>
                      <a:r>
                        <a:rPr lang="en-US" sz="1600" b="1">
                          <a:effectLst/>
                          <a:latin typeface="Times New Roman"/>
                          <a:ea typeface="Calibri"/>
                          <a:cs typeface="Arial"/>
                        </a:rPr>
                        <a:t>6</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0">
                <a:tc>
                  <a:txBody>
                    <a:bodyPr/>
                    <a:lstStyle/>
                    <a:p>
                      <a:pPr indent="503555" algn="ctr" rtl="0">
                        <a:lnSpc>
                          <a:spcPct val="115000"/>
                        </a:lnSpc>
                        <a:spcAft>
                          <a:spcPts val="0"/>
                        </a:spcAft>
                      </a:pPr>
                      <a:r>
                        <a:rPr lang="en-US" sz="1600">
                          <a:effectLst/>
                          <a:latin typeface="Times New Roman"/>
                          <a:ea typeface="Calibri"/>
                          <a:cs typeface="Arial"/>
                        </a:rPr>
                        <a:t>1</a:t>
                      </a:r>
                      <a:endParaRPr lang="en-US" sz="1800">
                        <a:effectLst/>
                        <a:latin typeface="Simplified Arabic"/>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r" rtl="1">
                        <a:lnSpc>
                          <a:spcPct val="115000"/>
                        </a:lnSpc>
                        <a:spcAft>
                          <a:spcPts val="0"/>
                        </a:spcAft>
                      </a:pPr>
                      <a:r>
                        <a:rPr lang="ar-SA" sz="1600">
                          <a:effectLst/>
                          <a:latin typeface="Simplified Arabic"/>
                          <a:ea typeface="Calibri"/>
                          <a:cs typeface="Arial"/>
                        </a:rPr>
                        <a:t>أيمن عبدالعزيز</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1</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1</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4</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5</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6</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503555" algn="ctr" rtl="0">
                        <a:lnSpc>
                          <a:spcPct val="115000"/>
                        </a:lnSpc>
                        <a:spcAft>
                          <a:spcPts val="0"/>
                        </a:spcAft>
                      </a:pPr>
                      <a:r>
                        <a:rPr lang="en-US" sz="1600">
                          <a:effectLst/>
                          <a:latin typeface="Times New Roman"/>
                          <a:ea typeface="Calibri"/>
                          <a:cs typeface="Arial"/>
                        </a:rPr>
                        <a:t>2</a:t>
                      </a:r>
                      <a:endParaRPr lang="en-US" sz="1800">
                        <a:effectLst/>
                        <a:latin typeface="Simplified Arabic"/>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r" rtl="1">
                        <a:lnSpc>
                          <a:spcPct val="115000"/>
                        </a:lnSpc>
                        <a:spcAft>
                          <a:spcPts val="0"/>
                        </a:spcAft>
                      </a:pPr>
                      <a:r>
                        <a:rPr lang="ar-SA" sz="1600">
                          <a:effectLst/>
                          <a:latin typeface="Simplified Arabic"/>
                          <a:ea typeface="Calibri"/>
                          <a:cs typeface="Arial"/>
                        </a:rPr>
                        <a:t>سلام علي رمضان</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3</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4</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2</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6</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503555" algn="ctr" rtl="0">
                        <a:lnSpc>
                          <a:spcPct val="115000"/>
                        </a:lnSpc>
                        <a:spcAft>
                          <a:spcPts val="0"/>
                        </a:spcAft>
                      </a:pPr>
                      <a:r>
                        <a:rPr lang="en-US" sz="1600">
                          <a:effectLst/>
                          <a:latin typeface="Times New Roman"/>
                          <a:ea typeface="Calibri"/>
                          <a:cs typeface="Arial"/>
                        </a:rPr>
                        <a:t>3</a:t>
                      </a:r>
                      <a:endParaRPr lang="en-US" sz="1800">
                        <a:effectLst/>
                        <a:latin typeface="Simplified Arabic"/>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r" rtl="1">
                        <a:lnSpc>
                          <a:spcPct val="115000"/>
                        </a:lnSpc>
                        <a:spcAft>
                          <a:spcPts val="0"/>
                        </a:spcAft>
                      </a:pPr>
                      <a:r>
                        <a:rPr lang="ar-SA" sz="1600">
                          <a:effectLst/>
                          <a:latin typeface="Simplified Arabic"/>
                          <a:ea typeface="Calibri"/>
                          <a:cs typeface="Arial"/>
                        </a:rPr>
                        <a:t>هديل عبدالغني</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4</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3</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6</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503555" algn="ctr" rtl="0">
                        <a:lnSpc>
                          <a:spcPct val="115000"/>
                        </a:lnSpc>
                        <a:spcAft>
                          <a:spcPts val="0"/>
                        </a:spcAft>
                      </a:pPr>
                      <a:r>
                        <a:rPr lang="en-US" sz="1600">
                          <a:effectLst/>
                          <a:latin typeface="Times New Roman"/>
                          <a:ea typeface="Calibri"/>
                          <a:cs typeface="Arial"/>
                        </a:rPr>
                        <a:t>4</a:t>
                      </a:r>
                      <a:endParaRPr lang="en-US" sz="1800">
                        <a:effectLst/>
                        <a:latin typeface="Simplified Arabic"/>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r" rtl="1">
                        <a:lnSpc>
                          <a:spcPct val="115000"/>
                        </a:lnSpc>
                        <a:spcAft>
                          <a:spcPts val="0"/>
                        </a:spcAft>
                      </a:pPr>
                      <a:r>
                        <a:rPr lang="ar-SA" sz="1600">
                          <a:effectLst/>
                          <a:latin typeface="Simplified Arabic"/>
                          <a:ea typeface="Calibri"/>
                          <a:cs typeface="Arial"/>
                        </a:rPr>
                        <a:t>أنس مالك محمود</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4</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6</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503555" algn="ctr" rtl="0">
                        <a:lnSpc>
                          <a:spcPct val="115000"/>
                        </a:lnSpc>
                        <a:spcAft>
                          <a:spcPts val="0"/>
                        </a:spcAft>
                      </a:pPr>
                      <a:r>
                        <a:rPr lang="en-US" sz="1600">
                          <a:effectLst/>
                          <a:latin typeface="Times New Roman"/>
                          <a:ea typeface="Calibri"/>
                          <a:cs typeface="Arial"/>
                        </a:rPr>
                        <a:t>5</a:t>
                      </a:r>
                      <a:endParaRPr lang="en-US" sz="1800">
                        <a:effectLst/>
                        <a:latin typeface="Simplified Arabic"/>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r" rtl="1">
                        <a:lnSpc>
                          <a:spcPct val="115000"/>
                        </a:lnSpc>
                        <a:spcAft>
                          <a:spcPts val="0"/>
                        </a:spcAft>
                      </a:pPr>
                      <a:r>
                        <a:rPr lang="ar-SA" sz="1600">
                          <a:effectLst/>
                          <a:latin typeface="Simplified Arabic"/>
                          <a:ea typeface="Calibri"/>
                          <a:cs typeface="Arial"/>
                        </a:rPr>
                        <a:t>كرم محمد السالم</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6</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503555" algn="ctr" rtl="0">
                        <a:lnSpc>
                          <a:spcPct val="115000"/>
                        </a:lnSpc>
                        <a:spcAft>
                          <a:spcPts val="0"/>
                        </a:spcAft>
                      </a:pPr>
                      <a:r>
                        <a:rPr lang="en-US" sz="1600">
                          <a:effectLst/>
                          <a:latin typeface="Times New Roman"/>
                          <a:ea typeface="Calibri"/>
                          <a:cs typeface="Arial"/>
                        </a:rPr>
                        <a:t>6</a:t>
                      </a:r>
                      <a:endParaRPr lang="en-US" sz="1800">
                        <a:effectLst/>
                        <a:latin typeface="Simplified Arabic"/>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503555" algn="r" rtl="1">
                        <a:lnSpc>
                          <a:spcPct val="115000"/>
                        </a:lnSpc>
                        <a:spcAft>
                          <a:spcPts val="0"/>
                        </a:spcAft>
                      </a:pPr>
                      <a:r>
                        <a:rPr lang="ar-SA" sz="1600">
                          <a:effectLst/>
                          <a:latin typeface="Simplified Arabic"/>
                          <a:ea typeface="Calibri"/>
                          <a:cs typeface="Arial"/>
                        </a:rPr>
                        <a:t>مأمون سعيد سليمان</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a:effectLst/>
                          <a:latin typeface="Times New Roman"/>
                          <a:ea typeface="Calibri"/>
                          <a:cs typeface="Arial"/>
                        </a:rPr>
                        <a:t>-</a:t>
                      </a:r>
                      <a:endParaRPr lang="en-US" sz="180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503555" algn="ctr" rtl="0">
                        <a:lnSpc>
                          <a:spcPct val="115000"/>
                        </a:lnSpc>
                        <a:spcAft>
                          <a:spcPts val="0"/>
                        </a:spcAft>
                      </a:pPr>
                      <a:r>
                        <a:rPr lang="en-US" sz="1600" dirty="0">
                          <a:effectLst/>
                          <a:latin typeface="Times New Roman"/>
                          <a:ea typeface="Calibri"/>
                          <a:cs typeface="Arial"/>
                        </a:rPr>
                        <a:t>-</a:t>
                      </a:r>
                      <a:endParaRPr lang="en-US" sz="1800" dirty="0">
                        <a:effectLst/>
                        <a:latin typeface="Simplified Arabic"/>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978520" y="4077072"/>
            <a:ext cx="705678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503238" algn="just"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وطريقة الحصول على الثنائية تتم وفقاً لقانون التوافق الآتي :</a:t>
            </a:r>
          </a:p>
          <a:p>
            <a:pPr marL="0" marR="0" lvl="0" indent="503238" algn="just" defTabSz="914400" rtl="1" eaLnBrk="0" fontAlgn="base" latinLnBrk="0" hangingPunct="0">
              <a:lnSpc>
                <a:spcPct val="100000"/>
              </a:lnSpc>
              <a:spcBef>
                <a:spcPct val="0"/>
              </a:spcBef>
              <a:spcAft>
                <a:spcPct val="0"/>
              </a:spcAft>
              <a:buClrTx/>
              <a:buSzTx/>
              <a:buFontTx/>
              <a:buNone/>
              <a:tabLst/>
            </a:pPr>
            <a:endParaRPr lang="ar-SA" sz="2000" dirty="0">
              <a:latin typeface="Simplified Arabic" pitchFamily="18" charset="-78"/>
              <a:cs typeface="Simplified Arabic" pitchFamily="18" charset="-78"/>
            </a:endParaRPr>
          </a:p>
          <a:p>
            <a:pPr marL="0" marR="0" lvl="0" indent="503238" algn="just" defTabSz="914400" rtl="1" eaLnBrk="0" fontAlgn="base" latinLnBrk="0" hangingPunct="0">
              <a:lnSpc>
                <a:spcPct val="100000"/>
              </a:lnSpc>
              <a:spcBef>
                <a:spcPct val="0"/>
              </a:spcBef>
              <a:spcAft>
                <a:spcPct val="0"/>
              </a:spcAft>
              <a:buClrTx/>
              <a:buSzTx/>
              <a:buFontTx/>
              <a:buNone/>
              <a:tabLst/>
            </a:pPr>
            <a:endParaRPr kumimoji="0" lang="ar-SA" sz="2000" b="0" i="0" u="none" strike="noStrike" cap="none" normalizeH="0" baseline="0" dirty="0" smtClean="0">
              <a:ln>
                <a:noFill/>
              </a:ln>
              <a:solidFill>
                <a:schemeClr val="tx1"/>
              </a:solidFill>
              <a:effectLst/>
              <a:latin typeface="Simplified Arabic" pitchFamily="18" charset="-78"/>
              <a:cs typeface="Simplified Arabic" pitchFamily="18" charset="-78"/>
            </a:endParaRPr>
          </a:p>
          <a:p>
            <a:pPr marL="0" marR="0" lvl="0" indent="503238" algn="just" defTabSz="914400" rtl="1"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503238" algn="just"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حيث </a:t>
            </a:r>
            <a: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j</a:t>
            </a:r>
            <a:r>
              <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مثل ن عدد أفراد المجموعة</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2123728" y="961097"/>
            <a:ext cx="4572000" cy="707886"/>
          </a:xfrm>
          <a:prstGeom prst="rect">
            <a:avLst/>
          </a:prstGeom>
        </p:spPr>
        <p:txBody>
          <a:bodyPr>
            <a:spAutoFit/>
          </a:bodyPr>
          <a:lstStyle/>
          <a:p>
            <a:pPr lvl="0" indent="503238" algn="ctr" fontAlgn="base">
              <a:spcBef>
                <a:spcPct val="0"/>
              </a:spcBef>
              <a:spcAft>
                <a:spcPct val="0"/>
              </a:spcAft>
            </a:pPr>
            <a:r>
              <a:rPr lang="ar-SA" sz="2000" b="1" dirty="0">
                <a:solidFill>
                  <a:prstClr val="black"/>
                </a:solidFill>
                <a:latin typeface="Simplified Arabic" pitchFamily="18" charset="-78"/>
                <a:ea typeface="Calibri" pitchFamily="34" charset="0"/>
                <a:cs typeface="Simplified Arabic" pitchFamily="18" charset="-78"/>
              </a:rPr>
              <a:t>جدول رقم </a:t>
            </a:r>
            <a:r>
              <a:rPr lang="en-US" sz="2000" b="1" dirty="0">
                <a:solidFill>
                  <a:prstClr val="black"/>
                </a:solidFill>
                <a:latin typeface="Simplified Arabic" pitchFamily="18" charset="-78"/>
                <a:ea typeface="Calibri" pitchFamily="34" charset="0"/>
                <a:cs typeface="Simplified Arabic" pitchFamily="18" charset="-78"/>
              </a:rPr>
              <a:t>(1)</a:t>
            </a:r>
            <a:endParaRPr lang="en-US" sz="1050" dirty="0">
              <a:solidFill>
                <a:prstClr val="black"/>
              </a:solidFill>
              <a:latin typeface="Arial" pitchFamily="34" charset="0"/>
              <a:cs typeface="Arial" pitchFamily="34" charset="0"/>
            </a:endParaRPr>
          </a:p>
          <a:p>
            <a:pPr lvl="0" indent="503238" algn="ctr" eaLnBrk="0" fontAlgn="base" hangingPunct="0">
              <a:spcBef>
                <a:spcPct val="0"/>
              </a:spcBef>
              <a:spcAft>
                <a:spcPct val="0"/>
              </a:spcAft>
            </a:pPr>
            <a:r>
              <a:rPr lang="ar-SA" sz="2000" b="1" dirty="0">
                <a:solidFill>
                  <a:prstClr val="black"/>
                </a:solidFill>
                <a:latin typeface="Simplified Arabic" pitchFamily="18" charset="-78"/>
                <a:ea typeface="Calibri" pitchFamily="34" charset="0"/>
                <a:cs typeface="Simplified Arabic" pitchFamily="18" charset="-78"/>
              </a:rPr>
              <a:t>المقارنات الزوجية</a:t>
            </a:r>
            <a:endParaRPr lang="en-US" sz="1050" dirty="0">
              <a:solidFill>
                <a:prstClr val="black"/>
              </a:solidFill>
              <a:latin typeface="Arial" pitchFamily="34" charset="0"/>
              <a:cs typeface="Arial"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4345992"/>
            <a:ext cx="3528393" cy="93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2053" y="5157192"/>
            <a:ext cx="5273675"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0463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714" y="764704"/>
            <a:ext cx="8208912" cy="5031377"/>
          </a:xfrm>
          <a:prstGeom prst="rect">
            <a:avLst/>
          </a:prstGeom>
        </p:spPr>
        <p:txBody>
          <a:bodyPr wrap="square">
            <a:spAutoFit/>
          </a:bodyPr>
          <a:lstStyle/>
          <a:p>
            <a:pPr indent="503555" algn="justLow">
              <a:lnSpc>
                <a:spcPct val="115000"/>
              </a:lnSpc>
            </a:pPr>
            <a:r>
              <a:rPr lang="ar-IQ" sz="2800" b="1" kern="0" dirty="0" smtClean="0">
                <a:effectLst/>
                <a:latin typeface="Times New Roman"/>
                <a:cs typeface="Simplified Arabic"/>
              </a:rPr>
              <a:t>مساهمته في تحقيق أهداف الوحدة الإدارية التي يعمل فيها، والوقوف على مدى صلاحيته وكفاءته في النهوض بأعباء عمله الحالي ، ومدى تحمله لمسؤولية القيام بوظيفة ذات مستوى أعلى). </a:t>
            </a:r>
            <a:endParaRPr lang="en-US" sz="2800" b="1" kern="0" dirty="0" smtClean="0">
              <a:effectLst/>
              <a:latin typeface="Times New Roman"/>
              <a:cs typeface="Times New Roman"/>
            </a:endParaRPr>
          </a:p>
          <a:p>
            <a:pPr indent="503555" algn="justLow">
              <a:lnSpc>
                <a:spcPct val="115000"/>
              </a:lnSpc>
            </a:pPr>
            <a:r>
              <a:rPr lang="ar-IQ" sz="2800" b="1" kern="0" dirty="0" smtClean="0">
                <a:effectLst/>
                <a:latin typeface="Times New Roman"/>
                <a:cs typeface="Simplified Arabic"/>
              </a:rPr>
              <a:t>وتجدر الإشارة هنا إلى أن العناصر التي تمثل جوهر الأداء الذي يقيم تضم حزمة متكاملة تحرص الإدارات على مراقبتها ومتابعة تطورها لدى العاملين وهذه العناصر هي :</a:t>
            </a:r>
            <a:endParaRPr lang="en-US" sz="2800" b="1" kern="0" dirty="0" smtClean="0">
              <a:effectLst/>
              <a:latin typeface="Times New Roman"/>
              <a:cs typeface="Times New Roman"/>
            </a:endParaRPr>
          </a:p>
          <a:p>
            <a:pPr marL="342900" lvl="0" indent="-342900" algn="justLow">
              <a:lnSpc>
                <a:spcPct val="115000"/>
              </a:lnSpc>
              <a:buFont typeface="Symbol"/>
              <a:buChar char=""/>
            </a:pPr>
            <a:r>
              <a:rPr lang="ar-IQ" sz="2800" b="1" kern="0" dirty="0" smtClean="0">
                <a:effectLst/>
                <a:latin typeface="Times New Roman"/>
                <a:cs typeface="Simplified Arabic"/>
              </a:rPr>
              <a:t>الإنتاجية </a:t>
            </a:r>
            <a:r>
              <a:rPr lang="en-US" sz="2800" b="1" kern="0" dirty="0" smtClean="0">
                <a:effectLst/>
                <a:latin typeface="Times New Roman"/>
                <a:cs typeface="Times New Roman"/>
              </a:rPr>
              <a:t>Productivity</a:t>
            </a:r>
            <a:r>
              <a:rPr lang="en-US" sz="2800" b="1" kern="0" dirty="0" smtClean="0">
                <a:effectLst/>
                <a:latin typeface="Simplified Arabic"/>
                <a:cs typeface="Times New Roman"/>
              </a:rPr>
              <a:t> </a:t>
            </a:r>
            <a:r>
              <a:rPr lang="ar-SA" sz="2800" b="1" kern="0" dirty="0" smtClean="0">
                <a:effectLst/>
                <a:latin typeface="Times New Roman"/>
                <a:cs typeface="Simplified Arabic"/>
              </a:rPr>
              <a:t>: العلاقة بين قيمة المخرجات الكلية وقيمة المدخلات الكلية أو معدل الإنتاج الذي ينتجه العامل.</a:t>
            </a:r>
            <a:endParaRPr lang="en-US" sz="2800" b="1" kern="0" dirty="0" smtClean="0">
              <a:effectLst/>
              <a:latin typeface="Times New Roman"/>
              <a:cs typeface="Times New Roman"/>
            </a:endParaRPr>
          </a:p>
          <a:p>
            <a:pPr marL="342900" lvl="0" indent="-342900" algn="justLow">
              <a:lnSpc>
                <a:spcPct val="115000"/>
              </a:lnSpc>
              <a:buFont typeface="Symbol"/>
              <a:buChar char=""/>
            </a:pPr>
            <a:r>
              <a:rPr lang="ar-IQ" sz="2800" b="1" kern="0" dirty="0" smtClean="0">
                <a:effectLst/>
                <a:latin typeface="Times New Roman"/>
                <a:cs typeface="Simplified Arabic"/>
              </a:rPr>
              <a:t>الجودة </a:t>
            </a:r>
            <a:r>
              <a:rPr lang="en-US" sz="2800" b="1" kern="0" dirty="0" smtClean="0">
                <a:effectLst/>
                <a:latin typeface="Times New Roman"/>
                <a:cs typeface="Times New Roman"/>
              </a:rPr>
              <a:t>Quality</a:t>
            </a:r>
            <a:r>
              <a:rPr lang="en-US" sz="2800" b="1" kern="0" dirty="0" smtClean="0">
                <a:effectLst/>
                <a:latin typeface="Simplified Arabic"/>
                <a:cs typeface="Times New Roman"/>
              </a:rPr>
              <a:t> </a:t>
            </a:r>
            <a:r>
              <a:rPr lang="ar-SA" sz="2800" b="1" kern="0" dirty="0" smtClean="0">
                <a:effectLst/>
                <a:latin typeface="Times New Roman"/>
                <a:cs typeface="Simplified Arabic"/>
              </a:rPr>
              <a:t>: دقة ومهنية وسرعة تسليم العمل المنتج ووفائه بالمواصفات القياسية واحتياجات الزبون.</a:t>
            </a:r>
            <a:endParaRPr lang="en-US" sz="2800" b="1" kern="0" dirty="0">
              <a:effectLst/>
              <a:latin typeface="Times New Roman"/>
              <a:cs typeface="Times New Roman"/>
            </a:endParaRPr>
          </a:p>
        </p:txBody>
      </p:sp>
    </p:spTree>
    <p:extLst>
      <p:ext uri="{BB962C8B-B14F-4D97-AF65-F5344CB8AC3E}">
        <p14:creationId xmlns:p14="http://schemas.microsoft.com/office/powerpoint/2010/main" val="138828150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764704"/>
            <a:ext cx="8208912" cy="5355312"/>
          </a:xfrm>
          <a:prstGeom prst="rect">
            <a:avLst/>
          </a:prstGeom>
        </p:spPr>
        <p:txBody>
          <a:bodyPr wrap="square">
            <a:spAutoFit/>
          </a:bodyPr>
          <a:lstStyle/>
          <a:p>
            <a:pPr indent="503555" algn="justLow">
              <a:lnSpc>
                <a:spcPct val="115000"/>
              </a:lnSpc>
              <a:spcBef>
                <a:spcPts val="1200"/>
              </a:spcBef>
            </a:pPr>
            <a:r>
              <a:rPr lang="ar-SA" sz="2000" dirty="0" smtClean="0">
                <a:effectLst/>
                <a:latin typeface="Simplified Arabic"/>
                <a:ea typeface="Calibri"/>
              </a:rPr>
              <a:t>وكما يبدو فإن مأمون تم اختياره خمس مرات كأفضل موظف في حالة المقارنات الزوجية. ورغم احتمالية تأثير الهالة وتأثير آخر حدث وصعوبة إن لم يكن استحالة تطبيقها في الأعداد الكبيرة لكن هذه الطريقة من جهة اخرى تتغلب على حالات التساهل واللين وأخطاء النزعة المركزية.</a:t>
            </a:r>
            <a:endParaRPr lang="en-US" sz="2000" dirty="0" smtClean="0">
              <a:effectLst/>
              <a:latin typeface="Simplified Arabic"/>
              <a:ea typeface="Calibri"/>
            </a:endParaRPr>
          </a:p>
          <a:p>
            <a:pPr indent="503555" algn="justLow">
              <a:lnSpc>
                <a:spcPct val="115000"/>
              </a:lnSpc>
              <a:spcBef>
                <a:spcPts val="1200"/>
              </a:spcBef>
            </a:pPr>
            <a:r>
              <a:rPr lang="ar-SA" sz="2000" b="1" dirty="0" smtClean="0">
                <a:effectLst/>
                <a:latin typeface="Simplified Arabic"/>
                <a:ea typeface="Calibri"/>
              </a:rPr>
              <a:t>ثالثاً : معايير التقييم المعتمدة على الإنجاز </a:t>
            </a:r>
            <a:r>
              <a:rPr lang="en-US" sz="2000" b="1" dirty="0" smtClean="0">
                <a:effectLst/>
                <a:latin typeface="Times New Roman"/>
                <a:ea typeface="Calibri"/>
              </a:rPr>
              <a:t>Using Achieved Outcomes </a:t>
            </a:r>
            <a:endParaRPr lang="en-US" sz="2000" dirty="0" smtClean="0">
              <a:effectLst/>
              <a:latin typeface="Simplified Arabic"/>
              <a:ea typeface="Calibri"/>
            </a:endParaRPr>
          </a:p>
          <a:p>
            <a:pPr indent="503555" algn="justLow">
              <a:lnSpc>
                <a:spcPct val="115000"/>
              </a:lnSpc>
            </a:pPr>
            <a:r>
              <a:rPr lang="ar-SA" sz="2000" dirty="0" smtClean="0">
                <a:effectLst/>
                <a:latin typeface="Simplified Arabic"/>
                <a:ea typeface="Calibri"/>
              </a:rPr>
              <a:t>هذه هي الطريقة الثالثة التي تستخدم في تقييم أداء العاملين بالاعتماد المباشر على ما حققوه من إنجاز بخصوص أهداف تم تحديدها مسبقاً ولابد من انتهائها خلال فترة محددة مسبقاً. وغالباً ما يشار إلى هذه الطريقة بطريقة وضع الأهداف </a:t>
            </a:r>
            <a:r>
              <a:rPr lang="en-US" sz="2000" dirty="0" smtClean="0">
                <a:effectLst/>
                <a:latin typeface="Simplified Arabic"/>
                <a:ea typeface="Calibri"/>
              </a:rPr>
              <a:t>Goal Setting</a:t>
            </a:r>
            <a:r>
              <a:rPr lang="ar-SA" sz="2000" dirty="0" smtClean="0">
                <a:effectLst/>
                <a:latin typeface="Simplified Arabic"/>
                <a:ea typeface="Calibri"/>
              </a:rPr>
              <a:t> أو طريقة الإدارة بالأهداف. وفيما يلي شرح لهذه الطريقة.</a:t>
            </a:r>
            <a:endParaRPr lang="en-US" sz="2000" dirty="0" smtClean="0">
              <a:effectLst/>
              <a:latin typeface="Simplified Arabic"/>
              <a:ea typeface="Calibri"/>
            </a:endParaRPr>
          </a:p>
          <a:p>
            <a:pPr indent="503555" algn="justLow">
              <a:lnSpc>
                <a:spcPct val="115000"/>
              </a:lnSpc>
              <a:spcBef>
                <a:spcPts val="1200"/>
              </a:spcBef>
            </a:pPr>
            <a:r>
              <a:rPr lang="ar-SA" sz="2000" b="1" dirty="0" smtClean="0">
                <a:effectLst/>
                <a:latin typeface="Simplified Arabic"/>
                <a:ea typeface="Calibri"/>
              </a:rPr>
              <a:t>طريقة الإدارة بالأهداف </a:t>
            </a:r>
            <a:r>
              <a:rPr lang="en-US" sz="2000" b="1" dirty="0" smtClean="0">
                <a:effectLst/>
                <a:latin typeface="Times New Roman"/>
                <a:ea typeface="Calibri"/>
              </a:rPr>
              <a:t>Management by Objectives </a:t>
            </a:r>
            <a:endParaRPr lang="en-US" sz="2000" dirty="0" smtClean="0">
              <a:effectLst/>
              <a:latin typeface="Simplified Arabic"/>
              <a:ea typeface="Calibri"/>
            </a:endParaRPr>
          </a:p>
          <a:p>
            <a:pPr indent="503555" algn="justLow">
              <a:lnSpc>
                <a:spcPct val="115000"/>
              </a:lnSpc>
            </a:pPr>
            <a:r>
              <a:rPr lang="ar-SA" sz="2000" dirty="0" smtClean="0">
                <a:effectLst/>
                <a:latin typeface="Simplified Arabic"/>
                <a:ea typeface="Calibri"/>
              </a:rPr>
              <a:t>ترتكز طريقة الإدارة بالأهداف على مجموعة افتراضات أساسية خلاصتها أن العاملين في المنظمة يميلون إلى معرفة وفهم النواحي المتوقع منها القيام بها ، وراغبين في المشاركة بعملية اتخاذ القرارات التي تمس حياتهم ومستقبلهم. كما يرغبون في الوقوف على مستويات أدائهم باستمرار. ومما يلاحظ على هذه الطريقة أنها تتم قبل عرض الأداء في الوقت الذي تقوم فيه الطرق الأخرى التي ناقشناها سابقاً على التقييم بعد الأداء.</a:t>
            </a:r>
            <a:endParaRPr lang="en-US" sz="2000" dirty="0">
              <a:effectLst/>
              <a:latin typeface="Simplified Arabic"/>
              <a:ea typeface="Calibri"/>
            </a:endParaRPr>
          </a:p>
        </p:txBody>
      </p:sp>
    </p:spTree>
    <p:extLst>
      <p:ext uri="{BB962C8B-B14F-4D97-AF65-F5344CB8AC3E}">
        <p14:creationId xmlns:p14="http://schemas.microsoft.com/office/powerpoint/2010/main" val="13667589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pSp>
        <p:nvGrpSpPr>
          <p:cNvPr id="4" name="مجموعة 554"/>
          <p:cNvGrpSpPr/>
          <p:nvPr/>
        </p:nvGrpSpPr>
        <p:grpSpPr>
          <a:xfrm>
            <a:off x="1510691" y="1620411"/>
            <a:ext cx="6250940" cy="3928110"/>
            <a:chOff x="0" y="0"/>
            <a:chExt cx="6250940" cy="3928263"/>
          </a:xfrm>
        </p:grpSpPr>
        <p:grpSp>
          <p:nvGrpSpPr>
            <p:cNvPr id="5" name="مجموعة 551"/>
            <p:cNvGrpSpPr/>
            <p:nvPr/>
          </p:nvGrpSpPr>
          <p:grpSpPr>
            <a:xfrm>
              <a:off x="0" y="0"/>
              <a:ext cx="6250940" cy="3883911"/>
              <a:chOff x="0" y="0"/>
              <a:chExt cx="6251346" cy="3884370"/>
            </a:xfrm>
          </p:grpSpPr>
          <p:sp>
            <p:nvSpPr>
              <p:cNvPr id="8" name="مربع نص 19"/>
              <p:cNvSpPr txBox="1"/>
              <p:nvPr/>
            </p:nvSpPr>
            <p:spPr>
              <a:xfrm>
                <a:off x="5171846" y="1250899"/>
                <a:ext cx="1079500" cy="2238375"/>
              </a:xfrm>
              <a:prstGeom prst="rect">
                <a:avLst/>
              </a:prstGeom>
              <a:solidFill>
                <a:schemeClr val="lt1"/>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justLow" rtl="1">
                  <a:lnSpc>
                    <a:spcPct val="115000"/>
                  </a:lnSpc>
                  <a:spcAft>
                    <a:spcPts val="0"/>
                  </a:spcAft>
                </a:pPr>
                <a:r>
                  <a:rPr lang="ar-SA" sz="1400">
                    <a:effectLst/>
                    <a:ea typeface="Calibri"/>
                    <a:cs typeface="Simplified Arabic"/>
                  </a:rPr>
                  <a:t>المدير والمرؤوس يشتركان في تحديد مجالات الأداء والمعايير</a:t>
                </a:r>
                <a:endParaRPr lang="en-US" sz="1100">
                  <a:effectLst/>
                  <a:ea typeface="Calibri"/>
                  <a:cs typeface="Arial"/>
                </a:endParaRPr>
              </a:p>
            </p:txBody>
          </p:sp>
          <p:sp>
            <p:nvSpPr>
              <p:cNvPr id="9" name="مربع نص 22"/>
              <p:cNvSpPr txBox="1"/>
              <p:nvPr/>
            </p:nvSpPr>
            <p:spPr>
              <a:xfrm>
                <a:off x="2077516" y="0"/>
                <a:ext cx="2784309" cy="80454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indent="503555" algn="ctr" rtl="1">
                  <a:lnSpc>
                    <a:spcPct val="115000"/>
                  </a:lnSpc>
                  <a:spcAft>
                    <a:spcPts val="0"/>
                  </a:spcAft>
                </a:pPr>
                <a:r>
                  <a:rPr lang="ar-SA" b="1" dirty="0">
                    <a:effectLst/>
                    <a:latin typeface="Simplified Arabic"/>
                    <a:ea typeface="Calibri"/>
                  </a:rPr>
                  <a:t>شكل رقم </a:t>
                </a:r>
                <a:r>
                  <a:rPr lang="en-US" b="1" dirty="0">
                    <a:effectLst/>
                    <a:latin typeface="Times New Roman"/>
                    <a:ea typeface="Calibri"/>
                  </a:rPr>
                  <a:t>(6)</a:t>
                </a:r>
                <a:endParaRPr lang="en-US" dirty="0">
                  <a:effectLst/>
                  <a:latin typeface="Simplified Arabic"/>
                  <a:ea typeface="Calibri"/>
                </a:endParaRPr>
              </a:p>
              <a:p>
                <a:pPr algn="ctr" rtl="1">
                  <a:lnSpc>
                    <a:spcPct val="115000"/>
                  </a:lnSpc>
                  <a:spcAft>
                    <a:spcPts val="1000"/>
                  </a:spcAft>
                </a:pPr>
                <a:r>
                  <a:rPr lang="ar-SA" b="1" dirty="0">
                    <a:effectLst/>
                    <a:latin typeface="Simplified Arabic"/>
                  </a:rPr>
                  <a:t>خطوات الإدارة بالأهداف</a:t>
                </a:r>
                <a:endParaRPr lang="en-US" b="1" dirty="0">
                  <a:effectLst/>
                  <a:latin typeface="Simplified Arabic"/>
                </a:endParaRPr>
              </a:p>
            </p:txBody>
          </p:sp>
          <p:sp>
            <p:nvSpPr>
              <p:cNvPr id="10" name="مربع نص 23"/>
              <p:cNvSpPr txBox="1"/>
              <p:nvPr/>
            </p:nvSpPr>
            <p:spPr>
              <a:xfrm>
                <a:off x="5501030" y="899770"/>
                <a:ext cx="424180" cy="32893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0">
                  <a:lnSpc>
                    <a:spcPct val="115000"/>
                  </a:lnSpc>
                  <a:spcAft>
                    <a:spcPts val="1000"/>
                  </a:spcAft>
                </a:pPr>
                <a:r>
                  <a:rPr lang="en-US" sz="1400" b="1">
                    <a:effectLst/>
                    <a:latin typeface="Times New Roman"/>
                    <a:ea typeface="Calibri"/>
                    <a:cs typeface="Arial"/>
                  </a:rPr>
                  <a:t>(1)</a:t>
                </a:r>
                <a:endParaRPr lang="en-US" sz="1100">
                  <a:effectLst/>
                  <a:ea typeface="Calibri"/>
                  <a:cs typeface="Arial"/>
                </a:endParaRPr>
              </a:p>
            </p:txBody>
          </p:sp>
          <p:sp>
            <p:nvSpPr>
              <p:cNvPr id="11" name="مربع نص 24"/>
              <p:cNvSpPr txBox="1"/>
              <p:nvPr/>
            </p:nvSpPr>
            <p:spPr>
              <a:xfrm>
                <a:off x="4206240" y="899770"/>
                <a:ext cx="424180" cy="328930"/>
              </a:xfrm>
              <a:prstGeom prst="rect">
                <a:avLst/>
              </a:prstGeom>
              <a:solidFill>
                <a:sysClr val="window" lastClr="FFFFFF"/>
              </a:solidFill>
              <a:ln w="6350">
                <a:no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ctr" rtl="0">
                  <a:lnSpc>
                    <a:spcPct val="115000"/>
                  </a:lnSpc>
                  <a:spcAft>
                    <a:spcPts val="1000"/>
                  </a:spcAft>
                </a:pPr>
                <a:r>
                  <a:rPr lang="en-US" sz="1400" b="1" dirty="0">
                    <a:solidFill>
                      <a:schemeClr val="bg1"/>
                    </a:solidFill>
                    <a:effectLst/>
                    <a:latin typeface="Times New Roman"/>
                    <a:ea typeface="Calibri"/>
                    <a:cs typeface="Arial"/>
                  </a:rPr>
                  <a:t>(2)</a:t>
                </a:r>
                <a:endParaRPr lang="en-US" sz="1100" dirty="0">
                  <a:solidFill>
                    <a:schemeClr val="bg1"/>
                  </a:solidFill>
                  <a:effectLst/>
                  <a:latin typeface="Calibri"/>
                  <a:ea typeface="Calibri"/>
                  <a:cs typeface="Arial"/>
                </a:endParaRPr>
              </a:p>
            </p:txBody>
          </p:sp>
          <p:sp>
            <p:nvSpPr>
              <p:cNvPr id="12" name="مربع نص 25"/>
              <p:cNvSpPr txBox="1"/>
              <p:nvPr/>
            </p:nvSpPr>
            <p:spPr>
              <a:xfrm>
                <a:off x="2948025" y="892454"/>
                <a:ext cx="424180" cy="328930"/>
              </a:xfrm>
              <a:prstGeom prst="rect">
                <a:avLst/>
              </a:prstGeom>
              <a:solidFill>
                <a:sysClr val="window" lastClr="FFFFFF"/>
              </a:solidFill>
              <a:ln w="6350">
                <a:no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ctr" rtl="0">
                  <a:lnSpc>
                    <a:spcPct val="115000"/>
                  </a:lnSpc>
                  <a:spcAft>
                    <a:spcPts val="1000"/>
                  </a:spcAft>
                </a:pPr>
                <a:r>
                  <a:rPr lang="en-US" sz="1400" b="1" dirty="0">
                    <a:solidFill>
                      <a:schemeClr val="bg1"/>
                    </a:solidFill>
                    <a:effectLst/>
                    <a:latin typeface="Times New Roman"/>
                    <a:ea typeface="Calibri"/>
                    <a:cs typeface="Arial"/>
                  </a:rPr>
                  <a:t>(3)</a:t>
                </a:r>
                <a:endParaRPr lang="en-US" sz="1100" dirty="0">
                  <a:solidFill>
                    <a:schemeClr val="bg1"/>
                  </a:solidFill>
                  <a:effectLst/>
                  <a:latin typeface="Calibri"/>
                  <a:ea typeface="Calibri"/>
                  <a:cs typeface="Arial"/>
                </a:endParaRPr>
              </a:p>
            </p:txBody>
          </p:sp>
          <p:sp>
            <p:nvSpPr>
              <p:cNvPr id="13" name="مربع نص 26"/>
              <p:cNvSpPr txBox="1"/>
              <p:nvPr/>
            </p:nvSpPr>
            <p:spPr>
              <a:xfrm>
                <a:off x="1653235" y="892454"/>
                <a:ext cx="424180" cy="32893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0">
                  <a:lnSpc>
                    <a:spcPct val="115000"/>
                  </a:lnSpc>
                  <a:spcAft>
                    <a:spcPts val="1000"/>
                  </a:spcAft>
                </a:pPr>
                <a:r>
                  <a:rPr lang="en-US" sz="1400" b="1">
                    <a:effectLst/>
                    <a:latin typeface="Times New Roman"/>
                    <a:ea typeface="Calibri"/>
                    <a:cs typeface="Arial"/>
                  </a:rPr>
                  <a:t>(4)</a:t>
                </a:r>
                <a:endParaRPr lang="en-US" sz="1100">
                  <a:effectLst/>
                  <a:ea typeface="Calibri"/>
                  <a:cs typeface="Arial"/>
                </a:endParaRPr>
              </a:p>
            </p:txBody>
          </p:sp>
          <p:sp>
            <p:nvSpPr>
              <p:cNvPr id="14" name="مربع نص 27"/>
              <p:cNvSpPr txBox="1"/>
              <p:nvPr/>
            </p:nvSpPr>
            <p:spPr>
              <a:xfrm>
                <a:off x="351129" y="877824"/>
                <a:ext cx="424180" cy="32893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0">
                  <a:lnSpc>
                    <a:spcPct val="115000"/>
                  </a:lnSpc>
                  <a:spcAft>
                    <a:spcPts val="1000"/>
                  </a:spcAft>
                </a:pPr>
                <a:r>
                  <a:rPr lang="en-US" sz="1400" b="1">
                    <a:effectLst/>
                    <a:latin typeface="Times New Roman"/>
                    <a:ea typeface="Calibri"/>
                    <a:cs typeface="Arial"/>
                  </a:rPr>
                  <a:t>(5)</a:t>
                </a:r>
                <a:endParaRPr lang="en-US" sz="1100">
                  <a:effectLst/>
                  <a:ea typeface="Calibri"/>
                  <a:cs typeface="Arial"/>
                </a:endParaRPr>
              </a:p>
            </p:txBody>
          </p:sp>
          <p:sp>
            <p:nvSpPr>
              <p:cNvPr id="15" name="مربع نص 28"/>
              <p:cNvSpPr txBox="1"/>
              <p:nvPr/>
            </p:nvSpPr>
            <p:spPr>
              <a:xfrm>
                <a:off x="0" y="1236269"/>
                <a:ext cx="1079500" cy="2238375"/>
              </a:xfrm>
              <a:prstGeom prst="rect">
                <a:avLst/>
              </a:prstGeom>
              <a:solidFill>
                <a:schemeClr val="lt1"/>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justLow" rtl="1">
                  <a:lnSpc>
                    <a:spcPct val="115000"/>
                  </a:lnSpc>
                  <a:spcAft>
                    <a:spcPts val="0"/>
                  </a:spcAft>
                </a:pPr>
                <a:r>
                  <a:rPr lang="ar-SA" sz="1400">
                    <a:effectLst/>
                    <a:ea typeface="Calibri"/>
                    <a:cs typeface="Simplified Arabic"/>
                  </a:rPr>
                  <a:t>المدير والمرؤوس يشتركان في تقييم الأداء</a:t>
                </a:r>
                <a:endParaRPr lang="en-US" sz="1100">
                  <a:effectLst/>
                  <a:ea typeface="Calibri"/>
                  <a:cs typeface="Arial"/>
                </a:endParaRPr>
              </a:p>
            </p:txBody>
          </p:sp>
          <p:sp>
            <p:nvSpPr>
              <p:cNvPr id="16" name="مربع نص 29"/>
              <p:cNvSpPr txBox="1"/>
              <p:nvPr/>
            </p:nvSpPr>
            <p:spPr>
              <a:xfrm>
                <a:off x="1294790" y="1243584"/>
                <a:ext cx="1079500" cy="2238375"/>
              </a:xfrm>
              <a:prstGeom prst="rect">
                <a:avLst/>
              </a:prstGeom>
              <a:solidFill>
                <a:schemeClr val="lt1"/>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justLow" rtl="1">
                  <a:lnSpc>
                    <a:spcPct val="115000"/>
                  </a:lnSpc>
                  <a:spcAft>
                    <a:spcPts val="0"/>
                  </a:spcAft>
                </a:pPr>
                <a:r>
                  <a:rPr lang="ar-SA" sz="1400">
                    <a:effectLst/>
                    <a:ea typeface="Calibri"/>
                    <a:cs typeface="Simplified Arabic"/>
                  </a:rPr>
                  <a:t>المدير والمرؤوس يشتركان في المراجعة الدورية لتقدم العمل نحو الأهداف</a:t>
                </a:r>
                <a:endParaRPr lang="en-US" sz="1100">
                  <a:effectLst/>
                  <a:ea typeface="Calibri"/>
                  <a:cs typeface="Arial"/>
                </a:endParaRPr>
              </a:p>
            </p:txBody>
          </p:sp>
          <p:sp>
            <p:nvSpPr>
              <p:cNvPr id="17" name="مربع نص 30"/>
              <p:cNvSpPr txBox="1"/>
              <p:nvPr/>
            </p:nvSpPr>
            <p:spPr>
              <a:xfrm>
                <a:off x="2604211" y="1250899"/>
                <a:ext cx="1079500" cy="2238375"/>
              </a:xfrm>
              <a:prstGeom prst="rect">
                <a:avLst/>
              </a:prstGeom>
              <a:solidFill>
                <a:schemeClr val="lt1"/>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justLow" rtl="1">
                  <a:lnSpc>
                    <a:spcPct val="115000"/>
                  </a:lnSpc>
                  <a:spcAft>
                    <a:spcPts val="0"/>
                  </a:spcAft>
                </a:pPr>
                <a:r>
                  <a:rPr lang="ar-SA" sz="1400">
                    <a:effectLst/>
                    <a:ea typeface="Calibri"/>
                    <a:cs typeface="Simplified Arabic"/>
                  </a:rPr>
                  <a:t>يقوم المرؤوس بوضع خطط العمل وتنفيذها</a:t>
                </a:r>
                <a:endParaRPr lang="en-US" sz="1100">
                  <a:effectLst/>
                  <a:ea typeface="Calibri"/>
                  <a:cs typeface="Arial"/>
                </a:endParaRPr>
              </a:p>
            </p:txBody>
          </p:sp>
          <p:sp>
            <p:nvSpPr>
              <p:cNvPr id="18" name="مربع نص 31"/>
              <p:cNvSpPr txBox="1"/>
              <p:nvPr/>
            </p:nvSpPr>
            <p:spPr>
              <a:xfrm>
                <a:off x="3891686" y="1250899"/>
                <a:ext cx="1079500" cy="2238375"/>
              </a:xfrm>
              <a:prstGeom prst="rect">
                <a:avLst/>
              </a:prstGeom>
              <a:solidFill>
                <a:schemeClr val="lt1"/>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justLow" rtl="1">
                  <a:lnSpc>
                    <a:spcPct val="115000"/>
                  </a:lnSpc>
                  <a:spcAft>
                    <a:spcPts val="0"/>
                  </a:spcAft>
                </a:pPr>
                <a:r>
                  <a:rPr lang="ar-SA" sz="1300">
                    <a:effectLst/>
                    <a:latin typeface="Simplified Arabic"/>
                    <a:ea typeface="Calibri"/>
                  </a:rPr>
                  <a:t>المدير والمرؤوس يشتركان في تحديد الأهداف القابلة للتحقيق خلال الفترة القادمة</a:t>
                </a:r>
                <a:endParaRPr lang="en-US" sz="1400">
                  <a:effectLst/>
                  <a:latin typeface="Simplified Arabic"/>
                  <a:ea typeface="Calibri"/>
                </a:endParaRPr>
              </a:p>
            </p:txBody>
          </p:sp>
          <p:sp>
            <p:nvSpPr>
              <p:cNvPr id="19" name="سهم إلى اليسار 544"/>
              <p:cNvSpPr/>
              <p:nvPr/>
            </p:nvSpPr>
            <p:spPr>
              <a:xfrm>
                <a:off x="4981651" y="2099462"/>
                <a:ext cx="163830" cy="212090"/>
              </a:xfrm>
              <a:prstGeom prst="leftArrow">
                <a:avLst/>
              </a:prstGeom>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20" name="سهم إلى اليسار 545"/>
              <p:cNvSpPr/>
              <p:nvPr/>
            </p:nvSpPr>
            <p:spPr>
              <a:xfrm>
                <a:off x="1111910" y="2055571"/>
                <a:ext cx="163830" cy="212090"/>
              </a:xfrm>
              <a:prstGeom prst="leftArrow">
                <a:avLst/>
              </a:prstGeom>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21" name="سهم إلى اليسار 546"/>
              <p:cNvSpPr/>
              <p:nvPr/>
            </p:nvSpPr>
            <p:spPr>
              <a:xfrm>
                <a:off x="2414016" y="2048256"/>
                <a:ext cx="163830" cy="212090"/>
              </a:xfrm>
              <a:prstGeom prst="leftArrow">
                <a:avLst/>
              </a:prstGeom>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22" name="سهم إلى اليسار 547"/>
              <p:cNvSpPr/>
              <p:nvPr/>
            </p:nvSpPr>
            <p:spPr>
              <a:xfrm>
                <a:off x="3701491" y="2077517"/>
                <a:ext cx="163830" cy="212090"/>
              </a:xfrm>
              <a:prstGeom prst="leftArrow">
                <a:avLst/>
              </a:prstGeom>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cxnSp>
            <p:nvCxnSpPr>
              <p:cNvPr id="23" name="رابط كسهم مستقيم 548"/>
              <p:cNvCxnSpPr/>
              <p:nvPr/>
            </p:nvCxnSpPr>
            <p:spPr>
              <a:xfrm>
                <a:off x="5347387" y="3489783"/>
                <a:ext cx="0" cy="387350"/>
              </a:xfrm>
              <a:prstGeom prst="straightConnector1">
                <a:avLst/>
              </a:prstGeom>
              <a:ln w="12700">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4" name="رابط كسهم مستقيم 549"/>
              <p:cNvCxnSpPr/>
              <p:nvPr/>
            </p:nvCxnSpPr>
            <p:spPr>
              <a:xfrm>
                <a:off x="899795" y="3474642"/>
                <a:ext cx="7315" cy="409728"/>
              </a:xfrm>
              <a:prstGeom prst="straightConnector1">
                <a:avLst/>
              </a:prstGeom>
              <a:ln w="12700">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5" name="رابط مستقيم 550"/>
              <p:cNvCxnSpPr/>
              <p:nvPr/>
            </p:nvCxnSpPr>
            <p:spPr>
              <a:xfrm flipH="1" flipV="1">
                <a:off x="907111" y="3876805"/>
                <a:ext cx="4440276" cy="78"/>
              </a:xfrm>
              <a:prstGeom prst="line">
                <a:avLst/>
              </a:prstGeom>
              <a:ln w="12700"/>
            </p:spPr>
            <p:style>
              <a:lnRef idx="1">
                <a:schemeClr val="dk1"/>
              </a:lnRef>
              <a:fillRef idx="0">
                <a:schemeClr val="dk1"/>
              </a:fillRef>
              <a:effectRef idx="0">
                <a:schemeClr val="dk1"/>
              </a:effectRef>
              <a:fontRef idx="minor">
                <a:schemeClr val="tx1"/>
              </a:fontRef>
            </p:style>
          </p:cxnSp>
        </p:grpSp>
        <p:sp>
          <p:nvSpPr>
            <p:cNvPr id="6" name="مربع نص 552"/>
            <p:cNvSpPr txBox="1"/>
            <p:nvPr/>
          </p:nvSpPr>
          <p:spPr>
            <a:xfrm>
              <a:off x="5435194" y="3511296"/>
              <a:ext cx="760247" cy="41696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15000"/>
                </a:lnSpc>
                <a:spcAft>
                  <a:spcPts val="1000"/>
                </a:spcAft>
              </a:pPr>
              <a:r>
                <a:rPr lang="ar-SA" sz="1400">
                  <a:effectLst/>
                  <a:ea typeface="Calibri"/>
                  <a:cs typeface="Simplified Arabic"/>
                </a:rPr>
                <a:t>بداية الفترة</a:t>
              </a:r>
              <a:endParaRPr lang="en-US" sz="1100">
                <a:effectLst/>
                <a:ea typeface="Calibri"/>
                <a:cs typeface="Arial"/>
              </a:endParaRPr>
            </a:p>
          </p:txBody>
        </p:sp>
        <p:sp>
          <p:nvSpPr>
            <p:cNvPr id="7" name="مربع نص 553"/>
            <p:cNvSpPr txBox="1"/>
            <p:nvPr/>
          </p:nvSpPr>
          <p:spPr>
            <a:xfrm>
              <a:off x="0" y="3511296"/>
              <a:ext cx="803986" cy="41696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15000"/>
                </a:lnSpc>
                <a:spcAft>
                  <a:spcPts val="1000"/>
                </a:spcAft>
              </a:pPr>
              <a:r>
                <a:rPr lang="ar-SA" sz="1400">
                  <a:effectLst/>
                  <a:ea typeface="Calibri"/>
                  <a:cs typeface="Simplified Arabic"/>
                </a:rPr>
                <a:t>نهاية الفترة</a:t>
              </a:r>
              <a:endParaRPr lang="en-US" sz="1100">
                <a:effectLst/>
                <a:ea typeface="Calibri"/>
                <a:cs typeface="Arial"/>
              </a:endParaRPr>
            </a:p>
          </p:txBody>
        </p:sp>
      </p:grpSp>
      <p:sp>
        <p:nvSpPr>
          <p:cNvPr id="26" name="Rectangle 37"/>
          <p:cNvSpPr>
            <a:spLocks noChangeArrowheads="1"/>
          </p:cNvSpPr>
          <p:nvPr/>
        </p:nvSpPr>
        <p:spPr bwMode="auto">
          <a:xfrm>
            <a:off x="666116" y="260925"/>
            <a:ext cx="786632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503238" defTabSz="914400" rtl="1" eaLnBrk="1" fontAlgn="base" latinLnBrk="0" hangingPunct="1">
              <a:lnSpc>
                <a:spcPct val="100000"/>
              </a:lnSpc>
              <a:spcBef>
                <a:spcPct val="0"/>
              </a:spcBef>
              <a:spcAft>
                <a:spcPct val="0"/>
              </a:spcAft>
              <a:buClrTx/>
              <a:buSzTx/>
              <a:buFontTx/>
              <a:buNone/>
              <a:tabLst/>
            </a:pPr>
            <a:endPar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endParaRPr>
          </a:p>
          <a:p>
            <a:pPr marL="0" marR="0" lvl="0" indent="503238"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وبالإمكان النظر او التعامل مع طريقة الإدارة بالأهداف على أساس أنها عملية متكاملة تتكون من عدة مراحل يوضحها الشكل الآتي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503238"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99629263"/>
      </p:ext>
    </p:extLst>
  </p:cSld>
  <p:clrMapOvr>
    <a:masterClrMapping/>
  </p:clrMapOvr>
  <p:transition spd="slow">
    <p:wheel spokes="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04866"/>
            <a:ext cx="8064896" cy="5742085"/>
          </a:xfrm>
          <a:prstGeom prst="rect">
            <a:avLst/>
          </a:prstGeom>
        </p:spPr>
        <p:txBody>
          <a:bodyPr wrap="square">
            <a:spAutoFit/>
          </a:bodyPr>
          <a:lstStyle/>
          <a:p>
            <a:pPr indent="503555" algn="justLow">
              <a:lnSpc>
                <a:spcPct val="115000"/>
              </a:lnSpc>
              <a:spcBef>
                <a:spcPts val="1200"/>
              </a:spcBef>
            </a:pPr>
            <a:r>
              <a:rPr lang="ar-SA" sz="2400" dirty="0" smtClean="0">
                <a:effectLst/>
                <a:latin typeface="Simplified Arabic"/>
              </a:rPr>
              <a:t>ويتبين من هذا الشكل أن تقييم الأداء (الخطوة الخامسة) هو عملية تعاونية بين المدير والمرؤوس محورها استعراض ومعرفة مدى تحقيق الموظف للأهداف التي سبق أن أشترك المدير في تحديدها. والأصل أن يقوم المرؤوس بنفسه بتوضيح ما أنجزه من أعمال للوصول إلى الأهداف المتفق على إنجازها ضمن فترة زمنية محددة مسبقاً ، ومعززاً موقفه بحقائق رقمية. وقد يقدم ذلك في تقرير إلى مديره المباشر ليناقشاه معاً ويحددان سبل تحقيق الأداء ويستعرضا المشاكل المحتملة من أجل تفاديها ثم يتفقان على أهداف أخرى ... وهكذا ...</a:t>
            </a:r>
            <a:endParaRPr lang="en-US" sz="2400" dirty="0" smtClean="0">
              <a:effectLst/>
              <a:latin typeface="Simplified Arabic"/>
            </a:endParaRPr>
          </a:p>
          <a:p>
            <a:pPr indent="503555" algn="justLow">
              <a:lnSpc>
                <a:spcPct val="115000"/>
              </a:lnSpc>
            </a:pPr>
            <a:r>
              <a:rPr lang="ar-SA" sz="2400" dirty="0" smtClean="0">
                <a:effectLst/>
                <a:latin typeface="Simplified Arabic"/>
              </a:rPr>
              <a:t>ومن الضروري أن يراجع المدير الأعلى للمدير الحالي أداء الفرد وتقييم الرئيس المباشر له من أجل زيادة الموضوعية وإعطاء المدير الأعلى صورة متكاملة عن قدرات مرؤوسيه المباشرين وغير المباشرين.   </a:t>
            </a:r>
            <a:endParaRPr lang="en-US" sz="2400" dirty="0" smtClean="0">
              <a:effectLst/>
              <a:latin typeface="Simplified Arabic"/>
            </a:endParaRPr>
          </a:p>
          <a:p>
            <a:pPr>
              <a:lnSpc>
                <a:spcPct val="115000"/>
              </a:lnSpc>
              <a:spcAft>
                <a:spcPts val="1000"/>
              </a:spcAft>
            </a:pPr>
            <a:r>
              <a:rPr lang="ar-SA" sz="2400" dirty="0">
                <a:ea typeface="Calibri"/>
              </a:rPr>
              <a:t> </a:t>
            </a:r>
            <a:endParaRPr lang="en-US" sz="2400" dirty="0">
              <a:ea typeface="Calibri"/>
              <a:cs typeface="Arial"/>
            </a:endParaRPr>
          </a:p>
          <a:p>
            <a:pPr indent="503555" algn="justLow">
              <a:lnSpc>
                <a:spcPct val="115000"/>
              </a:lnSpc>
            </a:pPr>
            <a:r>
              <a:rPr lang="ar-SA" sz="2400" dirty="0">
                <a:ea typeface="Calibri"/>
                <a:cs typeface="Simplified Arabic"/>
              </a:rPr>
              <a:t>وكما ترى فإن لطريقة الإدارة بالأهداف مزايا عديدة تميزها عن الطرق السابقة وفيما يلي جدول </a:t>
            </a:r>
            <a:r>
              <a:rPr lang="en-US" sz="2400" dirty="0" smtClean="0">
                <a:effectLst/>
                <a:latin typeface="Simplified Arabic"/>
                <a:ea typeface="Calibri"/>
                <a:cs typeface="Arial"/>
              </a:rPr>
              <a:t>(2) </a:t>
            </a:r>
            <a:r>
              <a:rPr lang="ar-SA" sz="2400" dirty="0">
                <a:latin typeface="Simplified Arabic"/>
                <a:ea typeface="Calibri"/>
              </a:rPr>
              <a:t>يقارن طريقة الإدارة بالأهداف مع الطرق الأخرى للتقييم.</a:t>
            </a:r>
            <a:endParaRPr lang="en-US" sz="2400" dirty="0">
              <a:ea typeface="Calibri"/>
              <a:cs typeface="Arial"/>
            </a:endParaRPr>
          </a:p>
        </p:txBody>
      </p:sp>
    </p:spTree>
    <p:extLst>
      <p:ext uri="{BB962C8B-B14F-4D97-AF65-F5344CB8AC3E}">
        <p14:creationId xmlns:p14="http://schemas.microsoft.com/office/powerpoint/2010/main" val="11301740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79827" y="1600200"/>
          <a:ext cx="5384347" cy="4525964"/>
        </p:xfrm>
        <a:graphic>
          <a:graphicData uri="http://schemas.openxmlformats.org/drawingml/2006/table">
            <a:tbl>
              <a:tblPr rtl="1" firstRow="1" firstCol="1" bandRow="1"/>
              <a:tblGrid>
                <a:gridCol w="1804234"/>
                <a:gridCol w="1804234"/>
                <a:gridCol w="1775879"/>
              </a:tblGrid>
              <a:tr h="266233">
                <a:tc rowSpan="2">
                  <a:txBody>
                    <a:bodyPr/>
                    <a:lstStyle/>
                    <a:p>
                      <a:pPr algn="ctr" rtl="1">
                        <a:lnSpc>
                          <a:spcPct val="115000"/>
                        </a:lnSpc>
                        <a:spcAft>
                          <a:spcPts val="0"/>
                        </a:spcAft>
                      </a:pPr>
                      <a:r>
                        <a:rPr lang="ar-SA" sz="1500" b="1">
                          <a:effectLst/>
                          <a:latin typeface="Calibri"/>
                          <a:ea typeface="Calibri"/>
                          <a:cs typeface="Simplified Arabic"/>
                        </a:rPr>
                        <a:t>عناصر المقارنة</a:t>
                      </a:r>
                      <a:endParaRPr lang="en-US" sz="1000">
                        <a:effectLst/>
                        <a:latin typeface="Calibri"/>
                        <a:ea typeface="Calibri"/>
                        <a:cs typeface="Arial"/>
                      </a:endParaRPr>
                    </a:p>
                  </a:txBody>
                  <a:tcPr marL="65111" marR="6511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2">
                  <a:txBody>
                    <a:bodyPr/>
                    <a:lstStyle/>
                    <a:p>
                      <a:pPr algn="ctr" rtl="1">
                        <a:lnSpc>
                          <a:spcPct val="115000"/>
                        </a:lnSpc>
                        <a:spcAft>
                          <a:spcPts val="0"/>
                        </a:spcAft>
                      </a:pPr>
                      <a:r>
                        <a:rPr lang="ar-SA" sz="1500" b="1">
                          <a:effectLst/>
                          <a:latin typeface="Calibri"/>
                          <a:ea typeface="Calibri"/>
                          <a:cs typeface="Simplified Arabic"/>
                        </a:rPr>
                        <a:t>طرق تقييم أداء العاملين</a:t>
                      </a:r>
                      <a:endParaRPr lang="en-US" sz="1000">
                        <a:effectLst/>
                        <a:latin typeface="Calibri"/>
                        <a:ea typeface="Calibri"/>
                        <a:cs typeface="Arial"/>
                      </a:endParaRPr>
                    </a:p>
                  </a:txBody>
                  <a:tcPr marL="65111" marR="6511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pPr rtl="1"/>
                      <a:endParaRPr lang="ar-IQ"/>
                    </a:p>
                  </a:txBody>
                  <a:tcPr/>
                </a:tc>
              </a:tr>
              <a:tr h="266233">
                <a:tc vMerge="1">
                  <a:txBody>
                    <a:bodyPr/>
                    <a:lstStyle/>
                    <a:p>
                      <a:pPr rtl="1"/>
                      <a:endParaRPr lang="ar-IQ"/>
                    </a:p>
                  </a:txBody>
                  <a:tcPr/>
                </a:tc>
                <a:tc>
                  <a:txBody>
                    <a:bodyPr/>
                    <a:lstStyle/>
                    <a:p>
                      <a:pPr algn="ctr" rtl="1">
                        <a:lnSpc>
                          <a:spcPct val="115000"/>
                        </a:lnSpc>
                        <a:spcAft>
                          <a:spcPts val="0"/>
                        </a:spcAft>
                      </a:pPr>
                      <a:r>
                        <a:rPr lang="ar-SA" sz="1500" b="1">
                          <a:effectLst/>
                          <a:latin typeface="Calibri"/>
                          <a:ea typeface="Calibri"/>
                          <a:cs typeface="Simplified Arabic"/>
                        </a:rPr>
                        <a:t>طريقة الإدارة بالأهداف</a:t>
                      </a:r>
                      <a:endParaRPr lang="en-US" sz="1000">
                        <a:effectLst/>
                        <a:latin typeface="Calibri"/>
                        <a:ea typeface="Calibri"/>
                        <a:cs typeface="Arial"/>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1">
                        <a:lnSpc>
                          <a:spcPct val="115000"/>
                        </a:lnSpc>
                        <a:spcAft>
                          <a:spcPts val="0"/>
                        </a:spcAft>
                      </a:pPr>
                      <a:r>
                        <a:rPr lang="ar-SA" sz="1500" b="1">
                          <a:effectLst/>
                          <a:latin typeface="Calibri"/>
                          <a:ea typeface="Calibri"/>
                          <a:cs typeface="Simplified Arabic"/>
                        </a:rPr>
                        <a:t>الطرق الأخرى</a:t>
                      </a:r>
                      <a:endParaRPr lang="en-US" sz="1000">
                        <a:effectLst/>
                        <a:latin typeface="Calibri"/>
                        <a:ea typeface="Calibri"/>
                        <a:cs typeface="Arial"/>
                      </a:endParaRPr>
                    </a:p>
                  </a:txBody>
                  <a:tcPr marL="65111" marR="6511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49594">
                <a:tc>
                  <a:txBody>
                    <a:bodyPr/>
                    <a:lstStyle/>
                    <a:p>
                      <a:pPr algn="ctr" rtl="1">
                        <a:lnSpc>
                          <a:spcPct val="115000"/>
                        </a:lnSpc>
                        <a:spcAft>
                          <a:spcPts val="0"/>
                        </a:spcAft>
                      </a:pPr>
                      <a:r>
                        <a:rPr lang="ar-SA" sz="1400" b="1">
                          <a:effectLst/>
                          <a:latin typeface="Calibri"/>
                          <a:ea typeface="Calibri"/>
                          <a:cs typeface="Simplified Arabic"/>
                        </a:rPr>
                        <a:t>التركيز</a:t>
                      </a:r>
                      <a:endParaRPr lang="en-US" sz="1000">
                        <a:effectLst/>
                        <a:latin typeface="Calibri"/>
                        <a:ea typeface="Calibri"/>
                        <a:cs typeface="Arial"/>
                      </a:endParaRPr>
                    </a:p>
                  </a:txBody>
                  <a:tcPr marL="65111" marR="6511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Simplified Arabic"/>
                        </a:rPr>
                        <a:t>الأداء السابق والمستقبلي</a:t>
                      </a:r>
                      <a:endParaRPr lang="en-US" sz="1000">
                        <a:effectLst/>
                        <a:latin typeface="Calibri"/>
                        <a:ea typeface="Calibri"/>
                        <a:cs typeface="Arial"/>
                      </a:endParaRPr>
                    </a:p>
                  </a:txBody>
                  <a:tcPr marL="65111" marR="65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Simplified Arabic"/>
                        </a:rPr>
                        <a:t>الأداء السابق فقط</a:t>
                      </a:r>
                      <a:endParaRPr lang="en-US" sz="1000">
                        <a:effectLst/>
                        <a:latin typeface="Calibri"/>
                        <a:ea typeface="Calibri"/>
                        <a:cs typeface="Arial"/>
                      </a:endParaRPr>
                    </a:p>
                  </a:txBody>
                  <a:tcPr marL="65111" marR="6511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187">
                <a:tc>
                  <a:txBody>
                    <a:bodyPr/>
                    <a:lstStyle/>
                    <a:p>
                      <a:pPr algn="ctr" rtl="1">
                        <a:lnSpc>
                          <a:spcPct val="115000"/>
                        </a:lnSpc>
                        <a:spcAft>
                          <a:spcPts val="0"/>
                        </a:spcAft>
                      </a:pPr>
                      <a:r>
                        <a:rPr lang="ar-SA" sz="1400" b="1">
                          <a:effectLst/>
                          <a:latin typeface="Calibri"/>
                          <a:ea typeface="Calibri"/>
                          <a:cs typeface="Simplified Arabic"/>
                        </a:rPr>
                        <a:t>الهدف</a:t>
                      </a:r>
                      <a:endParaRPr lang="en-US" sz="1000">
                        <a:effectLst/>
                        <a:latin typeface="Calibri"/>
                        <a:ea typeface="Calibri"/>
                        <a:cs typeface="Arial"/>
                      </a:endParaRPr>
                    </a:p>
                  </a:txBody>
                  <a:tcPr marL="65111" marR="6511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Simplified Arabic"/>
                        </a:rPr>
                        <a:t>تحسين الأداء وتنمية قدرات الفرد</a:t>
                      </a:r>
                      <a:endParaRPr lang="en-US" sz="1000">
                        <a:effectLst/>
                        <a:latin typeface="Calibri"/>
                        <a:ea typeface="Calibri"/>
                        <a:cs typeface="Arial"/>
                      </a:endParaRPr>
                    </a:p>
                  </a:txBody>
                  <a:tcPr marL="65111" marR="65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Simplified Arabic"/>
                        </a:rPr>
                        <a:t>محاسبة الفرد</a:t>
                      </a:r>
                      <a:endParaRPr lang="en-US" sz="1000">
                        <a:effectLst/>
                        <a:latin typeface="Calibri"/>
                        <a:ea typeface="Calibri"/>
                        <a:cs typeface="Arial"/>
                      </a:endParaRPr>
                    </a:p>
                  </a:txBody>
                  <a:tcPr marL="65111" marR="6511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187">
                <a:tc>
                  <a:txBody>
                    <a:bodyPr/>
                    <a:lstStyle/>
                    <a:p>
                      <a:pPr algn="ctr" rtl="1">
                        <a:lnSpc>
                          <a:spcPct val="115000"/>
                        </a:lnSpc>
                        <a:spcAft>
                          <a:spcPts val="0"/>
                        </a:spcAft>
                      </a:pPr>
                      <a:r>
                        <a:rPr lang="ar-SA" sz="1400" b="1">
                          <a:effectLst/>
                          <a:latin typeface="Calibri"/>
                          <a:ea typeface="Calibri"/>
                          <a:cs typeface="Simplified Arabic"/>
                        </a:rPr>
                        <a:t>المعايير المستخدمة</a:t>
                      </a:r>
                      <a:endParaRPr lang="en-US" sz="1000">
                        <a:effectLst/>
                        <a:latin typeface="Calibri"/>
                        <a:ea typeface="Calibri"/>
                        <a:cs typeface="Arial"/>
                      </a:endParaRPr>
                    </a:p>
                  </a:txBody>
                  <a:tcPr marL="65111" marR="6511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Simplified Arabic"/>
                        </a:rPr>
                        <a:t>خاصة بحقل أو وظيفة معينة</a:t>
                      </a:r>
                      <a:endParaRPr lang="en-US" sz="1000">
                        <a:effectLst/>
                        <a:latin typeface="Calibri"/>
                        <a:ea typeface="Calibri"/>
                        <a:cs typeface="Arial"/>
                      </a:endParaRPr>
                    </a:p>
                  </a:txBody>
                  <a:tcPr marL="65111" marR="65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Simplified Arabic"/>
                        </a:rPr>
                        <a:t>عامة تطبق على جميع الوظائف</a:t>
                      </a:r>
                      <a:endParaRPr lang="en-US" sz="1000">
                        <a:effectLst/>
                        <a:latin typeface="Calibri"/>
                        <a:ea typeface="Calibri"/>
                        <a:cs typeface="Arial"/>
                      </a:endParaRPr>
                    </a:p>
                  </a:txBody>
                  <a:tcPr marL="65111" marR="6511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594">
                <a:tc>
                  <a:txBody>
                    <a:bodyPr/>
                    <a:lstStyle/>
                    <a:p>
                      <a:pPr algn="ctr" rtl="1">
                        <a:lnSpc>
                          <a:spcPct val="115000"/>
                        </a:lnSpc>
                        <a:spcAft>
                          <a:spcPts val="0"/>
                        </a:spcAft>
                      </a:pPr>
                      <a:r>
                        <a:rPr lang="ar-SA" sz="1400" b="1">
                          <a:effectLst/>
                          <a:latin typeface="Calibri"/>
                          <a:ea typeface="Calibri"/>
                          <a:cs typeface="Simplified Arabic"/>
                        </a:rPr>
                        <a:t>درجة رضاء الفرد عنها</a:t>
                      </a:r>
                      <a:endParaRPr lang="en-US" sz="1000">
                        <a:effectLst/>
                        <a:latin typeface="Calibri"/>
                        <a:ea typeface="Calibri"/>
                        <a:cs typeface="Arial"/>
                      </a:endParaRPr>
                    </a:p>
                  </a:txBody>
                  <a:tcPr marL="65111" marR="6511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Simplified Arabic"/>
                        </a:rPr>
                        <a:t>عالية</a:t>
                      </a:r>
                      <a:endParaRPr lang="en-US" sz="1000">
                        <a:effectLst/>
                        <a:latin typeface="Calibri"/>
                        <a:ea typeface="Calibri"/>
                        <a:cs typeface="Arial"/>
                      </a:endParaRPr>
                    </a:p>
                  </a:txBody>
                  <a:tcPr marL="65111" marR="65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Simplified Arabic"/>
                        </a:rPr>
                        <a:t>منخفضة</a:t>
                      </a:r>
                      <a:endParaRPr lang="en-US" sz="1000">
                        <a:effectLst/>
                        <a:latin typeface="Calibri"/>
                        <a:ea typeface="Calibri"/>
                        <a:cs typeface="Arial"/>
                      </a:endParaRPr>
                    </a:p>
                  </a:txBody>
                  <a:tcPr marL="65111" marR="6511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594">
                <a:tc>
                  <a:txBody>
                    <a:bodyPr/>
                    <a:lstStyle/>
                    <a:p>
                      <a:pPr algn="ctr" rtl="1">
                        <a:lnSpc>
                          <a:spcPct val="115000"/>
                        </a:lnSpc>
                        <a:spcAft>
                          <a:spcPts val="0"/>
                        </a:spcAft>
                      </a:pPr>
                      <a:r>
                        <a:rPr lang="ar-SA" sz="1400" b="1">
                          <a:effectLst/>
                          <a:latin typeface="Calibri"/>
                          <a:ea typeface="Calibri"/>
                          <a:cs typeface="Simplified Arabic"/>
                        </a:rPr>
                        <a:t>دور الرئيس</a:t>
                      </a:r>
                      <a:endParaRPr lang="en-US" sz="1000">
                        <a:effectLst/>
                        <a:latin typeface="Calibri"/>
                        <a:ea typeface="Calibri"/>
                        <a:cs typeface="Arial"/>
                      </a:endParaRPr>
                    </a:p>
                  </a:txBody>
                  <a:tcPr marL="65111" marR="6511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Simplified Arabic"/>
                        </a:rPr>
                        <a:t>المساعدة والنصح والإرشاد</a:t>
                      </a:r>
                      <a:endParaRPr lang="en-US" sz="1000">
                        <a:effectLst/>
                        <a:latin typeface="Calibri"/>
                        <a:ea typeface="Calibri"/>
                        <a:cs typeface="Arial"/>
                      </a:endParaRPr>
                    </a:p>
                  </a:txBody>
                  <a:tcPr marL="65111" marR="65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Simplified Arabic"/>
                        </a:rPr>
                        <a:t>إصدار الحكم والتقييم</a:t>
                      </a:r>
                      <a:endParaRPr lang="en-US" sz="1000">
                        <a:effectLst/>
                        <a:latin typeface="Calibri"/>
                        <a:ea typeface="Calibri"/>
                        <a:cs typeface="Arial"/>
                      </a:endParaRPr>
                    </a:p>
                  </a:txBody>
                  <a:tcPr marL="65111" marR="6511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187">
                <a:tc>
                  <a:txBody>
                    <a:bodyPr/>
                    <a:lstStyle/>
                    <a:p>
                      <a:pPr algn="ctr" rtl="1">
                        <a:lnSpc>
                          <a:spcPct val="115000"/>
                        </a:lnSpc>
                        <a:spcAft>
                          <a:spcPts val="0"/>
                        </a:spcAft>
                      </a:pPr>
                      <a:r>
                        <a:rPr lang="ar-SA" sz="1400" b="1">
                          <a:effectLst/>
                          <a:latin typeface="Calibri"/>
                          <a:ea typeface="Calibri"/>
                          <a:cs typeface="Simplified Arabic"/>
                        </a:rPr>
                        <a:t>دور المرؤوس</a:t>
                      </a:r>
                      <a:endParaRPr lang="en-US" sz="1000">
                        <a:effectLst/>
                        <a:latin typeface="Calibri"/>
                        <a:ea typeface="Calibri"/>
                        <a:cs typeface="Arial"/>
                      </a:endParaRPr>
                    </a:p>
                  </a:txBody>
                  <a:tcPr marL="65111" marR="6511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Simplified Arabic"/>
                        </a:rPr>
                        <a:t>المشاركة في التقييم بهدف التعلم</a:t>
                      </a:r>
                      <a:endParaRPr lang="en-US" sz="1000">
                        <a:effectLst/>
                        <a:latin typeface="Calibri"/>
                        <a:ea typeface="Calibri"/>
                        <a:cs typeface="Arial"/>
                      </a:endParaRPr>
                    </a:p>
                  </a:txBody>
                  <a:tcPr marL="65111" marR="65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Simplified Arabic"/>
                        </a:rPr>
                        <a:t>تبرير السلوك والدفاع عن النفس</a:t>
                      </a:r>
                      <a:endParaRPr lang="en-US" sz="1000">
                        <a:effectLst/>
                        <a:latin typeface="Calibri"/>
                        <a:ea typeface="Calibri"/>
                        <a:cs typeface="Arial"/>
                      </a:endParaRPr>
                    </a:p>
                  </a:txBody>
                  <a:tcPr marL="65111" marR="6511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187">
                <a:tc>
                  <a:txBody>
                    <a:bodyPr/>
                    <a:lstStyle/>
                    <a:p>
                      <a:pPr algn="ctr" rtl="1">
                        <a:lnSpc>
                          <a:spcPct val="115000"/>
                        </a:lnSpc>
                        <a:spcAft>
                          <a:spcPts val="0"/>
                        </a:spcAft>
                      </a:pPr>
                      <a:r>
                        <a:rPr lang="ar-SA" sz="1400" b="1">
                          <a:effectLst/>
                          <a:latin typeface="Calibri"/>
                          <a:ea typeface="Calibri"/>
                          <a:cs typeface="Simplified Arabic"/>
                        </a:rPr>
                        <a:t>معرفة المرؤوس بنتيجة التقييم</a:t>
                      </a:r>
                      <a:endParaRPr lang="en-US" sz="1000">
                        <a:effectLst/>
                        <a:latin typeface="Calibri"/>
                        <a:ea typeface="Calibri"/>
                        <a:cs typeface="Arial"/>
                      </a:endParaRPr>
                    </a:p>
                  </a:txBody>
                  <a:tcPr marL="65111" marR="6511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Simplified Arabic"/>
                        </a:rPr>
                        <a:t>يعرفها مسبقاً</a:t>
                      </a:r>
                      <a:endParaRPr lang="en-US" sz="1000">
                        <a:effectLst/>
                        <a:latin typeface="Calibri"/>
                        <a:ea typeface="Calibri"/>
                        <a:cs typeface="Arial"/>
                      </a:endParaRPr>
                    </a:p>
                  </a:txBody>
                  <a:tcPr marL="65111" marR="65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Simplified Arabic"/>
                        </a:rPr>
                        <a:t>نادراً ما يعرفها فهي سرية</a:t>
                      </a:r>
                      <a:endParaRPr lang="en-US" sz="1000">
                        <a:effectLst/>
                        <a:latin typeface="Calibri"/>
                        <a:ea typeface="Calibri"/>
                        <a:cs typeface="Arial"/>
                      </a:endParaRPr>
                    </a:p>
                  </a:txBody>
                  <a:tcPr marL="65111" marR="6511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187">
                <a:tc>
                  <a:txBody>
                    <a:bodyPr/>
                    <a:lstStyle/>
                    <a:p>
                      <a:pPr algn="ctr" rtl="1">
                        <a:lnSpc>
                          <a:spcPct val="115000"/>
                        </a:lnSpc>
                        <a:spcAft>
                          <a:spcPts val="0"/>
                        </a:spcAft>
                      </a:pPr>
                      <a:r>
                        <a:rPr lang="ar-SA" sz="1400" b="1">
                          <a:effectLst/>
                          <a:latin typeface="Calibri"/>
                          <a:ea typeface="Calibri"/>
                          <a:cs typeface="Simplified Arabic"/>
                        </a:rPr>
                        <a:t>مساهمتها في تطوير الرئيس والمرؤوس</a:t>
                      </a:r>
                      <a:endParaRPr lang="en-US" sz="1000">
                        <a:effectLst/>
                        <a:latin typeface="Calibri"/>
                        <a:ea typeface="Calibri"/>
                        <a:cs typeface="Arial"/>
                      </a:endParaRPr>
                    </a:p>
                  </a:txBody>
                  <a:tcPr marL="65111" marR="6511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Simplified Arabic"/>
                        </a:rPr>
                        <a:t>عالية</a:t>
                      </a:r>
                      <a:endParaRPr lang="en-US" sz="1000">
                        <a:effectLst/>
                        <a:latin typeface="Calibri"/>
                        <a:ea typeface="Calibri"/>
                        <a:cs typeface="Arial"/>
                      </a:endParaRPr>
                    </a:p>
                  </a:txBody>
                  <a:tcPr marL="65111" marR="65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Simplified Arabic"/>
                        </a:rPr>
                        <a:t>منخفضة</a:t>
                      </a:r>
                      <a:endParaRPr lang="en-US" sz="1000">
                        <a:effectLst/>
                        <a:latin typeface="Calibri"/>
                        <a:ea typeface="Calibri"/>
                        <a:cs typeface="Arial"/>
                      </a:endParaRPr>
                    </a:p>
                  </a:txBody>
                  <a:tcPr marL="65111" marR="6511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8781">
                <a:tc>
                  <a:txBody>
                    <a:bodyPr/>
                    <a:lstStyle/>
                    <a:p>
                      <a:pPr algn="ctr" rtl="1">
                        <a:lnSpc>
                          <a:spcPct val="115000"/>
                        </a:lnSpc>
                        <a:spcAft>
                          <a:spcPts val="0"/>
                        </a:spcAft>
                      </a:pPr>
                      <a:r>
                        <a:rPr lang="ar-SA" sz="1400" b="1">
                          <a:effectLst/>
                          <a:latin typeface="Calibri"/>
                          <a:ea typeface="Calibri"/>
                          <a:cs typeface="Simplified Arabic"/>
                        </a:rPr>
                        <a:t>التماسك بين الرئيس والمرؤوس</a:t>
                      </a:r>
                      <a:endParaRPr lang="en-US" sz="1000">
                        <a:effectLst/>
                        <a:latin typeface="Calibri"/>
                        <a:ea typeface="Calibri"/>
                        <a:cs typeface="Arial"/>
                      </a:endParaRPr>
                    </a:p>
                  </a:txBody>
                  <a:tcPr marL="65111" marR="6511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Simplified Arabic"/>
                        </a:rPr>
                        <a:t>قوي بسبب المناقشات المستمرة وتبادل وجهات النظر</a:t>
                      </a:r>
                      <a:endParaRPr lang="en-US" sz="1000">
                        <a:effectLst/>
                        <a:latin typeface="Calibri"/>
                        <a:ea typeface="Calibri"/>
                        <a:cs typeface="Arial"/>
                      </a:endParaRPr>
                    </a:p>
                  </a:txBody>
                  <a:tcPr marL="65111" marR="65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dirty="0">
                          <a:effectLst/>
                          <a:latin typeface="Calibri"/>
                          <a:ea typeface="Calibri"/>
                          <a:cs typeface="Simplified Arabic"/>
                        </a:rPr>
                        <a:t>ضعيف</a:t>
                      </a:r>
                      <a:endParaRPr lang="en-US" sz="1000" dirty="0">
                        <a:effectLst/>
                        <a:latin typeface="Calibri"/>
                        <a:ea typeface="Calibri"/>
                        <a:cs typeface="Arial"/>
                      </a:endParaRPr>
                    </a:p>
                  </a:txBody>
                  <a:tcPr marL="65111" marR="6511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195736" y="138698"/>
            <a:ext cx="478560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503238"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جدول </a:t>
            </a:r>
            <a:r>
              <a:rPr kumimoji="0" lang="en-US" sz="16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(2)</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503238" algn="ct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مقارنة بين طريقة الإدارة بالأهداف والطرق الأخرى المستخدمة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503238" algn="ct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في تقييم أداء العاملين</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503238"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800524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88640"/>
            <a:ext cx="8280920" cy="2569934"/>
          </a:xfrm>
          <a:prstGeom prst="rect">
            <a:avLst/>
          </a:prstGeom>
        </p:spPr>
        <p:txBody>
          <a:bodyPr wrap="square">
            <a:spAutoFit/>
          </a:bodyPr>
          <a:lstStyle/>
          <a:p>
            <a:pPr indent="503555" algn="justLow">
              <a:lnSpc>
                <a:spcPct val="115000"/>
              </a:lnSpc>
            </a:pPr>
            <a:r>
              <a:rPr lang="ar-SA" sz="2000" dirty="0" smtClean="0">
                <a:effectLst/>
                <a:latin typeface="Simplified Arabic"/>
                <a:ea typeface="Calibri"/>
              </a:rPr>
              <a:t>ولكن بالرغم من هذه المزايا التي تتميز بها طريقة الإدارة بالأهداف ، فإنها تعاني من بعض المشاكل من بينها مثلاً أنها تقيس أداء الموظف في وظيفته الحالية فقط ، بمعنى أنها عاجزة عن إعطاء مؤشر لنجاحه في وظائف أخرى مستقبلاً. كما أنها تتطلب قدراً كبيراً من التفكير وحرية التصرف وإبداء الرأي ، وقد يكون عدم المقدرة على التعبير عن الأهداف بشكل كمي سبباً مباشراً في فشلها في التطبيق. وأن هذه الطريقة تفترض أن الرئيس أو المشرف يفهم واجباته وصلاحياته جيداً كما يعرف الحدود التي تحيط بتلك الصلاحيات والواجبات. وأخيراً فإن هذه الطريقة يصعب تطبيقها في الأنشطة المتداخلة لاسيما عندما يصعب فصل الأداء الفردي عن أداء المجموعة لتحديد درجة المساهمة.</a:t>
            </a:r>
            <a:endParaRPr lang="en-US" sz="2000" dirty="0">
              <a:effectLst/>
              <a:latin typeface="Simplified Arabic"/>
              <a:ea typeface="Calibri"/>
            </a:endParaRPr>
          </a:p>
        </p:txBody>
      </p:sp>
      <p:sp>
        <p:nvSpPr>
          <p:cNvPr id="3" name="Rectangle 2"/>
          <p:cNvSpPr/>
          <p:nvPr/>
        </p:nvSpPr>
        <p:spPr>
          <a:xfrm>
            <a:off x="521550" y="2792936"/>
            <a:ext cx="8460940" cy="3564053"/>
          </a:xfrm>
          <a:prstGeom prst="rect">
            <a:avLst/>
          </a:prstGeom>
        </p:spPr>
        <p:txBody>
          <a:bodyPr wrap="square">
            <a:spAutoFit/>
          </a:bodyPr>
          <a:lstStyle/>
          <a:p>
            <a:pPr algn="justLow">
              <a:lnSpc>
                <a:spcPct val="115000"/>
              </a:lnSpc>
              <a:spcBef>
                <a:spcPts val="1200"/>
              </a:spcBef>
            </a:pPr>
            <a:r>
              <a:rPr lang="ar-SA" sz="2400" b="1" dirty="0" smtClean="0">
                <a:effectLst/>
                <a:latin typeface="Simplified Arabic"/>
              </a:rPr>
              <a:t>تقييم فاعلية عملية تقييم الأداء</a:t>
            </a:r>
            <a:endParaRPr lang="en-US" sz="2400" b="1" dirty="0" smtClean="0">
              <a:effectLst/>
              <a:latin typeface="Simplified Arabic"/>
            </a:endParaRPr>
          </a:p>
          <a:p>
            <a:pPr indent="503555" algn="justLow">
              <a:lnSpc>
                <a:spcPct val="115000"/>
              </a:lnSpc>
            </a:pPr>
            <a:r>
              <a:rPr lang="ar-SA" sz="2000" dirty="0">
                <a:ea typeface="Calibri"/>
                <a:cs typeface="Simplified Arabic"/>
              </a:rPr>
              <a:t>لازلنا نؤكد على ضرورة إتقان عملية تقييم أداء الفرد لارتباطها بالعديد من الأهداف الأساسية على مستوى (المنظمة والمديرين والمرؤوسين). فالأخلاق، والعدالة، والشمول، والتميز الموضوعي بين الموظف المجد والموظف الأقل أداءً .. وتحقيق الترابط السليم بين الموظف ومنظمته وزملائه .. كلها أمور ترتبط بـ وتعتمد على سلامة تقييم أداء العاملين.</a:t>
            </a:r>
            <a:endParaRPr lang="en-US" sz="1400" dirty="0">
              <a:ea typeface="Calibri"/>
              <a:cs typeface="Arial"/>
            </a:endParaRPr>
          </a:p>
          <a:p>
            <a:pPr indent="503555" algn="justLow">
              <a:lnSpc>
                <a:spcPct val="115000"/>
              </a:lnSpc>
            </a:pPr>
            <a:r>
              <a:rPr lang="ar-SA" sz="2000" dirty="0">
                <a:ea typeface="Calibri"/>
                <a:cs typeface="Simplified Arabic"/>
              </a:rPr>
              <a:t>لذلك فإن التساؤل الذي يثار دائماً هو كيف تتأكد الإدارة من أن هذه العملية تحقق الأهداف المرجوة منها ؟</a:t>
            </a:r>
            <a:endParaRPr lang="en-US" sz="1400" dirty="0">
              <a:ea typeface="Calibri"/>
              <a:cs typeface="Arial"/>
            </a:endParaRPr>
          </a:p>
          <a:p>
            <a:r>
              <a:rPr lang="ar-SA" sz="2000" dirty="0" smtClean="0">
                <a:effectLst/>
                <a:ea typeface="Calibri"/>
                <a:cs typeface="Simplified Arabic"/>
              </a:rPr>
              <a:t>أن الأساس الذي تنطلق منه برامج التقييم هو تقدير الموظفين على إنجازاتهم، وتحسين أدائهم مستقبلاً. وتستطيع الإدارة ان تتأكد من تحقيق فعالية برامج تقييم الأداء التي تتم داخل كل قسم أو إدارة فرعية في المنظمة ، وأن تشعر هذه الأقسام بما لديها من حقائق وتصورات بشأن طرق تنفيذ وقياس برامج التقييم</a:t>
            </a:r>
            <a:endParaRPr lang="ar-IQ" sz="2000" dirty="0"/>
          </a:p>
        </p:txBody>
      </p:sp>
    </p:spTree>
    <p:extLst>
      <p:ext uri="{BB962C8B-B14F-4D97-AF65-F5344CB8AC3E}">
        <p14:creationId xmlns:p14="http://schemas.microsoft.com/office/powerpoint/2010/main" val="1460455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5499"/>
            <a:ext cx="8280920" cy="5966249"/>
          </a:xfrm>
          <a:prstGeom prst="rect">
            <a:avLst/>
          </a:prstGeom>
        </p:spPr>
        <p:txBody>
          <a:bodyPr wrap="square">
            <a:spAutoFit/>
          </a:bodyPr>
          <a:lstStyle/>
          <a:p>
            <a:pPr indent="503555" algn="justLow">
              <a:lnSpc>
                <a:spcPct val="115000"/>
              </a:lnSpc>
            </a:pPr>
            <a:r>
              <a:rPr lang="ar-SA" dirty="0">
                <a:ea typeface="Calibri"/>
                <a:cs typeface="Simplified Arabic"/>
              </a:rPr>
              <a:t>إن المدير أو المشرف حينما يعرف أن نتائج التقييم ستكون عرضة للمناقشة وللمراجعة من قبل الإدارة العليا فإنه سيحرص على إتقان هذه العملية والابتعاد عن الأخطاء الشخصية إلى حد كبير. ولا شك أن الإدارة العليا من خلال مناقشة ومراجعة عمليات التقييم سيتضح لها بعض جوانب الضعف في طرق التقييم.</a:t>
            </a:r>
            <a:endParaRPr lang="en-US" dirty="0">
              <a:ea typeface="Calibri"/>
              <a:cs typeface="Arial"/>
            </a:endParaRPr>
          </a:p>
          <a:p>
            <a:pPr indent="503555" algn="justLow">
              <a:lnSpc>
                <a:spcPct val="115000"/>
              </a:lnSpc>
            </a:pPr>
            <a:r>
              <a:rPr lang="ar-SA" dirty="0">
                <a:ea typeface="Calibri"/>
                <a:cs typeface="Simplified Arabic"/>
              </a:rPr>
              <a:t>ومهما يكن الأمر فإن البرنامج الجيد لتقييم أداء العاملين لابد أن يستند إلى بعض الثوابت لعل أهمها :</a:t>
            </a:r>
            <a:endParaRPr lang="en-US" dirty="0">
              <a:ea typeface="Calibri"/>
              <a:cs typeface="Arial"/>
            </a:endParaRPr>
          </a:p>
          <a:p>
            <a:pPr marL="342900" lvl="0" indent="-342900" algn="justLow">
              <a:lnSpc>
                <a:spcPct val="115000"/>
              </a:lnSpc>
              <a:buFont typeface="+mj-lt"/>
              <a:buAutoNum type="arabicPeriod"/>
            </a:pPr>
            <a:r>
              <a:rPr lang="ar-SA" dirty="0">
                <a:ea typeface="Calibri"/>
                <a:cs typeface="Simplified Arabic"/>
              </a:rPr>
              <a:t>تحديد الأهداف والنتائج من عملية التقييم ، فالموظف يرغب في معرفة العلاقة بين هذه الأهداف والنتائج وبين العمل الذي يمارسه.</a:t>
            </a:r>
            <a:endParaRPr lang="en-US" dirty="0">
              <a:ea typeface="Calibri"/>
              <a:cs typeface="Arial"/>
            </a:endParaRPr>
          </a:p>
          <a:p>
            <a:pPr marL="342900" lvl="0" indent="-342900" algn="justLow">
              <a:lnSpc>
                <a:spcPct val="115000"/>
              </a:lnSpc>
              <a:buFont typeface="+mj-lt"/>
              <a:buAutoNum type="arabicPeriod"/>
            </a:pPr>
            <a:r>
              <a:rPr lang="ar-SA" dirty="0">
                <a:ea typeface="Calibri"/>
                <a:cs typeface="Simplified Arabic"/>
              </a:rPr>
              <a:t>كما يرغب الموظف في معرفة نتائج عمله والأسلوب الذي يستطيع من خلاله تحسين أدائه.</a:t>
            </a:r>
            <a:endParaRPr lang="en-US" dirty="0">
              <a:ea typeface="Calibri"/>
              <a:cs typeface="Arial"/>
            </a:endParaRPr>
          </a:p>
          <a:p>
            <a:pPr marL="342900" lvl="0" indent="-342900" algn="justLow">
              <a:lnSpc>
                <a:spcPct val="115000"/>
              </a:lnSpc>
              <a:buFont typeface="+mj-lt"/>
              <a:buAutoNum type="arabicPeriod"/>
            </a:pPr>
            <a:r>
              <a:rPr lang="ar-SA" dirty="0">
                <a:ea typeface="Calibri"/>
                <a:cs typeface="Simplified Arabic"/>
              </a:rPr>
              <a:t>كما يرغب الموظف في معرفة نتائج عمله ومدى ارتباطها بتطوير مساره الوظيفي ، أي (فرص الترقية والتقدم في العمل مستقبلاً).</a:t>
            </a:r>
            <a:endParaRPr lang="en-US" dirty="0">
              <a:ea typeface="Calibri"/>
              <a:cs typeface="Arial"/>
            </a:endParaRPr>
          </a:p>
          <a:p>
            <a:pPr algn="justLow">
              <a:lnSpc>
                <a:spcPct val="115000"/>
              </a:lnSpc>
              <a:spcBef>
                <a:spcPts val="1200"/>
              </a:spcBef>
            </a:pPr>
            <a:r>
              <a:rPr lang="ar-SA" dirty="0" smtClean="0">
                <a:effectLst/>
                <a:latin typeface="Simplified Arabic"/>
              </a:rPr>
              <a:t>حق التظلم من نتائج التقييم </a:t>
            </a:r>
            <a:endParaRPr lang="en-US" dirty="0" smtClean="0">
              <a:effectLst/>
              <a:latin typeface="Simplified Arabic"/>
            </a:endParaRPr>
          </a:p>
          <a:p>
            <a:pPr indent="503555" algn="justLow">
              <a:lnSpc>
                <a:spcPct val="115000"/>
              </a:lnSpc>
            </a:pPr>
            <a:r>
              <a:rPr lang="ar-SA" dirty="0" smtClean="0">
                <a:effectLst/>
                <a:latin typeface="Simplified Arabic"/>
                <a:ea typeface="Calibri"/>
              </a:rPr>
              <a:t>لعله من المفيد أن نثير التساؤل التالي: ماذا يفعل الموظف الذي لم يقتنع بنتيجة تقييم ادائه ؟</a:t>
            </a:r>
            <a:endParaRPr lang="en-US" dirty="0" smtClean="0">
              <a:effectLst/>
              <a:latin typeface="Simplified Arabic"/>
              <a:ea typeface="Calibri"/>
            </a:endParaRPr>
          </a:p>
          <a:p>
            <a:r>
              <a:rPr lang="ar-SA" dirty="0">
                <a:ea typeface="Calibri"/>
              </a:rPr>
              <a:t>إن أفضل الحلول لمعالجة هذه الحالة هو أن يفتح لهذا الموظف (وربما هناك آخرون غيره) باب التظلم من نتائج تقييم أدائهم لاسيما وأن حق التظلم تكفله قوانين العمل. وأن الإدارة ترغب في تحقيق العدالة بين العاملين. إذ يستطيع الموظف المغبون تقديم طلب رسمي إلى إدارة الموارد البشرية التي لها الحق في اتخاذ كافة الاجراءات التحقيقية للتأكد من صحة التظلم المقدم لها ، فإذا وجدت أن التقييم لا غبار عليه يرد الطلب إلى صاحبه ولا يجوز أن يتقدم بتظلم آخر لنفس التقييم السابق أما إذا اكتشف أن هناك تحيزاً أو وجود خطأ في عملية تقييم أداء الموظف ، ففي هذه الحالة تستدعي المقيم وتواجهه به من أجل إتاحة الفرصة له لكي يبرر تقييمه بشكل موضوعي. وإذا لم يكن التبرير مقنعاً تعد الإدارة تقريراً وترفعه للجهة المعنية لمحاسبة المقيم. وهنا يعاد تقييم أداء الموظف المغبون من جديد</a:t>
            </a:r>
            <a:endParaRPr lang="ar-IQ" dirty="0"/>
          </a:p>
        </p:txBody>
      </p:sp>
    </p:spTree>
    <p:extLst>
      <p:ext uri="{BB962C8B-B14F-4D97-AF65-F5344CB8AC3E}">
        <p14:creationId xmlns:p14="http://schemas.microsoft.com/office/powerpoint/2010/main" val="136169125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052736"/>
            <a:ext cx="6912768" cy="4339650"/>
          </a:xfrm>
          <a:prstGeom prst="rect">
            <a:avLst/>
          </a:prstGeom>
        </p:spPr>
        <p:txBody>
          <a:bodyPr wrap="square">
            <a:spAutoFit/>
          </a:bodyPr>
          <a:lstStyle/>
          <a:p>
            <a:pPr indent="503555" algn="justLow">
              <a:lnSpc>
                <a:spcPct val="115000"/>
              </a:lnSpc>
            </a:pPr>
            <a:r>
              <a:rPr lang="ar-IQ" sz="2400" dirty="0" smtClean="0">
                <a:effectLst/>
                <a:latin typeface="Simplified Arabic"/>
                <a:ea typeface="Calibri"/>
              </a:rPr>
              <a:t>وبالرغم من عدم خلو نظام التظلم من بعض المشاكل خاصة عندما يكون النظام مفتوحاً أمام جميع العاملين ، إلا أن له فوائد عديدة من بينها :</a:t>
            </a:r>
            <a:endParaRPr lang="en-US" sz="2400" dirty="0" smtClean="0">
              <a:effectLst/>
              <a:latin typeface="Simplified Arabic"/>
              <a:ea typeface="Calibri"/>
            </a:endParaRPr>
          </a:p>
          <a:p>
            <a:pPr marL="342900" lvl="0" indent="-342900" algn="justLow">
              <a:lnSpc>
                <a:spcPct val="115000"/>
              </a:lnSpc>
              <a:buFont typeface="Symbol"/>
              <a:buChar char=""/>
            </a:pPr>
            <a:r>
              <a:rPr lang="ar-IQ" sz="2400" dirty="0" smtClean="0">
                <a:effectLst/>
                <a:latin typeface="Simplified Arabic"/>
                <a:ea typeface="Calibri"/>
              </a:rPr>
              <a:t>حق التظلم للعاملين يجعل المقيمين أكثر جدية وموضوعية في تقييم أداء العاملين.</a:t>
            </a:r>
            <a:endParaRPr lang="en-US" sz="2400" dirty="0" smtClean="0">
              <a:effectLst/>
              <a:latin typeface="Simplified Arabic"/>
              <a:ea typeface="Calibri"/>
            </a:endParaRPr>
          </a:p>
          <a:p>
            <a:pPr marL="342900" lvl="0" indent="-342900" algn="justLow">
              <a:lnSpc>
                <a:spcPct val="115000"/>
              </a:lnSpc>
              <a:buFont typeface="Symbol"/>
              <a:buChar char=""/>
            </a:pPr>
            <a:r>
              <a:rPr lang="ar-IQ" sz="2400" dirty="0" smtClean="0">
                <a:effectLst/>
                <a:latin typeface="Simplified Arabic"/>
                <a:ea typeface="Calibri"/>
              </a:rPr>
              <a:t>يعطي حق التظلم للعاملين في إدارة الموارد البشرية شعوراً جيداً نحو نظام تقييم الأداء وثقة به وبنزاهته.</a:t>
            </a:r>
            <a:endParaRPr lang="en-US" sz="2400" dirty="0" smtClean="0">
              <a:effectLst/>
              <a:latin typeface="Simplified Arabic"/>
              <a:ea typeface="Calibri"/>
            </a:endParaRPr>
          </a:p>
          <a:p>
            <a:pPr indent="503555" algn="justLow">
              <a:lnSpc>
                <a:spcPct val="115000"/>
              </a:lnSpc>
            </a:pPr>
            <a:r>
              <a:rPr lang="ar-IQ" sz="2400" dirty="0" smtClean="0">
                <a:effectLst/>
                <a:latin typeface="Simplified Arabic"/>
                <a:ea typeface="Calibri"/>
              </a:rPr>
              <a:t>ولعل أبرز ما يؤخذ على حق التظلم الحساسية التي يحدثها بين المقيمين وشعوراً عدائياً نحو الموظف الذي اعترض على نتيجة التقييم. وهذا سيؤثر على حسن العلاقة بين الطرفين. </a:t>
            </a:r>
            <a:endParaRPr lang="en-US" sz="2400" dirty="0">
              <a:effectLst/>
              <a:latin typeface="Simplified Arabic"/>
              <a:ea typeface="Calibri"/>
            </a:endParaRPr>
          </a:p>
        </p:txBody>
      </p:sp>
    </p:spTree>
    <p:extLst>
      <p:ext uri="{BB962C8B-B14F-4D97-AF65-F5344CB8AC3E}">
        <p14:creationId xmlns:p14="http://schemas.microsoft.com/office/powerpoint/2010/main" val="123665480"/>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88640"/>
            <a:ext cx="8136904" cy="6517938"/>
          </a:xfrm>
          <a:prstGeom prst="rect">
            <a:avLst/>
          </a:prstGeom>
        </p:spPr>
        <p:txBody>
          <a:bodyPr wrap="square">
            <a:spAutoFit/>
          </a:bodyPr>
          <a:lstStyle/>
          <a:p>
            <a:pPr marL="342900" lvl="0" indent="-342900" algn="justLow">
              <a:lnSpc>
                <a:spcPct val="115000"/>
              </a:lnSpc>
              <a:buFont typeface="Symbol"/>
              <a:buChar char=""/>
            </a:pPr>
            <a:r>
              <a:rPr lang="ar-IQ" sz="2800" b="1" kern="0" dirty="0" smtClean="0">
                <a:effectLst/>
                <a:latin typeface="Times New Roman"/>
                <a:cs typeface="Simplified Arabic"/>
              </a:rPr>
              <a:t>حل المشكلة </a:t>
            </a:r>
            <a:r>
              <a:rPr lang="en-US" sz="2800" b="1" kern="0" dirty="0" smtClean="0">
                <a:effectLst/>
                <a:latin typeface="Times New Roman"/>
                <a:cs typeface="Times New Roman"/>
              </a:rPr>
              <a:t>Problem</a:t>
            </a:r>
            <a:r>
              <a:rPr lang="en-US" sz="2800" b="1" kern="0" dirty="0" smtClean="0">
                <a:effectLst/>
                <a:latin typeface="Simplified Arabic"/>
                <a:cs typeface="Times New Roman"/>
              </a:rPr>
              <a:t> </a:t>
            </a:r>
            <a:r>
              <a:rPr lang="en-US" sz="2800" b="1" kern="0" dirty="0" smtClean="0">
                <a:effectLst/>
                <a:latin typeface="Times New Roman"/>
                <a:cs typeface="Times New Roman"/>
              </a:rPr>
              <a:t>Solving</a:t>
            </a:r>
            <a:r>
              <a:rPr lang="en-US" sz="2800" b="1" kern="0" dirty="0" smtClean="0">
                <a:effectLst/>
                <a:latin typeface="Simplified Arabic"/>
                <a:cs typeface="Times New Roman"/>
              </a:rPr>
              <a:t> </a:t>
            </a:r>
            <a:r>
              <a:rPr lang="ar-SA" sz="2800" b="1" kern="0" dirty="0" smtClean="0">
                <a:effectLst/>
                <a:latin typeface="Times New Roman"/>
                <a:cs typeface="Simplified Arabic"/>
              </a:rPr>
              <a:t>: القدرة على تصحيح المواقف وتحليلها وإزالة الإشكالات منها بفاعلية.</a:t>
            </a:r>
            <a:endParaRPr lang="en-US" sz="2800" b="1" kern="0" dirty="0" smtClean="0">
              <a:effectLst/>
              <a:latin typeface="Times New Roman"/>
              <a:cs typeface="Times New Roman"/>
            </a:endParaRPr>
          </a:p>
          <a:p>
            <a:pPr marL="342900" lvl="0" indent="-342900" algn="justLow">
              <a:lnSpc>
                <a:spcPct val="115000"/>
              </a:lnSpc>
              <a:buFont typeface="Symbol"/>
              <a:buChar char=""/>
            </a:pPr>
            <a:r>
              <a:rPr lang="ar-IQ" sz="2800" b="1" kern="0" dirty="0" smtClean="0">
                <a:effectLst/>
                <a:latin typeface="Times New Roman"/>
                <a:cs typeface="Simplified Arabic"/>
              </a:rPr>
              <a:t>الاتصال </a:t>
            </a:r>
            <a:r>
              <a:rPr lang="en-US" sz="2800" b="1" kern="0" dirty="0" smtClean="0">
                <a:effectLst/>
                <a:latin typeface="Times New Roman"/>
                <a:cs typeface="Times New Roman"/>
              </a:rPr>
              <a:t>Communication</a:t>
            </a:r>
            <a:r>
              <a:rPr lang="en-US" sz="2800" b="1" kern="0" dirty="0" smtClean="0">
                <a:effectLst/>
                <a:latin typeface="Simplified Arabic"/>
                <a:cs typeface="Times New Roman"/>
              </a:rPr>
              <a:t> </a:t>
            </a:r>
            <a:r>
              <a:rPr lang="ar-SA" sz="2800" b="1" kern="0" dirty="0" smtClean="0">
                <a:effectLst/>
                <a:latin typeface="Times New Roman"/>
                <a:cs typeface="Simplified Arabic"/>
              </a:rPr>
              <a:t>: القدرة والفاعلية في بث وإيصال وفهم المعلومات وتبادلها.</a:t>
            </a:r>
            <a:endParaRPr lang="en-US" sz="2800" b="1" kern="0" dirty="0" smtClean="0">
              <a:effectLst/>
              <a:latin typeface="Times New Roman"/>
              <a:cs typeface="Times New Roman"/>
            </a:endParaRPr>
          </a:p>
          <a:p>
            <a:pPr marL="342900" lvl="0" indent="-342900" algn="justLow">
              <a:lnSpc>
                <a:spcPct val="115000"/>
              </a:lnSpc>
              <a:buFont typeface="Symbol"/>
              <a:buChar char=""/>
            </a:pPr>
            <a:r>
              <a:rPr lang="ar-IQ" sz="2800" b="1" kern="0" dirty="0" smtClean="0">
                <a:effectLst/>
                <a:latin typeface="Times New Roman"/>
                <a:cs typeface="Simplified Arabic"/>
              </a:rPr>
              <a:t>المبادرة </a:t>
            </a:r>
            <a:r>
              <a:rPr lang="en-US" sz="2800" b="1" kern="0" dirty="0" smtClean="0">
                <a:effectLst/>
                <a:latin typeface="Times New Roman"/>
                <a:cs typeface="Times New Roman"/>
              </a:rPr>
              <a:t>Initiative</a:t>
            </a:r>
            <a:r>
              <a:rPr lang="en-US" sz="2800" b="1" kern="0" dirty="0" smtClean="0">
                <a:effectLst/>
                <a:latin typeface="Simplified Arabic"/>
                <a:cs typeface="Times New Roman"/>
              </a:rPr>
              <a:t> </a:t>
            </a:r>
            <a:r>
              <a:rPr lang="ar-SA" sz="2800" b="1" kern="0" dirty="0" smtClean="0">
                <a:effectLst/>
                <a:latin typeface="Times New Roman"/>
                <a:cs typeface="Simplified Arabic"/>
              </a:rPr>
              <a:t>: الرغبة والقدرة على التشخيص والتعامل مع الفرص بهدف تحسين الوضع الحالي.</a:t>
            </a:r>
            <a:endParaRPr lang="en-US" sz="2800" b="1" kern="0" dirty="0" smtClean="0">
              <a:effectLst/>
              <a:latin typeface="Times New Roman"/>
              <a:cs typeface="Times New Roman"/>
            </a:endParaRPr>
          </a:p>
          <a:p>
            <a:pPr marL="342900" lvl="0" indent="-342900" algn="justLow">
              <a:lnSpc>
                <a:spcPct val="115000"/>
              </a:lnSpc>
              <a:buFont typeface="Symbol"/>
              <a:buChar char=""/>
            </a:pPr>
            <a:r>
              <a:rPr lang="ar-IQ" sz="2800" b="1" kern="0" dirty="0" smtClean="0">
                <a:effectLst/>
                <a:latin typeface="Times New Roman"/>
                <a:cs typeface="Simplified Arabic"/>
              </a:rPr>
              <a:t>مهارات تخطيطية وتنظيمية </a:t>
            </a:r>
            <a:r>
              <a:rPr lang="en-US" sz="2800" b="1" kern="0" dirty="0" smtClean="0">
                <a:effectLst/>
                <a:latin typeface="Times New Roman"/>
                <a:cs typeface="Times New Roman"/>
              </a:rPr>
              <a:t>Planning and Organizing Skills </a:t>
            </a:r>
            <a:r>
              <a:rPr lang="ar-IQ" sz="2800" b="1" kern="0" dirty="0" smtClean="0">
                <a:effectLst/>
                <a:latin typeface="Times New Roman"/>
                <a:cs typeface="Simplified Arabic"/>
              </a:rPr>
              <a:t>: القدرة على وضع الأهداف وجدولة العمل وإدامة النظم في منظمة الأعمال.</a:t>
            </a:r>
            <a:endParaRPr lang="en-US" sz="2800" b="1" kern="0" dirty="0" smtClean="0">
              <a:effectLst/>
              <a:latin typeface="Times New Roman"/>
              <a:cs typeface="Times New Roman"/>
            </a:endParaRPr>
          </a:p>
          <a:p>
            <a:pPr marL="342900" lvl="0" indent="-342900" algn="justLow">
              <a:lnSpc>
                <a:spcPct val="115000"/>
              </a:lnSpc>
              <a:buFont typeface="Symbol"/>
              <a:buChar char=""/>
            </a:pPr>
            <a:r>
              <a:rPr lang="ar-IQ" sz="2800" b="1" kern="0" dirty="0" smtClean="0">
                <a:effectLst/>
                <a:latin typeface="Times New Roman"/>
                <a:cs typeface="Simplified Arabic"/>
              </a:rPr>
              <a:t>فريق العمل والتعاون </a:t>
            </a:r>
            <a:r>
              <a:rPr lang="en-US" sz="2800" b="1" kern="0" dirty="0" smtClean="0">
                <a:effectLst/>
                <a:latin typeface="Times New Roman"/>
                <a:cs typeface="Times New Roman"/>
              </a:rPr>
              <a:t>Teamwork and Cooperation</a:t>
            </a:r>
            <a:r>
              <a:rPr lang="en-US" sz="2800" b="1" kern="0" dirty="0" smtClean="0">
                <a:effectLst/>
                <a:latin typeface="Simplified Arabic"/>
                <a:cs typeface="Times New Roman"/>
              </a:rPr>
              <a:t> </a:t>
            </a:r>
            <a:r>
              <a:rPr lang="ar-IQ" sz="2800" b="1" kern="0" dirty="0" smtClean="0">
                <a:effectLst/>
                <a:latin typeface="Times New Roman"/>
                <a:cs typeface="Simplified Arabic"/>
              </a:rPr>
              <a:t>: مدى التعاون مع زملاء العمل وإمكانية المشاركة بفاعلية في فرق العمل.</a:t>
            </a:r>
            <a:endParaRPr lang="en-US" sz="2800" b="1" kern="0" dirty="0" smtClean="0">
              <a:effectLst/>
              <a:latin typeface="Times New Roman"/>
              <a:cs typeface="Times New Roman"/>
            </a:endParaRPr>
          </a:p>
          <a:p>
            <a:pPr marL="342900" lvl="0" indent="-342900" algn="justLow">
              <a:lnSpc>
                <a:spcPct val="115000"/>
              </a:lnSpc>
              <a:buFont typeface="Symbol"/>
              <a:buChar char=""/>
            </a:pPr>
            <a:r>
              <a:rPr lang="ar-IQ" sz="2800" b="1" kern="0" dirty="0" smtClean="0">
                <a:effectLst/>
                <a:latin typeface="Times New Roman"/>
                <a:cs typeface="Simplified Arabic"/>
              </a:rPr>
              <a:t>الحكم الشخصي السليم </a:t>
            </a:r>
            <a:r>
              <a:rPr lang="en-US" sz="2800" b="1" kern="0" dirty="0" smtClean="0">
                <a:effectLst/>
                <a:latin typeface="Times New Roman"/>
                <a:cs typeface="Times New Roman"/>
              </a:rPr>
              <a:t>Judgment</a:t>
            </a:r>
            <a:r>
              <a:rPr lang="en-US" sz="2800" b="1" kern="0" dirty="0" smtClean="0">
                <a:effectLst/>
                <a:latin typeface="Simplified Arabic"/>
                <a:cs typeface="Times New Roman"/>
              </a:rPr>
              <a:t> </a:t>
            </a:r>
            <a:r>
              <a:rPr lang="ar-IQ" sz="2800" b="1" kern="0" dirty="0" smtClean="0">
                <a:effectLst/>
                <a:latin typeface="Times New Roman"/>
                <a:cs typeface="Simplified Arabic"/>
              </a:rPr>
              <a:t>: القدرة على تحديد الأفعال المناسبة بطريقة تدل على حسن التقدير وإصدار الأحكام.</a:t>
            </a:r>
            <a:endParaRPr lang="en-US" sz="2800" b="1" kern="0" dirty="0">
              <a:effectLst/>
              <a:latin typeface="Times New Roman"/>
              <a:cs typeface="Times New Roman"/>
            </a:endParaRPr>
          </a:p>
        </p:txBody>
      </p:sp>
    </p:spTree>
    <p:extLst>
      <p:ext uri="{BB962C8B-B14F-4D97-AF65-F5344CB8AC3E}">
        <p14:creationId xmlns:p14="http://schemas.microsoft.com/office/powerpoint/2010/main" val="382765701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20688"/>
            <a:ext cx="8352928" cy="5526898"/>
          </a:xfrm>
          <a:prstGeom prst="rect">
            <a:avLst/>
          </a:prstGeom>
        </p:spPr>
        <p:txBody>
          <a:bodyPr wrap="square">
            <a:spAutoFit/>
          </a:bodyPr>
          <a:lstStyle/>
          <a:p>
            <a:pPr marL="342900" lvl="0" indent="-342900" algn="justLow">
              <a:lnSpc>
                <a:spcPct val="115000"/>
              </a:lnSpc>
              <a:buFont typeface="Symbol"/>
              <a:buChar char=""/>
            </a:pPr>
            <a:r>
              <a:rPr lang="ar-IQ" sz="2800" b="1" kern="0" dirty="0" smtClean="0">
                <a:effectLst/>
                <a:latin typeface="Times New Roman"/>
                <a:cs typeface="Simplified Arabic"/>
              </a:rPr>
              <a:t>الاعتمادية </a:t>
            </a:r>
            <a:r>
              <a:rPr lang="en-US" sz="2800" b="1" kern="0" dirty="0" smtClean="0">
                <a:effectLst/>
                <a:latin typeface="Times New Roman"/>
                <a:cs typeface="Times New Roman"/>
              </a:rPr>
              <a:t>Dependability</a:t>
            </a:r>
            <a:r>
              <a:rPr lang="en-US" sz="2800" b="1" kern="0" dirty="0" smtClean="0">
                <a:effectLst/>
                <a:latin typeface="Simplified Arabic"/>
                <a:cs typeface="Times New Roman"/>
              </a:rPr>
              <a:t> </a:t>
            </a:r>
            <a:r>
              <a:rPr lang="ar-IQ" sz="2800" b="1" kern="0" dirty="0" smtClean="0">
                <a:effectLst/>
                <a:latin typeface="Times New Roman"/>
                <a:cs typeface="Simplified Arabic"/>
              </a:rPr>
              <a:t>: الاستجابة والمعولية والوعي بمحتوى الوظيفة ودقة أدائها ومعرفة أسرارها أي إمكانية الاعتماد على العامل في أداء الوظيفة.</a:t>
            </a:r>
            <a:endParaRPr lang="en-US" sz="2800" b="1" kern="0" dirty="0" smtClean="0">
              <a:effectLst/>
              <a:latin typeface="Times New Roman"/>
              <a:cs typeface="Times New Roman"/>
            </a:endParaRPr>
          </a:p>
          <a:p>
            <a:pPr marL="342900" lvl="0" indent="-342900" algn="justLow">
              <a:lnSpc>
                <a:spcPct val="115000"/>
              </a:lnSpc>
              <a:buFont typeface="Symbol"/>
              <a:buChar char=""/>
            </a:pPr>
            <a:r>
              <a:rPr lang="ar-IQ" sz="2800" b="1" kern="0" dirty="0" smtClean="0">
                <a:effectLst/>
                <a:latin typeface="Times New Roman"/>
                <a:cs typeface="Simplified Arabic"/>
              </a:rPr>
              <a:t>القابلية على توليد أفكار جديدة </a:t>
            </a:r>
            <a:r>
              <a:rPr lang="en-US" sz="2800" b="1" kern="0" dirty="0" smtClean="0">
                <a:effectLst/>
                <a:latin typeface="Times New Roman"/>
                <a:cs typeface="Times New Roman"/>
              </a:rPr>
              <a:t>Creativity</a:t>
            </a:r>
            <a:r>
              <a:rPr lang="en-US" sz="2800" b="1" kern="0" dirty="0" smtClean="0">
                <a:effectLst/>
                <a:latin typeface="Simplified Arabic"/>
                <a:cs typeface="Times New Roman"/>
              </a:rPr>
              <a:t> </a:t>
            </a:r>
            <a:r>
              <a:rPr lang="ar-SA" sz="2800" b="1" kern="0" dirty="0" smtClean="0">
                <a:effectLst/>
                <a:latin typeface="Times New Roman"/>
                <a:cs typeface="Simplified Arabic"/>
              </a:rPr>
              <a:t>: المدى الذي يمكن أن يأتي فيه بأشياء وأفكار جديدة وحلول ومقترحات عند حصول مشاكل.</a:t>
            </a:r>
            <a:endParaRPr lang="en-US" sz="2800" b="1" kern="0" dirty="0" smtClean="0">
              <a:effectLst/>
              <a:latin typeface="Times New Roman"/>
              <a:cs typeface="Times New Roman"/>
            </a:endParaRPr>
          </a:p>
          <a:p>
            <a:pPr marL="342900" lvl="0" indent="-342900" algn="justLow">
              <a:lnSpc>
                <a:spcPct val="115000"/>
              </a:lnSpc>
              <a:buFont typeface="Symbol"/>
              <a:buChar char=""/>
            </a:pPr>
            <a:r>
              <a:rPr lang="ar-IQ" sz="2800" b="1" kern="0" dirty="0" smtClean="0">
                <a:effectLst/>
                <a:latin typeface="Times New Roman"/>
                <a:cs typeface="Simplified Arabic"/>
              </a:rPr>
              <a:t>المبيعات </a:t>
            </a:r>
            <a:r>
              <a:rPr lang="en-US" sz="2800" b="1" kern="0" dirty="0" smtClean="0">
                <a:effectLst/>
                <a:latin typeface="Times New Roman"/>
                <a:cs typeface="Times New Roman"/>
              </a:rPr>
              <a:t>Sales</a:t>
            </a:r>
            <a:r>
              <a:rPr lang="en-US" sz="2800" b="1" kern="0" dirty="0" smtClean="0">
                <a:effectLst/>
                <a:latin typeface="Simplified Arabic"/>
                <a:cs typeface="Times New Roman"/>
              </a:rPr>
              <a:t> </a:t>
            </a:r>
            <a:r>
              <a:rPr lang="ar-IQ" sz="2800" b="1" kern="0" dirty="0" smtClean="0">
                <a:effectLst/>
                <a:latin typeface="Times New Roman"/>
                <a:cs typeface="Simplified Arabic"/>
              </a:rPr>
              <a:t>: النجاح الذي يحققه العامل في بيع منتجات الشركة من سلع أو خدمات أو أفكار.</a:t>
            </a:r>
            <a:endParaRPr lang="en-US" sz="2800" b="1" kern="0" dirty="0" smtClean="0">
              <a:effectLst/>
              <a:latin typeface="Times New Roman"/>
              <a:cs typeface="Times New Roman"/>
            </a:endParaRPr>
          </a:p>
          <a:p>
            <a:pPr marL="342900" lvl="0" indent="-342900" algn="justLow">
              <a:lnSpc>
                <a:spcPct val="115000"/>
              </a:lnSpc>
              <a:buFont typeface="Symbol"/>
              <a:buChar char=""/>
            </a:pPr>
            <a:r>
              <a:rPr lang="ar-IQ" sz="2800" b="1" kern="0" dirty="0" smtClean="0">
                <a:effectLst/>
                <a:latin typeface="Times New Roman"/>
                <a:cs typeface="Simplified Arabic"/>
              </a:rPr>
              <a:t>خدمة الزبون </a:t>
            </a:r>
            <a:r>
              <a:rPr lang="en-US" sz="2800" b="1" kern="0" dirty="0" smtClean="0">
                <a:effectLst/>
                <a:latin typeface="Times New Roman"/>
                <a:cs typeface="Times New Roman"/>
              </a:rPr>
              <a:t>Customer Service</a:t>
            </a:r>
            <a:r>
              <a:rPr lang="en-US" sz="2800" b="1" kern="0" dirty="0" smtClean="0">
                <a:effectLst/>
                <a:latin typeface="Simplified Arabic"/>
                <a:cs typeface="Times New Roman"/>
              </a:rPr>
              <a:t> </a:t>
            </a:r>
            <a:r>
              <a:rPr lang="ar-IQ" sz="2800" b="1" kern="0" dirty="0" smtClean="0">
                <a:effectLst/>
                <a:latin typeface="Times New Roman"/>
                <a:cs typeface="Simplified Arabic"/>
              </a:rPr>
              <a:t>: القابلية على الاتصال الفعال مع الزبائن وحل مشاكلهم وتقديم حلول تناسب توقعاتهم.</a:t>
            </a:r>
            <a:endParaRPr lang="en-US" sz="2800" b="1" kern="0" dirty="0" smtClean="0">
              <a:effectLst/>
              <a:latin typeface="Times New Roman"/>
              <a:cs typeface="Times New Roman"/>
            </a:endParaRPr>
          </a:p>
          <a:p>
            <a:pPr marL="342900" lvl="0" indent="-342900" algn="justLow">
              <a:lnSpc>
                <a:spcPct val="115000"/>
              </a:lnSpc>
              <a:buFont typeface="Symbol"/>
              <a:buChar char=""/>
            </a:pPr>
            <a:r>
              <a:rPr lang="ar-IQ" sz="2800" b="1" kern="0" dirty="0" smtClean="0">
                <a:effectLst/>
                <a:latin typeface="Times New Roman"/>
                <a:cs typeface="Simplified Arabic"/>
              </a:rPr>
              <a:t>القيادة </a:t>
            </a:r>
            <a:r>
              <a:rPr lang="en-US" sz="2800" b="1" kern="0" dirty="0" smtClean="0">
                <a:effectLst/>
                <a:latin typeface="Times New Roman"/>
                <a:cs typeface="Times New Roman"/>
              </a:rPr>
              <a:t>Leadership</a:t>
            </a:r>
            <a:r>
              <a:rPr lang="en-US" sz="2800" b="1" kern="0" dirty="0" smtClean="0">
                <a:effectLst/>
                <a:latin typeface="Simplified Arabic"/>
                <a:cs typeface="Times New Roman"/>
              </a:rPr>
              <a:t> </a:t>
            </a:r>
            <a:r>
              <a:rPr lang="ar-SA" sz="2800" b="1" kern="0" dirty="0" smtClean="0">
                <a:effectLst/>
                <a:latin typeface="Times New Roman"/>
                <a:cs typeface="Simplified Arabic"/>
              </a:rPr>
              <a:t>: القدرة على لعب دور الفاعل القوي والدليل ومتخذ القرار والمحفز للآخرين.</a:t>
            </a:r>
            <a:endParaRPr lang="en-US" sz="2800" b="1" kern="0" dirty="0">
              <a:effectLst/>
              <a:latin typeface="Times New Roman"/>
              <a:cs typeface="Times New Roman"/>
            </a:endParaRPr>
          </a:p>
        </p:txBody>
      </p:sp>
    </p:spTree>
    <p:extLst>
      <p:ext uri="{BB962C8B-B14F-4D97-AF65-F5344CB8AC3E}">
        <p14:creationId xmlns:p14="http://schemas.microsoft.com/office/powerpoint/2010/main" val="54630420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764704"/>
            <a:ext cx="8352928" cy="5272213"/>
          </a:xfrm>
          <a:prstGeom prst="rect">
            <a:avLst/>
          </a:prstGeom>
        </p:spPr>
        <p:txBody>
          <a:bodyPr wrap="square">
            <a:spAutoFit/>
          </a:bodyPr>
          <a:lstStyle/>
          <a:p>
            <a:pPr marL="342900" lvl="0" indent="-342900" algn="justLow">
              <a:lnSpc>
                <a:spcPct val="115000"/>
              </a:lnSpc>
              <a:buFont typeface="Symbol"/>
              <a:buChar char=""/>
            </a:pPr>
            <a:r>
              <a:rPr lang="ar-IQ" sz="2800" b="1" kern="0" dirty="0" smtClean="0">
                <a:effectLst/>
                <a:latin typeface="Times New Roman"/>
                <a:cs typeface="Simplified Arabic"/>
              </a:rPr>
              <a:t>الإدارة المالية </a:t>
            </a:r>
            <a:r>
              <a:rPr lang="en-US" sz="2800" b="1" kern="0" dirty="0" smtClean="0">
                <a:effectLst/>
                <a:latin typeface="Times New Roman"/>
                <a:cs typeface="Times New Roman"/>
              </a:rPr>
              <a:t>Financial</a:t>
            </a:r>
            <a:r>
              <a:rPr lang="en-US" sz="2800" b="1" kern="0" dirty="0" smtClean="0">
                <a:effectLst/>
                <a:latin typeface="Simplified Arabic"/>
                <a:cs typeface="Times New Roman"/>
              </a:rPr>
              <a:t> </a:t>
            </a:r>
            <a:r>
              <a:rPr lang="en-US" sz="2800" b="1" kern="0" dirty="0" smtClean="0">
                <a:effectLst/>
                <a:latin typeface="Times New Roman"/>
                <a:cs typeface="Times New Roman"/>
              </a:rPr>
              <a:t>Management</a:t>
            </a:r>
            <a:r>
              <a:rPr lang="en-US" sz="2800" b="1" kern="0" dirty="0" smtClean="0">
                <a:effectLst/>
                <a:latin typeface="Simplified Arabic"/>
                <a:cs typeface="Times New Roman"/>
              </a:rPr>
              <a:t> </a:t>
            </a:r>
            <a:r>
              <a:rPr lang="ar-IQ" sz="2800" b="1" kern="0" dirty="0" smtClean="0">
                <a:effectLst/>
                <a:latin typeface="Times New Roman"/>
                <a:cs typeface="Simplified Arabic"/>
              </a:rPr>
              <a:t>: مدى القدرة على الرقابة على التكاليف والمهارة في التخطيط المالي بالمدى الذي تحدده الوظيفة.</a:t>
            </a:r>
            <a:endParaRPr lang="en-US" sz="2800" b="1" kern="0" dirty="0" smtClean="0">
              <a:effectLst/>
              <a:latin typeface="Times New Roman"/>
              <a:cs typeface="Times New Roman"/>
            </a:endParaRPr>
          </a:p>
          <a:p>
            <a:pPr indent="503555" algn="justLow">
              <a:lnSpc>
                <a:spcPct val="115000"/>
              </a:lnSpc>
              <a:spcBef>
                <a:spcPts val="1200"/>
              </a:spcBef>
            </a:pPr>
            <a:r>
              <a:rPr lang="ar-IQ" sz="3200" b="1" kern="0" dirty="0" smtClean="0">
                <a:effectLst/>
                <a:latin typeface="Times New Roman"/>
                <a:cs typeface="Simplified Arabic"/>
              </a:rPr>
              <a:t>أهمية تقييم الأداء</a:t>
            </a:r>
            <a:endParaRPr lang="en-US" sz="2800" b="1" kern="0" dirty="0" smtClean="0">
              <a:effectLst/>
              <a:latin typeface="Times New Roman"/>
              <a:cs typeface="Times New Roman"/>
            </a:endParaRPr>
          </a:p>
          <a:p>
            <a:pPr indent="503555" algn="justLow">
              <a:lnSpc>
                <a:spcPct val="115000"/>
              </a:lnSpc>
            </a:pPr>
            <a:r>
              <a:rPr lang="ar-IQ" sz="2800" b="1" kern="0" dirty="0" smtClean="0">
                <a:effectLst/>
                <a:latin typeface="Times New Roman"/>
                <a:cs typeface="Simplified Arabic"/>
              </a:rPr>
              <a:t>تبدي كل المنظمات تقريباً أهمية قصوى لعملية تقويم أداء العاملين. فمن خلالها يمكن للمنظمة :</a:t>
            </a:r>
            <a:endParaRPr lang="en-US" sz="2800" b="1" kern="0" dirty="0" smtClean="0">
              <a:effectLst/>
              <a:latin typeface="Times New Roman"/>
              <a:cs typeface="Times New Roman"/>
            </a:endParaRPr>
          </a:p>
          <a:p>
            <a:pPr marL="342900" lvl="0" indent="-342900" algn="justLow">
              <a:lnSpc>
                <a:spcPct val="115000"/>
              </a:lnSpc>
              <a:buFont typeface="Simplified Arabic"/>
              <a:buAutoNum type="arabicPeriod"/>
            </a:pPr>
            <a:r>
              <a:rPr lang="ar-IQ" sz="2800" b="1" kern="0" dirty="0" smtClean="0">
                <a:effectLst/>
                <a:latin typeface="Times New Roman"/>
                <a:ea typeface="Calibri"/>
                <a:cs typeface="Simplified Arabic"/>
              </a:rPr>
              <a:t>أن تتأكد من أن جميع الموظفين قد تمت معاملتهم بعدالة وأن المستندات الموثقة حول هذا الموضوع ستكون عنصراً هاماً في تأييد سلامة موقفها فيما لو تظلم أحد الموظفين من القرارات التي تطال ترقيته أو إنهاء خدماته.</a:t>
            </a:r>
            <a:endParaRPr lang="en-US" sz="2800" b="1" kern="0" dirty="0">
              <a:effectLst/>
              <a:latin typeface="Times New Roman"/>
              <a:ea typeface="Calibri"/>
              <a:cs typeface="Times New Roman"/>
            </a:endParaRPr>
          </a:p>
        </p:txBody>
      </p:sp>
    </p:spTree>
    <p:extLst>
      <p:ext uri="{BB962C8B-B14F-4D97-AF65-F5344CB8AC3E}">
        <p14:creationId xmlns:p14="http://schemas.microsoft.com/office/powerpoint/2010/main" val="271700624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8424936" cy="5755422"/>
          </a:xfrm>
          <a:prstGeom prst="rect">
            <a:avLst/>
          </a:prstGeom>
        </p:spPr>
        <p:txBody>
          <a:bodyPr wrap="square">
            <a:spAutoFit/>
          </a:bodyPr>
          <a:lstStyle/>
          <a:p>
            <a:pPr marL="342900" lvl="0" indent="-342900" algn="justLow">
              <a:lnSpc>
                <a:spcPct val="115000"/>
              </a:lnSpc>
              <a:buFont typeface="Simplified Arabic"/>
              <a:buAutoNum type="arabicPeriod"/>
            </a:pPr>
            <a:r>
              <a:rPr lang="ar-IQ" sz="3200" dirty="0">
                <a:ea typeface="Calibri"/>
                <a:cs typeface="Simplified Arabic"/>
              </a:rPr>
              <a:t>أن تحدد المنظمة المتميزين من الموظفين وتضعهم في الصورة أمام المسؤولين والزملاء تمهيداً لاتخاذ القرارات حول ترقيتهم وترفيعهم إلى مراكز وظيفية أعلى في المنظمة.</a:t>
            </a:r>
            <a:endParaRPr lang="en-US" sz="2000" dirty="0">
              <a:ea typeface="Calibri"/>
              <a:cs typeface="Arial"/>
            </a:endParaRPr>
          </a:p>
          <a:p>
            <a:pPr marL="342900" lvl="0" indent="-342900" algn="justLow">
              <a:lnSpc>
                <a:spcPct val="115000"/>
              </a:lnSpc>
              <a:buFont typeface="Simplified Arabic"/>
              <a:buAutoNum type="arabicPeriod"/>
            </a:pPr>
            <a:r>
              <a:rPr lang="ar-IQ" sz="3200" dirty="0">
                <a:ea typeface="Calibri"/>
                <a:cs typeface="Simplified Arabic"/>
              </a:rPr>
              <a:t>إن معرفة مستوى أداء الموظف تمهد له الطريق وبالاتفاق مع رئيسه حول الخطوات القادمة فيما يتعلق بتطوير أدائه وتحسين إنتاجيته.</a:t>
            </a:r>
            <a:endParaRPr lang="en-US" sz="2000" dirty="0">
              <a:ea typeface="Calibri"/>
              <a:cs typeface="Arial"/>
            </a:endParaRPr>
          </a:p>
          <a:p>
            <a:pPr marL="342900" lvl="0" indent="-342900" algn="justLow">
              <a:lnSpc>
                <a:spcPct val="115000"/>
              </a:lnSpc>
              <a:buFont typeface="Simplified Arabic"/>
              <a:buAutoNum type="arabicPeriod"/>
            </a:pPr>
            <a:r>
              <a:rPr lang="ar-IQ" sz="3200" dirty="0">
                <a:ea typeface="Calibri"/>
                <a:cs typeface="Simplified Arabic"/>
              </a:rPr>
              <a:t>من شأن الحوار بين الموظف ورئيسه حول نتائج التقويم أن يظهر جوانب النقص في سياسات المنظمة وأنظمتها ، إذ يترتب على إعادة النظر في هذه الأمور اكتشاف أخطاء قد تكون هي السبب في ضعف نتائج تقويم أداء الموظف.</a:t>
            </a:r>
            <a:endParaRPr lang="en-US" sz="2000" dirty="0">
              <a:ea typeface="Calibri"/>
              <a:cs typeface="Arial"/>
            </a:endParaRPr>
          </a:p>
        </p:txBody>
      </p:sp>
    </p:spTree>
    <p:extLst>
      <p:ext uri="{BB962C8B-B14F-4D97-AF65-F5344CB8AC3E}">
        <p14:creationId xmlns:p14="http://schemas.microsoft.com/office/powerpoint/2010/main" val="371805531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95536" y="332656"/>
            <a:ext cx="8352928" cy="1015663"/>
          </a:xfrm>
          <a:prstGeom prst="rect">
            <a:avLst/>
          </a:prstGeom>
        </p:spPr>
        <p:txBody>
          <a:bodyPr wrap="square">
            <a:spAutoFit/>
          </a:bodyPr>
          <a:lstStyle/>
          <a:p>
            <a:r>
              <a:rPr lang="ar-IQ" sz="2000" b="1" dirty="0"/>
              <a:t>أهداف عملية تقييم الأداء </a:t>
            </a:r>
            <a:endParaRPr lang="en-US" sz="2000" b="1" dirty="0"/>
          </a:p>
          <a:p>
            <a:r>
              <a:rPr lang="ar-IQ" sz="2000" dirty="0"/>
              <a:t>تجري عملية تقييم الأداء في جميع منظمات الأعمال لتحقيق غرضين رئيسيين يمكن توضيحها بالمخطط التالي :</a:t>
            </a:r>
            <a:endParaRPr lang="en-US" sz="2000" dirty="0"/>
          </a:p>
        </p:txBody>
      </p:sp>
      <p:grpSp>
        <p:nvGrpSpPr>
          <p:cNvPr id="12" name="مجموعة 17"/>
          <p:cNvGrpSpPr/>
          <p:nvPr/>
        </p:nvGrpSpPr>
        <p:grpSpPr>
          <a:xfrm>
            <a:off x="1790360" y="1951094"/>
            <a:ext cx="5548629" cy="3750946"/>
            <a:chOff x="0" y="0"/>
            <a:chExt cx="5549209" cy="3751425"/>
          </a:xfrm>
        </p:grpSpPr>
        <p:sp>
          <p:nvSpPr>
            <p:cNvPr id="13" name="مربع نص 1"/>
            <p:cNvSpPr txBox="1"/>
            <p:nvPr/>
          </p:nvSpPr>
          <p:spPr>
            <a:xfrm>
              <a:off x="2130949" y="0"/>
              <a:ext cx="1147902" cy="446228"/>
            </a:xfrm>
            <a:prstGeom prst="rect">
              <a:avLst/>
            </a:prstGeom>
            <a:solidFill>
              <a:sysClr val="window" lastClr="FFFFFF"/>
            </a:solidFill>
            <a:ln w="6350">
              <a:no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ar-SA" sz="1600" b="1" i="0" u="none" strike="noStrike" kern="0" cap="none" spc="0" normalizeH="0" baseline="0" noProof="0">
                  <a:ln>
                    <a:noFill/>
                  </a:ln>
                  <a:solidFill>
                    <a:sysClr val="windowText" lastClr="000000"/>
                  </a:solidFill>
                  <a:effectLst/>
                  <a:uLnTx/>
                  <a:uFillTx/>
                  <a:latin typeface="Calibri"/>
                  <a:ea typeface="Calibri"/>
                  <a:cs typeface="Simplified Arabic"/>
                </a:rPr>
                <a:t>أهداف التقييم</a:t>
              </a:r>
              <a:endParaRPr kumimoji="0" lang="en-US" sz="1100" b="0" i="0" u="none" strike="noStrike" kern="0" cap="none" spc="0" normalizeH="0" baseline="0" noProof="0">
                <a:ln>
                  <a:noFill/>
                </a:ln>
                <a:solidFill>
                  <a:sysClr val="windowText" lastClr="000000"/>
                </a:solidFill>
                <a:effectLst/>
                <a:uLnTx/>
                <a:uFillTx/>
                <a:latin typeface="Calibri"/>
                <a:ea typeface="Calibri"/>
                <a:cs typeface="Arial"/>
              </a:endParaRPr>
            </a:p>
          </p:txBody>
        </p:sp>
        <p:sp>
          <p:nvSpPr>
            <p:cNvPr id="14" name="مربع نص 2"/>
            <p:cNvSpPr txBox="1"/>
            <p:nvPr/>
          </p:nvSpPr>
          <p:spPr>
            <a:xfrm>
              <a:off x="3077154" y="826935"/>
              <a:ext cx="2472055" cy="1960245"/>
            </a:xfrm>
            <a:prstGeom prst="rect">
              <a:avLst/>
            </a:prstGeom>
            <a:solidFill>
              <a:sysClr val="window" lastClr="FFFFFF"/>
            </a:solidFill>
            <a:ln w="12700">
              <a:solidFill>
                <a:prstClr val="black"/>
              </a:solid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1600" b="1" i="0" u="sng" strike="noStrike" kern="0" cap="none" spc="0" normalizeH="0" baseline="0" noProof="0">
                  <a:ln>
                    <a:noFill/>
                  </a:ln>
                  <a:solidFill>
                    <a:sysClr val="windowText" lastClr="000000"/>
                  </a:solidFill>
                  <a:effectLst/>
                  <a:uLnTx/>
                  <a:uFillTx/>
                  <a:latin typeface="Simplified Arabic"/>
                  <a:cs typeface="Times New Roman"/>
                </a:rPr>
                <a:t>تطويرية</a:t>
              </a:r>
              <a:endParaRPr kumimoji="0" lang="en-US" sz="1600" b="1" i="0" u="none" strike="noStrike" kern="0" cap="none" spc="0" normalizeH="0" baseline="0" noProof="0">
                <a:ln>
                  <a:noFill/>
                </a:ln>
                <a:solidFill>
                  <a:sysClr val="windowText" lastClr="000000"/>
                </a:solidFill>
                <a:effectLst/>
                <a:uLnTx/>
                <a:uFillTx/>
                <a:latin typeface="Simplified Arabic"/>
              </a:endParaRPr>
            </a:p>
            <a:p>
              <a:pPr marL="220980" marR="0" lvl="0" indent="-228600" algn="justLow" defTabSz="914400" rtl="1" eaLnBrk="1" fontAlgn="auto" latinLnBrk="0" hangingPunct="1">
                <a:lnSpc>
                  <a:spcPct val="115000"/>
                </a:lnSpc>
                <a:spcBef>
                  <a:spcPts val="1200"/>
                </a:spcBef>
                <a:spcAft>
                  <a:spcPts val="0"/>
                </a:spcAft>
                <a:buClrTx/>
                <a:buSzTx/>
                <a:buFontTx/>
                <a:buNone/>
                <a:tabLst/>
                <a:defRPr/>
              </a:pPr>
              <a:r>
                <a:rPr kumimoji="0" lang="ar-SA" sz="1500" b="1" i="0" u="none" strike="noStrike" kern="0" cap="none" spc="0" normalizeH="0" baseline="0" noProof="0">
                  <a:ln>
                    <a:noFill/>
                  </a:ln>
                  <a:solidFill>
                    <a:sysClr val="windowText" lastClr="000000"/>
                  </a:solidFill>
                  <a:effectLst/>
                  <a:uLnTx/>
                  <a:uFillTx/>
                  <a:latin typeface="Calibri"/>
                  <a:ea typeface="Calibri"/>
                  <a:cs typeface="Simplified Arabic"/>
                </a:rPr>
                <a:t>تغذية عكسية عن الأداء.</a:t>
              </a:r>
              <a:endParaRPr kumimoji="0" lang="en-US" sz="1100" b="0" i="0" u="none" strike="noStrike" kern="0" cap="none" spc="0" normalizeH="0" baseline="0" noProof="0">
                <a:ln>
                  <a:noFill/>
                </a:ln>
                <a:solidFill>
                  <a:sysClr val="windowText" lastClr="000000"/>
                </a:solidFill>
                <a:effectLst/>
                <a:uLnTx/>
                <a:uFillTx/>
                <a:latin typeface="Calibri"/>
                <a:ea typeface="Calibri"/>
                <a:cs typeface="Arial"/>
              </a:endParaRPr>
            </a:p>
            <a:p>
              <a:pPr marL="220980" marR="0" lvl="0" indent="-228600" algn="justLow" defTabSz="914400" rtl="1" eaLnBrk="1" fontAlgn="auto" latinLnBrk="0" hangingPunct="1">
                <a:lnSpc>
                  <a:spcPct val="115000"/>
                </a:lnSpc>
                <a:spcBef>
                  <a:spcPts val="1200"/>
                </a:spcBef>
                <a:spcAft>
                  <a:spcPts val="0"/>
                </a:spcAft>
                <a:buClrTx/>
                <a:buSzTx/>
                <a:buFontTx/>
                <a:buNone/>
                <a:tabLst/>
                <a:defRPr/>
              </a:pPr>
              <a:r>
                <a:rPr kumimoji="0" lang="ar-SA" sz="1500" b="1" i="0" u="none" strike="noStrike" kern="0" cap="none" spc="0" normalizeH="0" baseline="0" noProof="0">
                  <a:ln>
                    <a:noFill/>
                  </a:ln>
                  <a:solidFill>
                    <a:sysClr val="windowText" lastClr="000000"/>
                  </a:solidFill>
                  <a:effectLst/>
                  <a:uLnTx/>
                  <a:uFillTx/>
                  <a:latin typeface="Calibri"/>
                  <a:ea typeface="Calibri"/>
                  <a:cs typeface="Simplified Arabic"/>
                </a:rPr>
                <a:t>توجه مستقبلي للأداء.</a:t>
              </a:r>
              <a:endParaRPr kumimoji="0" lang="en-US" sz="1100" b="0" i="0" u="none" strike="noStrike" kern="0" cap="none" spc="0" normalizeH="0" baseline="0" noProof="0">
                <a:ln>
                  <a:noFill/>
                </a:ln>
                <a:solidFill>
                  <a:sysClr val="windowText" lastClr="000000"/>
                </a:solidFill>
                <a:effectLst/>
                <a:uLnTx/>
                <a:uFillTx/>
                <a:latin typeface="Calibri"/>
                <a:ea typeface="Calibri"/>
                <a:cs typeface="Arial"/>
              </a:endParaRPr>
            </a:p>
            <a:p>
              <a:pPr marL="220980" marR="0" lvl="0" indent="-228600" algn="justLow" defTabSz="914400" rtl="1" eaLnBrk="1" fontAlgn="auto" latinLnBrk="0" hangingPunct="1">
                <a:lnSpc>
                  <a:spcPct val="115000"/>
                </a:lnSpc>
                <a:spcBef>
                  <a:spcPts val="1200"/>
                </a:spcBef>
                <a:spcAft>
                  <a:spcPts val="0"/>
                </a:spcAft>
                <a:buClrTx/>
                <a:buSzTx/>
                <a:buFontTx/>
                <a:buNone/>
                <a:tabLst/>
                <a:defRPr/>
              </a:pPr>
              <a:r>
                <a:rPr kumimoji="0" lang="ar-SA" sz="1500" b="1" i="0" u="none" strike="noStrike" kern="0" cap="none" spc="0" normalizeH="0" baseline="0" noProof="0">
                  <a:ln>
                    <a:noFill/>
                  </a:ln>
                  <a:solidFill>
                    <a:sysClr val="windowText" lastClr="000000"/>
                  </a:solidFill>
                  <a:effectLst/>
                  <a:uLnTx/>
                  <a:uFillTx/>
                  <a:latin typeface="Calibri"/>
                  <a:ea typeface="Calibri"/>
                  <a:cs typeface="Simplified Arabic"/>
                </a:rPr>
                <a:t>تشخيص الاحتياجات التدريبية والتطويرية.</a:t>
              </a:r>
              <a:endParaRPr kumimoji="0" lang="en-US" sz="1100" b="0" i="0" u="none" strike="noStrike" kern="0" cap="none" spc="0" normalizeH="0" baseline="0" noProof="0">
                <a:ln>
                  <a:noFill/>
                </a:ln>
                <a:solidFill>
                  <a:sysClr val="windowText" lastClr="000000"/>
                </a:solidFill>
                <a:effectLst/>
                <a:uLnTx/>
                <a:uFillTx/>
                <a:latin typeface="Calibri"/>
                <a:ea typeface="Calibri"/>
                <a:cs typeface="Arial"/>
              </a:endParaRPr>
            </a:p>
          </p:txBody>
        </p:sp>
        <p:sp>
          <p:nvSpPr>
            <p:cNvPr id="15" name="مربع نص 4"/>
            <p:cNvSpPr txBox="1"/>
            <p:nvPr/>
          </p:nvSpPr>
          <p:spPr>
            <a:xfrm>
              <a:off x="0" y="850789"/>
              <a:ext cx="2472055" cy="1952625"/>
            </a:xfrm>
            <a:prstGeom prst="rect">
              <a:avLst/>
            </a:prstGeom>
            <a:solidFill>
              <a:sysClr val="window" lastClr="FFFFFF"/>
            </a:solidFill>
            <a:ln w="12700">
              <a:solidFill>
                <a:prstClr val="black"/>
              </a:solid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1600" b="1" i="0" u="sng" strike="noStrike" kern="0" cap="none" spc="0" normalizeH="0" baseline="0" noProof="0">
                  <a:ln>
                    <a:noFill/>
                  </a:ln>
                  <a:solidFill>
                    <a:sysClr val="windowText" lastClr="000000"/>
                  </a:solidFill>
                  <a:effectLst/>
                  <a:uLnTx/>
                  <a:uFillTx/>
                  <a:latin typeface="Simplified Arabic"/>
                  <a:cs typeface="Times New Roman"/>
                </a:rPr>
                <a:t>تقييمية</a:t>
              </a:r>
              <a:endParaRPr kumimoji="0" lang="en-US" sz="1600" b="1" i="0" u="none" strike="noStrike" kern="0" cap="none" spc="0" normalizeH="0" baseline="0" noProof="0">
                <a:ln>
                  <a:noFill/>
                </a:ln>
                <a:solidFill>
                  <a:sysClr val="windowText" lastClr="000000"/>
                </a:solidFill>
                <a:effectLst/>
                <a:uLnTx/>
                <a:uFillTx/>
                <a:latin typeface="Simplified Arabic"/>
              </a:endParaRPr>
            </a:p>
            <a:p>
              <a:pPr marL="220980" marR="0" lvl="0" indent="-228600" algn="justLow" defTabSz="914400" rtl="1" eaLnBrk="1" fontAlgn="auto" latinLnBrk="0" hangingPunct="1">
                <a:lnSpc>
                  <a:spcPct val="115000"/>
                </a:lnSpc>
                <a:spcBef>
                  <a:spcPts val="1200"/>
                </a:spcBef>
                <a:spcAft>
                  <a:spcPts val="0"/>
                </a:spcAft>
                <a:buClrTx/>
                <a:buSzTx/>
                <a:buFontTx/>
                <a:buNone/>
                <a:tabLst/>
                <a:defRPr/>
              </a:pPr>
              <a:r>
                <a:rPr kumimoji="0" lang="ar-SA" sz="1500" b="1" i="0" u="none" strike="noStrike" kern="0" cap="none" spc="0" normalizeH="0" baseline="0" noProof="0">
                  <a:ln>
                    <a:noFill/>
                  </a:ln>
                  <a:solidFill>
                    <a:sysClr val="windowText" lastClr="000000"/>
                  </a:solidFill>
                  <a:effectLst/>
                  <a:uLnTx/>
                  <a:uFillTx/>
                  <a:latin typeface="Calibri"/>
                  <a:ea typeface="Calibri"/>
                  <a:cs typeface="Simplified Arabic"/>
                </a:rPr>
                <a:t>قرارات المكافآت.</a:t>
              </a:r>
              <a:endParaRPr kumimoji="0" lang="en-US" sz="1100" b="0" i="0" u="none" strike="noStrike" kern="0" cap="none" spc="0" normalizeH="0" baseline="0" noProof="0">
                <a:ln>
                  <a:noFill/>
                </a:ln>
                <a:solidFill>
                  <a:sysClr val="windowText" lastClr="000000"/>
                </a:solidFill>
                <a:effectLst/>
                <a:uLnTx/>
                <a:uFillTx/>
                <a:latin typeface="Calibri"/>
                <a:ea typeface="Calibri"/>
                <a:cs typeface="Arial"/>
              </a:endParaRPr>
            </a:p>
            <a:p>
              <a:pPr marL="220980" marR="0" lvl="0" indent="-228600" algn="justLow" defTabSz="914400" rtl="1" eaLnBrk="1" fontAlgn="auto" latinLnBrk="0" hangingPunct="1">
                <a:lnSpc>
                  <a:spcPct val="115000"/>
                </a:lnSpc>
                <a:spcBef>
                  <a:spcPts val="0"/>
                </a:spcBef>
                <a:spcAft>
                  <a:spcPts val="0"/>
                </a:spcAft>
                <a:buClrTx/>
                <a:buSzTx/>
                <a:buFontTx/>
                <a:buNone/>
                <a:tabLst/>
                <a:defRPr/>
              </a:pPr>
              <a:r>
                <a:rPr kumimoji="0" lang="ar-SA" sz="1500" b="1" i="0" u="none" strike="noStrike" kern="0" cap="none" spc="0" normalizeH="0" baseline="0" noProof="0">
                  <a:ln>
                    <a:noFill/>
                  </a:ln>
                  <a:solidFill>
                    <a:sysClr val="windowText" lastClr="000000"/>
                  </a:solidFill>
                  <a:effectLst/>
                  <a:uLnTx/>
                  <a:uFillTx/>
                  <a:latin typeface="Calibri"/>
                  <a:ea typeface="Calibri"/>
                  <a:cs typeface="Simplified Arabic"/>
                </a:rPr>
                <a:t>قرارات استقطاب وتعيين العاملين.</a:t>
              </a:r>
              <a:endParaRPr kumimoji="0" lang="en-US" sz="1100" b="0" i="0" u="none" strike="noStrike" kern="0" cap="none" spc="0" normalizeH="0" baseline="0" noProof="0">
                <a:ln>
                  <a:noFill/>
                </a:ln>
                <a:solidFill>
                  <a:sysClr val="windowText" lastClr="000000"/>
                </a:solidFill>
                <a:effectLst/>
                <a:uLnTx/>
                <a:uFillTx/>
                <a:latin typeface="Calibri"/>
                <a:ea typeface="Calibri"/>
                <a:cs typeface="Arial"/>
              </a:endParaRPr>
            </a:p>
            <a:p>
              <a:pPr marL="220980" marR="0" lvl="0" indent="-228600" algn="justLow" defTabSz="914400" rtl="1" eaLnBrk="1" fontAlgn="auto" latinLnBrk="0" hangingPunct="1">
                <a:lnSpc>
                  <a:spcPct val="115000"/>
                </a:lnSpc>
                <a:spcBef>
                  <a:spcPts val="0"/>
                </a:spcBef>
                <a:spcAft>
                  <a:spcPts val="0"/>
                </a:spcAft>
                <a:buClrTx/>
                <a:buSzTx/>
                <a:buFontTx/>
                <a:buNone/>
                <a:tabLst/>
                <a:defRPr/>
              </a:pPr>
              <a:r>
                <a:rPr kumimoji="0" lang="ar-SA" sz="1500" b="1" i="0" u="none" strike="noStrike" kern="0" cap="none" spc="0" normalizeH="0" baseline="0" noProof="0">
                  <a:ln>
                    <a:noFill/>
                  </a:ln>
                  <a:solidFill>
                    <a:sysClr val="windowText" lastClr="000000"/>
                  </a:solidFill>
                  <a:effectLst/>
                  <a:uLnTx/>
                  <a:uFillTx/>
                  <a:latin typeface="Calibri"/>
                  <a:ea typeface="Calibri"/>
                  <a:cs typeface="Simplified Arabic"/>
                </a:rPr>
                <a:t>تقييم نظام اختيار العاملين. </a:t>
              </a:r>
              <a:endParaRPr kumimoji="0" lang="en-US" sz="1100" b="0" i="0" u="none" strike="noStrike" kern="0" cap="none" spc="0" normalizeH="0" baseline="0" noProof="0">
                <a:ln>
                  <a:noFill/>
                </a:ln>
                <a:solidFill>
                  <a:sysClr val="windowText" lastClr="000000"/>
                </a:solidFill>
                <a:effectLst/>
                <a:uLnTx/>
                <a:uFillTx/>
                <a:latin typeface="Calibri"/>
                <a:ea typeface="Calibri"/>
                <a:cs typeface="Arial"/>
              </a:endParaRPr>
            </a:p>
          </p:txBody>
        </p:sp>
        <p:cxnSp>
          <p:nvCxnSpPr>
            <p:cNvPr id="16" name="رابط كسهم مستقيم 5"/>
            <p:cNvCxnSpPr/>
            <p:nvPr/>
          </p:nvCxnSpPr>
          <p:spPr>
            <a:xfrm>
              <a:off x="2941982" y="445273"/>
              <a:ext cx="328930" cy="307340"/>
            </a:xfrm>
            <a:prstGeom prst="straightConnector1">
              <a:avLst/>
            </a:prstGeom>
            <a:noFill/>
            <a:ln w="9525" cap="flat" cmpd="sng" algn="ctr">
              <a:solidFill>
                <a:sysClr val="windowText" lastClr="000000">
                  <a:shade val="95000"/>
                  <a:satMod val="105000"/>
                </a:sysClr>
              </a:solidFill>
              <a:prstDash val="solid"/>
              <a:headEnd type="none" w="med" len="med"/>
              <a:tailEnd type="triangle" w="med" len="med"/>
            </a:ln>
            <a:effectLst/>
          </p:spPr>
        </p:cxnSp>
        <p:cxnSp>
          <p:nvCxnSpPr>
            <p:cNvPr id="17" name="رابط كسهم مستقيم 6"/>
            <p:cNvCxnSpPr/>
            <p:nvPr/>
          </p:nvCxnSpPr>
          <p:spPr>
            <a:xfrm flipH="1">
              <a:off x="2238217" y="445159"/>
              <a:ext cx="276414" cy="307358"/>
            </a:xfrm>
            <a:prstGeom prst="straightConnector1">
              <a:avLst/>
            </a:prstGeom>
            <a:noFill/>
            <a:ln w="9525" cap="flat" cmpd="sng" algn="ctr">
              <a:solidFill>
                <a:sysClr val="windowText" lastClr="000000">
                  <a:shade val="95000"/>
                  <a:satMod val="105000"/>
                </a:sysClr>
              </a:solidFill>
              <a:prstDash val="solid"/>
              <a:headEnd type="none" w="med" len="med"/>
              <a:tailEnd type="triangle" w="med" len="med"/>
            </a:ln>
            <a:effectLst/>
          </p:spPr>
        </p:cxnSp>
        <p:sp>
          <p:nvSpPr>
            <p:cNvPr id="18" name="مربع نص 8"/>
            <p:cNvSpPr txBox="1"/>
            <p:nvPr/>
          </p:nvSpPr>
          <p:spPr>
            <a:xfrm>
              <a:off x="1669774" y="2910177"/>
              <a:ext cx="2253056" cy="841248"/>
            </a:xfrm>
            <a:prstGeom prst="rect">
              <a:avLst/>
            </a:prstGeom>
            <a:solidFill>
              <a:sysClr val="window" lastClr="FFFFFF"/>
            </a:solidFill>
            <a:ln w="6350">
              <a:no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1600" b="1" i="0" u="none" strike="noStrike" kern="0" cap="none" spc="0" normalizeH="0" baseline="0" noProof="0" dirty="0">
                  <a:ln>
                    <a:noFill/>
                  </a:ln>
                  <a:solidFill>
                    <a:sysClr val="windowText" lastClr="000000"/>
                  </a:solidFill>
                  <a:effectLst/>
                  <a:uLnTx/>
                  <a:uFillTx/>
                  <a:latin typeface="Calibri"/>
                  <a:ea typeface="Calibri"/>
                  <a:cs typeface="Simplified Arabic"/>
                </a:rPr>
                <a:t>الشكل (1)</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Arial"/>
              </a:endParaRPr>
            </a:p>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ar-SA" sz="1600" b="1" i="0" u="none" strike="noStrike" kern="0" cap="none" spc="0" normalizeH="0" baseline="0" noProof="0" dirty="0">
                  <a:ln>
                    <a:noFill/>
                  </a:ln>
                  <a:solidFill>
                    <a:sysClr val="windowText" lastClr="000000"/>
                  </a:solidFill>
                  <a:effectLst/>
                  <a:uLnTx/>
                  <a:uFillTx/>
                  <a:latin typeface="Calibri"/>
                  <a:ea typeface="Calibri"/>
                  <a:cs typeface="Simplified Arabic"/>
                </a:rPr>
                <a:t>أهداف تقييم الأداء</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Arial"/>
              </a:endParaRPr>
            </a:p>
          </p:txBody>
        </p:sp>
      </p:grpSp>
    </p:spTree>
    <p:extLst>
      <p:ext uri="{BB962C8B-B14F-4D97-AF65-F5344CB8AC3E}">
        <p14:creationId xmlns:p14="http://schemas.microsoft.com/office/powerpoint/2010/main" val="7047337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1.jpeg"/></Relationships>
</file>

<file path=ppt/theme/_rels/theme11.xml.rels><?xml version="1.0" encoding="UTF-8" standalone="yes"?>
<Relationships xmlns="http://schemas.openxmlformats.org/package/2006/relationships"><Relationship Id="rId1" Type="http://schemas.openxmlformats.org/officeDocument/2006/relationships/image" Target="../media/image3.jpeg"/></Relationships>
</file>

<file path=ppt/theme/_rels/theme14.xml.rels><?xml version="1.0" encoding="UTF-8" standalone="yes"?>
<Relationships xmlns="http://schemas.openxmlformats.org/package/2006/relationships"><Relationship Id="rId1" Type="http://schemas.openxmlformats.org/officeDocument/2006/relationships/image" Target="../media/image14.jpeg"/></Relationships>
</file>

<file path=ppt/theme/_rels/theme15.xml.rels><?xml version="1.0" encoding="UTF-8" standalone="yes"?>
<Relationships xmlns="http://schemas.openxmlformats.org/package/2006/relationships"><Relationship Id="rId1" Type="http://schemas.openxmlformats.org/officeDocument/2006/relationships/image" Target="../media/image15.jpeg"/></Relationships>
</file>

<file path=ppt/theme/_rels/theme17.xml.rels><?xml version="1.0" encoding="UTF-8" standalone="yes"?>
<Relationships xmlns="http://schemas.openxmlformats.org/package/2006/relationships"><Relationship Id="rId1" Type="http://schemas.openxmlformats.org/officeDocument/2006/relationships/image" Target="../media/image16.jpeg"/></Relationships>
</file>

<file path=ppt/theme/_rels/theme18.xml.rels><?xml version="1.0" encoding="UTF-8" standalone="yes"?>
<Relationships xmlns="http://schemas.openxmlformats.org/package/2006/relationships"><Relationship Id="rId1" Type="http://schemas.openxmlformats.org/officeDocument/2006/relationships/image" Target="../media/image9.jpeg"/></Relationships>
</file>

<file path=ppt/theme/_rels/them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20.xml.rels><?xml version="1.0" encoding="UTF-8" standalone="yes"?>
<Relationships xmlns="http://schemas.openxmlformats.org/package/2006/relationships"><Relationship Id="rId1" Type="http://schemas.openxmlformats.org/officeDocument/2006/relationships/image" Target="../media/image21.jpeg"/></Relationships>
</file>

<file path=ppt/theme/_rels/theme21.xml.rels><?xml version="1.0" encoding="UTF-8" standalone="yes"?>
<Relationships xmlns="http://schemas.openxmlformats.org/package/2006/relationships"><Relationship Id="rId1" Type="http://schemas.openxmlformats.org/officeDocument/2006/relationships/image" Target="../media/image22.jpeg"/></Relationships>
</file>

<file path=ppt/theme/_rels/them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image" Target="../media/image25.jpeg"/></Relationships>
</file>

<file path=ppt/theme/_rels/them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image" Target="../media/image28.jpeg"/></Relationships>
</file>

<file path=ppt/theme/_rels/them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25.xml.rels><?xml version="1.0" encoding="UTF-8" standalone="yes"?>
<Relationships xmlns="http://schemas.openxmlformats.org/package/2006/relationships"><Relationship Id="rId1" Type="http://schemas.openxmlformats.org/officeDocument/2006/relationships/image" Target="../media/image30.jpeg"/></Relationships>
</file>

<file path=ppt/theme/_rels/theme26.xml.rels><?xml version="1.0" encoding="UTF-8" standalone="yes"?>
<Relationships xmlns="http://schemas.openxmlformats.org/package/2006/relationships"><Relationship Id="rId1" Type="http://schemas.openxmlformats.org/officeDocument/2006/relationships/image" Target="../media/image31.jpeg"/></Relationships>
</file>

<file path=ppt/theme/_rels/theme27.xml.rels><?xml version="1.0" encoding="UTF-8" standalone="yes"?>
<Relationships xmlns="http://schemas.openxmlformats.org/package/2006/relationships"><Relationship Id="rId1" Type="http://schemas.openxmlformats.org/officeDocument/2006/relationships/image" Target="../media/image32.jpeg"/></Relationships>
</file>

<file path=ppt/theme/_rels/theme28.xml.rels><?xml version="1.0" encoding="UTF-8" standalone="yes"?>
<Relationships xmlns="http://schemas.openxmlformats.org/package/2006/relationships"><Relationship Id="rId1" Type="http://schemas.openxmlformats.org/officeDocument/2006/relationships/image" Target="../media/image33.jpeg"/></Relationships>
</file>

<file path=ppt/theme/_rels/them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32.xml.rels><?xml version="1.0" encoding="UTF-8" standalone="yes"?>
<Relationships xmlns="http://schemas.openxmlformats.org/package/2006/relationships"><Relationship Id="rId1" Type="http://schemas.openxmlformats.org/officeDocument/2006/relationships/image" Target="../media/image33.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9.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10.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1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13.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4.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5.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6.xml><?xml version="1.0" encoding="utf-8"?>
<a:theme xmlns:a="http://schemas.openxmlformats.org/drawingml/2006/main" name="1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17.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8.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9.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0.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2.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3.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4.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5.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6.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7.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8.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9.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0.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32.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7.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9.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5105</Words>
  <Application>Microsoft Office PowerPoint</Application>
  <PresentationFormat>عرض على الشاشة (3:4)‏</PresentationFormat>
  <Paragraphs>489</Paragraphs>
  <Slides>46</Slides>
  <Notes>2</Notes>
  <HiddenSlides>0</HiddenSlides>
  <MMClips>0</MMClips>
  <ScaleCrop>false</ScaleCrop>
  <HeadingPairs>
    <vt:vector size="4" baseType="variant">
      <vt:variant>
        <vt:lpstr>نسق</vt:lpstr>
      </vt:variant>
      <vt:variant>
        <vt:i4>32</vt:i4>
      </vt:variant>
      <vt:variant>
        <vt:lpstr>عناوين الشرائح</vt:lpstr>
      </vt:variant>
      <vt:variant>
        <vt:i4>46</vt:i4>
      </vt:variant>
    </vt:vector>
  </HeadingPairs>
  <TitlesOfParts>
    <vt:vector size="78" baseType="lpstr">
      <vt:lpstr>Angles</vt:lpstr>
      <vt:lpstr>Austin</vt:lpstr>
      <vt:lpstr>Trek</vt:lpstr>
      <vt:lpstr>Apex</vt:lpstr>
      <vt:lpstr>Apothecary</vt:lpstr>
      <vt:lpstr>Foundry</vt:lpstr>
      <vt:lpstr>Opulent</vt:lpstr>
      <vt:lpstr>Thatch</vt:lpstr>
      <vt:lpstr>Elemental</vt:lpstr>
      <vt:lpstr>Perspective</vt:lpstr>
      <vt:lpstr>1_Austin</vt:lpstr>
      <vt:lpstr>Horizon</vt:lpstr>
      <vt:lpstr>Slipstream</vt:lpstr>
      <vt:lpstr>Equity</vt:lpstr>
      <vt:lpstr>Aspect</vt:lpstr>
      <vt:lpstr>1_Horizon</vt:lpstr>
      <vt:lpstr>Solstice</vt:lpstr>
      <vt:lpstr>1_Opulent</vt:lpstr>
      <vt:lpstr>Pushpin</vt:lpstr>
      <vt:lpstr>Verve</vt:lpstr>
      <vt:lpstr>Couture</vt:lpstr>
      <vt:lpstr>Hardcover</vt:lpstr>
      <vt:lpstr>Paper</vt:lpstr>
      <vt:lpstr>1_Trek</vt:lpstr>
      <vt:lpstr>Oriel</vt:lpstr>
      <vt:lpstr>Concourse</vt:lpstr>
      <vt:lpstr>Grid</vt:lpstr>
      <vt:lpstr>NewsPrint</vt:lpstr>
      <vt:lpstr>Civic</vt:lpstr>
      <vt:lpstr>1_Slipstream</vt:lpstr>
      <vt:lpstr>Composite</vt:lpstr>
      <vt:lpstr>1_NewsPrint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ahmedshahab</cp:lastModifiedBy>
  <cp:revision>37</cp:revision>
  <dcterms:created xsi:type="dcterms:W3CDTF">2016-09-04T17:17:43Z</dcterms:created>
  <dcterms:modified xsi:type="dcterms:W3CDTF">2016-10-02T13:56:29Z</dcterms:modified>
</cp:coreProperties>
</file>