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8"/>
  </p:notes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0D3A3-6002-4FC8-B5FB-876028402271}" type="doc">
      <dgm:prSet loTypeId="urn:microsoft.com/office/officeart/2005/8/layout/orgChart1" loCatId="hierarchy" qsTypeId="urn:microsoft.com/office/officeart/2005/8/quickstyle/simple1" qsCatId="simple" csTypeId="urn:microsoft.com/office/officeart/2005/8/colors/accent1_2" csCatId="accent1"/>
      <dgm:spPr/>
    </dgm:pt>
    <dgm:pt modelId="{5F8E9A11-D5E3-4E16-B46A-A6CCDF177C78}">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مصادر البيانات السكانية</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5CF18B78-6A9A-494D-BF38-A2EA23BC22CF}" type="parTrans" cxnId="{2069F1C4-95C2-4B09-9225-C90B4CA7872A}">
      <dgm:prSet/>
      <dgm:spPr/>
      <dgm:t>
        <a:bodyPr/>
        <a:lstStyle/>
        <a:p>
          <a:endParaRPr lang="en-US"/>
        </a:p>
      </dgm:t>
    </dgm:pt>
    <dgm:pt modelId="{FE6FEF61-BD21-45E1-92A3-04F87A0B39EC}" type="sibTrans" cxnId="{2069F1C4-95C2-4B09-9225-C90B4CA7872A}">
      <dgm:prSet/>
      <dgm:spPr/>
      <dgm:t>
        <a:bodyPr/>
        <a:lstStyle/>
        <a:p>
          <a:endParaRPr lang="en-US"/>
        </a:p>
      </dgm:t>
    </dgm:pt>
    <dgm:pt modelId="{9B48BC7D-B0C9-43FD-8C04-E1C35F7BFFAE}">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مصادر البيانات غير الثابتة</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0BABAA34-63A6-4E49-9253-A8DBB716CA92}" type="parTrans" cxnId="{678EAAEB-477D-4C77-B66E-160DFE21B277}">
      <dgm:prSet/>
      <dgm:spPr/>
      <dgm:t>
        <a:bodyPr/>
        <a:lstStyle/>
        <a:p>
          <a:endParaRPr lang="en-US"/>
        </a:p>
      </dgm:t>
    </dgm:pt>
    <dgm:pt modelId="{1ACEFAB2-4B99-43D3-AB50-34D0E7184515}" type="sibTrans" cxnId="{678EAAEB-477D-4C77-B66E-160DFE21B277}">
      <dgm:prSet/>
      <dgm:spPr/>
      <dgm:t>
        <a:bodyPr/>
        <a:lstStyle/>
        <a:p>
          <a:endParaRPr lang="en-US"/>
        </a:p>
      </dgm:t>
    </dgm:pt>
    <dgm:pt modelId="{B8CECF61-F10F-4ADC-819F-C6BCE42AE5B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سجلات الهجرة</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243178A4-B0E2-45AA-BA0F-FEE33BEF8BFB}" type="parTrans" cxnId="{BA60B8E1-2BCF-4D8F-B2C7-C0C4E38DE4AE}">
      <dgm:prSet/>
      <dgm:spPr/>
      <dgm:t>
        <a:bodyPr/>
        <a:lstStyle/>
        <a:p>
          <a:endParaRPr lang="en-US"/>
        </a:p>
      </dgm:t>
    </dgm:pt>
    <dgm:pt modelId="{F6F99198-50E4-47D7-966D-E8018B061714}" type="sibTrans" cxnId="{BA60B8E1-2BCF-4D8F-B2C7-C0C4E38DE4AE}">
      <dgm:prSet/>
      <dgm:spPr/>
      <dgm:t>
        <a:bodyPr/>
        <a:lstStyle/>
        <a:p>
          <a:endParaRPr lang="en-US"/>
        </a:p>
      </dgm:t>
    </dgm:pt>
    <dgm:pt modelId="{12D77E9D-28D8-4837-858C-E438014D9D4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الاحصاءات الحيوية</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036E7D8F-F23C-4F5E-9BFD-E45151A9324B}" type="parTrans" cxnId="{FACEEF9F-01B0-421E-A69A-190CFC7BC3CD}">
      <dgm:prSet/>
      <dgm:spPr/>
      <dgm:t>
        <a:bodyPr/>
        <a:lstStyle/>
        <a:p>
          <a:endParaRPr lang="en-US"/>
        </a:p>
      </dgm:t>
    </dgm:pt>
    <dgm:pt modelId="{3DE0B287-C2AE-4F6C-8114-BB9EC9A84E7B}" type="sibTrans" cxnId="{FACEEF9F-01B0-421E-A69A-190CFC7BC3CD}">
      <dgm:prSet/>
      <dgm:spPr/>
      <dgm:t>
        <a:bodyPr/>
        <a:lstStyle/>
        <a:p>
          <a:endParaRPr lang="en-US"/>
        </a:p>
      </dgm:t>
    </dgm:pt>
    <dgm:pt modelId="{B30DB1CA-805E-44BE-BBAF-BEEEBE84032B}">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مصادر البيانات الثابتة</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21F5B087-0170-432C-9CEF-F1376C90F7C3}" type="parTrans" cxnId="{70CFEB14-5083-4BA7-B6E6-8129428D0498}">
      <dgm:prSet/>
      <dgm:spPr/>
      <dgm:t>
        <a:bodyPr/>
        <a:lstStyle/>
        <a:p>
          <a:endParaRPr lang="en-US"/>
        </a:p>
      </dgm:t>
    </dgm:pt>
    <dgm:pt modelId="{1B86ED3B-7E42-4006-BBE1-FFD574623BEE}" type="sibTrans" cxnId="{70CFEB14-5083-4BA7-B6E6-8129428D0498}">
      <dgm:prSet/>
      <dgm:spPr/>
      <dgm:t>
        <a:bodyPr/>
        <a:lstStyle/>
        <a:p>
          <a:endParaRPr lang="en-US"/>
        </a:p>
      </dgm:t>
    </dgm:pt>
    <dgm:pt modelId="{069C923C-BD6B-438D-A04F-0E73211A952E}">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المسح بالعينة</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BA70D467-CA82-499C-92AC-9016C7B0F786}" type="parTrans" cxnId="{94DBEFCD-A4B1-4DA4-9AFE-8FDBE0C5C3FD}">
      <dgm:prSet/>
      <dgm:spPr/>
      <dgm:t>
        <a:bodyPr/>
        <a:lstStyle/>
        <a:p>
          <a:endParaRPr lang="en-US"/>
        </a:p>
      </dgm:t>
    </dgm:pt>
    <dgm:pt modelId="{86FF4361-F47E-41D5-805C-2773E565984F}" type="sibTrans" cxnId="{94DBEFCD-A4B1-4DA4-9AFE-8FDBE0C5C3FD}">
      <dgm:prSet/>
      <dgm:spPr/>
      <dgm:t>
        <a:bodyPr/>
        <a:lstStyle/>
        <a:p>
          <a:endParaRPr lang="en-US"/>
        </a:p>
      </dgm:t>
    </dgm:pt>
    <dgm:pt modelId="{90EA7C7F-BA51-4A12-AD09-96F5FF77ABD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rPr>
            <a:t>التعداد</a:t>
          </a:r>
          <a:endParaRPr kumimoji="0" lang="en-US" altLang="en-US" sz="2400" b="1" i="0" u="none" strike="noStrike" cap="none" normalizeH="0" baseline="0" dirty="0" smtClean="0">
            <a:ln>
              <a:noFill/>
            </a:ln>
            <a:solidFill>
              <a:schemeClr val="tx1"/>
            </a:solidFill>
            <a:effectLst/>
            <a:latin typeface="Garamond" panose="02020404030301010803" pitchFamily="18" charset="0"/>
            <a:cs typeface="Arial" panose="020B0604020202020204" pitchFamily="34" charset="0"/>
          </a:endParaRPr>
        </a:p>
      </dgm:t>
    </dgm:pt>
    <dgm:pt modelId="{DAD3197C-D4D3-41FB-8685-937C1C403894}" type="parTrans" cxnId="{AFDA12CC-6941-4D7D-B5A9-4B78667F951D}">
      <dgm:prSet/>
      <dgm:spPr/>
      <dgm:t>
        <a:bodyPr/>
        <a:lstStyle/>
        <a:p>
          <a:endParaRPr lang="en-US"/>
        </a:p>
      </dgm:t>
    </dgm:pt>
    <dgm:pt modelId="{CFA7ACCE-3454-4974-A034-4BB7675D6CCC}" type="sibTrans" cxnId="{AFDA12CC-6941-4D7D-B5A9-4B78667F951D}">
      <dgm:prSet/>
      <dgm:spPr/>
      <dgm:t>
        <a:bodyPr/>
        <a:lstStyle/>
        <a:p>
          <a:endParaRPr lang="en-US"/>
        </a:p>
      </dgm:t>
    </dgm:pt>
    <dgm:pt modelId="{A8DB026E-5063-4DCD-B063-B5D056E8D4BB}" type="pres">
      <dgm:prSet presAssocID="{B7E0D3A3-6002-4FC8-B5FB-876028402271}" presName="hierChild1" presStyleCnt="0">
        <dgm:presLayoutVars>
          <dgm:orgChart val="1"/>
          <dgm:chPref val="1"/>
          <dgm:dir/>
          <dgm:animOne val="branch"/>
          <dgm:animLvl val="lvl"/>
          <dgm:resizeHandles/>
        </dgm:presLayoutVars>
      </dgm:prSet>
      <dgm:spPr/>
    </dgm:pt>
    <dgm:pt modelId="{74E98371-B2A7-46E3-9564-68B1BBDF5056}" type="pres">
      <dgm:prSet presAssocID="{5F8E9A11-D5E3-4E16-B46A-A6CCDF177C78}" presName="hierRoot1" presStyleCnt="0">
        <dgm:presLayoutVars>
          <dgm:hierBranch/>
        </dgm:presLayoutVars>
      </dgm:prSet>
      <dgm:spPr/>
    </dgm:pt>
    <dgm:pt modelId="{CB8810E9-8E9A-4256-8DDF-979C4626584E}" type="pres">
      <dgm:prSet presAssocID="{5F8E9A11-D5E3-4E16-B46A-A6CCDF177C78}" presName="rootComposite1" presStyleCnt="0"/>
      <dgm:spPr/>
    </dgm:pt>
    <dgm:pt modelId="{6AD15F59-6D23-4091-87EF-3455636CEA88}" type="pres">
      <dgm:prSet presAssocID="{5F8E9A11-D5E3-4E16-B46A-A6CCDF177C78}" presName="rootText1" presStyleLbl="node0" presStyleIdx="0" presStyleCnt="1" custLinFactNeighborX="-3159">
        <dgm:presLayoutVars>
          <dgm:chPref val="3"/>
        </dgm:presLayoutVars>
      </dgm:prSet>
      <dgm:spPr/>
      <dgm:t>
        <a:bodyPr/>
        <a:lstStyle/>
        <a:p>
          <a:endParaRPr lang="en-US"/>
        </a:p>
      </dgm:t>
    </dgm:pt>
    <dgm:pt modelId="{2343ECDF-7FFE-4088-A173-B64FBF30346D}" type="pres">
      <dgm:prSet presAssocID="{5F8E9A11-D5E3-4E16-B46A-A6CCDF177C78}" presName="rootConnector1" presStyleLbl="node1" presStyleIdx="0" presStyleCnt="0"/>
      <dgm:spPr/>
      <dgm:t>
        <a:bodyPr/>
        <a:lstStyle/>
        <a:p>
          <a:endParaRPr lang="en-US"/>
        </a:p>
      </dgm:t>
    </dgm:pt>
    <dgm:pt modelId="{FEE400EE-3E85-4654-AB35-FBAA9462F3BF}" type="pres">
      <dgm:prSet presAssocID="{5F8E9A11-D5E3-4E16-B46A-A6CCDF177C78}" presName="hierChild2" presStyleCnt="0"/>
      <dgm:spPr/>
    </dgm:pt>
    <dgm:pt modelId="{ACBDD65B-05BE-4BE6-A78E-56F288F89548}" type="pres">
      <dgm:prSet presAssocID="{0BABAA34-63A6-4E49-9253-A8DBB716CA92}" presName="Name35" presStyleLbl="parChTrans1D2" presStyleIdx="0" presStyleCnt="2"/>
      <dgm:spPr/>
      <dgm:t>
        <a:bodyPr/>
        <a:lstStyle/>
        <a:p>
          <a:endParaRPr lang="en-US"/>
        </a:p>
      </dgm:t>
    </dgm:pt>
    <dgm:pt modelId="{15215020-F0D9-4E1E-8B0D-84AA49676865}" type="pres">
      <dgm:prSet presAssocID="{9B48BC7D-B0C9-43FD-8C04-E1C35F7BFFAE}" presName="hierRoot2" presStyleCnt="0">
        <dgm:presLayoutVars>
          <dgm:hierBranch/>
        </dgm:presLayoutVars>
      </dgm:prSet>
      <dgm:spPr/>
    </dgm:pt>
    <dgm:pt modelId="{C01514D8-B1FE-44E2-AC5B-E50E26EC460E}" type="pres">
      <dgm:prSet presAssocID="{9B48BC7D-B0C9-43FD-8C04-E1C35F7BFFAE}" presName="rootComposite" presStyleCnt="0"/>
      <dgm:spPr/>
    </dgm:pt>
    <dgm:pt modelId="{572C082B-4C8A-4FDB-B849-8D414F319CB6}" type="pres">
      <dgm:prSet presAssocID="{9B48BC7D-B0C9-43FD-8C04-E1C35F7BFFAE}" presName="rootText" presStyleLbl="node2" presStyleIdx="0" presStyleCnt="2">
        <dgm:presLayoutVars>
          <dgm:chPref val="3"/>
        </dgm:presLayoutVars>
      </dgm:prSet>
      <dgm:spPr/>
      <dgm:t>
        <a:bodyPr/>
        <a:lstStyle/>
        <a:p>
          <a:endParaRPr lang="en-US"/>
        </a:p>
      </dgm:t>
    </dgm:pt>
    <dgm:pt modelId="{F4BE52F9-1909-4272-B29E-FAF6CAF32D94}" type="pres">
      <dgm:prSet presAssocID="{9B48BC7D-B0C9-43FD-8C04-E1C35F7BFFAE}" presName="rootConnector" presStyleLbl="node2" presStyleIdx="0" presStyleCnt="2"/>
      <dgm:spPr/>
      <dgm:t>
        <a:bodyPr/>
        <a:lstStyle/>
        <a:p>
          <a:endParaRPr lang="en-US"/>
        </a:p>
      </dgm:t>
    </dgm:pt>
    <dgm:pt modelId="{4B845392-C8D4-40CA-A116-EB36DB076C6B}" type="pres">
      <dgm:prSet presAssocID="{9B48BC7D-B0C9-43FD-8C04-E1C35F7BFFAE}" presName="hierChild4" presStyleCnt="0"/>
      <dgm:spPr/>
    </dgm:pt>
    <dgm:pt modelId="{1374C8D4-E9AC-4A4B-996B-659378123B45}" type="pres">
      <dgm:prSet presAssocID="{243178A4-B0E2-45AA-BA0F-FEE33BEF8BFB}" presName="Name35" presStyleLbl="parChTrans1D3" presStyleIdx="0" presStyleCnt="4"/>
      <dgm:spPr/>
      <dgm:t>
        <a:bodyPr/>
        <a:lstStyle/>
        <a:p>
          <a:endParaRPr lang="en-US"/>
        </a:p>
      </dgm:t>
    </dgm:pt>
    <dgm:pt modelId="{4A84FF5D-5DB2-462B-A129-F58B5F06A305}" type="pres">
      <dgm:prSet presAssocID="{B8CECF61-F10F-4ADC-819F-C6BCE42AE5B2}" presName="hierRoot2" presStyleCnt="0">
        <dgm:presLayoutVars>
          <dgm:hierBranch val="r"/>
        </dgm:presLayoutVars>
      </dgm:prSet>
      <dgm:spPr/>
    </dgm:pt>
    <dgm:pt modelId="{9203620C-C9FA-44E4-A72A-5A65A636726D}" type="pres">
      <dgm:prSet presAssocID="{B8CECF61-F10F-4ADC-819F-C6BCE42AE5B2}" presName="rootComposite" presStyleCnt="0"/>
      <dgm:spPr/>
    </dgm:pt>
    <dgm:pt modelId="{A6582D36-3FA7-4B0D-92B2-42506344CD5C}" type="pres">
      <dgm:prSet presAssocID="{B8CECF61-F10F-4ADC-819F-C6BCE42AE5B2}" presName="rootText" presStyleLbl="node3" presStyleIdx="0" presStyleCnt="4">
        <dgm:presLayoutVars>
          <dgm:chPref val="3"/>
        </dgm:presLayoutVars>
      </dgm:prSet>
      <dgm:spPr/>
      <dgm:t>
        <a:bodyPr/>
        <a:lstStyle/>
        <a:p>
          <a:endParaRPr lang="en-US"/>
        </a:p>
      </dgm:t>
    </dgm:pt>
    <dgm:pt modelId="{4CA20E55-B78A-444D-B78E-B2E1D6642A29}" type="pres">
      <dgm:prSet presAssocID="{B8CECF61-F10F-4ADC-819F-C6BCE42AE5B2}" presName="rootConnector" presStyleLbl="node3" presStyleIdx="0" presStyleCnt="4"/>
      <dgm:spPr/>
      <dgm:t>
        <a:bodyPr/>
        <a:lstStyle/>
        <a:p>
          <a:endParaRPr lang="en-US"/>
        </a:p>
      </dgm:t>
    </dgm:pt>
    <dgm:pt modelId="{DF7F317A-F18C-4195-A1E8-590BA403E8FB}" type="pres">
      <dgm:prSet presAssocID="{B8CECF61-F10F-4ADC-819F-C6BCE42AE5B2}" presName="hierChild4" presStyleCnt="0"/>
      <dgm:spPr/>
    </dgm:pt>
    <dgm:pt modelId="{5B8F8B91-B3B0-4C63-91E9-31007662D572}" type="pres">
      <dgm:prSet presAssocID="{B8CECF61-F10F-4ADC-819F-C6BCE42AE5B2}" presName="hierChild5" presStyleCnt="0"/>
      <dgm:spPr/>
    </dgm:pt>
    <dgm:pt modelId="{20A17595-2B70-4E39-A384-83D31F786055}" type="pres">
      <dgm:prSet presAssocID="{036E7D8F-F23C-4F5E-9BFD-E45151A9324B}" presName="Name35" presStyleLbl="parChTrans1D3" presStyleIdx="1" presStyleCnt="4"/>
      <dgm:spPr/>
      <dgm:t>
        <a:bodyPr/>
        <a:lstStyle/>
        <a:p>
          <a:endParaRPr lang="en-US"/>
        </a:p>
      </dgm:t>
    </dgm:pt>
    <dgm:pt modelId="{1DC93161-D3D3-45F0-9BBF-63983786E4B1}" type="pres">
      <dgm:prSet presAssocID="{12D77E9D-28D8-4837-858C-E438014D9D4B}" presName="hierRoot2" presStyleCnt="0">
        <dgm:presLayoutVars>
          <dgm:hierBranch val="r"/>
        </dgm:presLayoutVars>
      </dgm:prSet>
      <dgm:spPr/>
    </dgm:pt>
    <dgm:pt modelId="{B1462CCF-E51E-4A11-A513-5BEE9418A21C}" type="pres">
      <dgm:prSet presAssocID="{12D77E9D-28D8-4837-858C-E438014D9D4B}" presName="rootComposite" presStyleCnt="0"/>
      <dgm:spPr/>
    </dgm:pt>
    <dgm:pt modelId="{A5A438E3-C199-444C-AA3F-93739FB2AE9B}" type="pres">
      <dgm:prSet presAssocID="{12D77E9D-28D8-4837-858C-E438014D9D4B}" presName="rootText" presStyleLbl="node3" presStyleIdx="1" presStyleCnt="4">
        <dgm:presLayoutVars>
          <dgm:chPref val="3"/>
        </dgm:presLayoutVars>
      </dgm:prSet>
      <dgm:spPr/>
      <dgm:t>
        <a:bodyPr/>
        <a:lstStyle/>
        <a:p>
          <a:endParaRPr lang="en-US"/>
        </a:p>
      </dgm:t>
    </dgm:pt>
    <dgm:pt modelId="{750292A6-691F-4861-8472-32B8D6829CCA}" type="pres">
      <dgm:prSet presAssocID="{12D77E9D-28D8-4837-858C-E438014D9D4B}" presName="rootConnector" presStyleLbl="node3" presStyleIdx="1" presStyleCnt="4"/>
      <dgm:spPr/>
      <dgm:t>
        <a:bodyPr/>
        <a:lstStyle/>
        <a:p>
          <a:endParaRPr lang="en-US"/>
        </a:p>
      </dgm:t>
    </dgm:pt>
    <dgm:pt modelId="{D9814109-9E42-42F2-AD94-703061FC4CF4}" type="pres">
      <dgm:prSet presAssocID="{12D77E9D-28D8-4837-858C-E438014D9D4B}" presName="hierChild4" presStyleCnt="0"/>
      <dgm:spPr/>
    </dgm:pt>
    <dgm:pt modelId="{54264C84-B7EF-416D-83F8-BD92A71BE1DE}" type="pres">
      <dgm:prSet presAssocID="{12D77E9D-28D8-4837-858C-E438014D9D4B}" presName="hierChild5" presStyleCnt="0"/>
      <dgm:spPr/>
    </dgm:pt>
    <dgm:pt modelId="{2B5921A6-2AFC-4FE2-8307-15DF0F743F94}" type="pres">
      <dgm:prSet presAssocID="{9B48BC7D-B0C9-43FD-8C04-E1C35F7BFFAE}" presName="hierChild5" presStyleCnt="0"/>
      <dgm:spPr/>
    </dgm:pt>
    <dgm:pt modelId="{A0EE6E8F-4A74-4A7B-81C7-E67373B8E5CB}" type="pres">
      <dgm:prSet presAssocID="{21F5B087-0170-432C-9CEF-F1376C90F7C3}" presName="Name35" presStyleLbl="parChTrans1D2" presStyleIdx="1" presStyleCnt="2"/>
      <dgm:spPr/>
      <dgm:t>
        <a:bodyPr/>
        <a:lstStyle/>
        <a:p>
          <a:endParaRPr lang="en-US"/>
        </a:p>
      </dgm:t>
    </dgm:pt>
    <dgm:pt modelId="{9879B314-DCDB-4B9B-A7D7-171AEEE0A045}" type="pres">
      <dgm:prSet presAssocID="{B30DB1CA-805E-44BE-BBAF-BEEEBE84032B}" presName="hierRoot2" presStyleCnt="0">
        <dgm:presLayoutVars>
          <dgm:hierBranch/>
        </dgm:presLayoutVars>
      </dgm:prSet>
      <dgm:spPr/>
    </dgm:pt>
    <dgm:pt modelId="{DF17694E-FDCE-47FD-AFDF-C84CF164C167}" type="pres">
      <dgm:prSet presAssocID="{B30DB1CA-805E-44BE-BBAF-BEEEBE84032B}" presName="rootComposite" presStyleCnt="0"/>
      <dgm:spPr/>
    </dgm:pt>
    <dgm:pt modelId="{C5BFD53B-9202-436B-A67F-E2626E4CBDCE}" type="pres">
      <dgm:prSet presAssocID="{B30DB1CA-805E-44BE-BBAF-BEEEBE84032B}" presName="rootText" presStyleLbl="node2" presStyleIdx="1" presStyleCnt="2" custLinFactNeighborX="-1454" custLinFactNeighborY="-1454">
        <dgm:presLayoutVars>
          <dgm:chPref val="3"/>
        </dgm:presLayoutVars>
      </dgm:prSet>
      <dgm:spPr/>
      <dgm:t>
        <a:bodyPr/>
        <a:lstStyle/>
        <a:p>
          <a:endParaRPr lang="en-US"/>
        </a:p>
      </dgm:t>
    </dgm:pt>
    <dgm:pt modelId="{0A6EB2B4-B1D0-4428-84FB-63C1421DC0BD}" type="pres">
      <dgm:prSet presAssocID="{B30DB1CA-805E-44BE-BBAF-BEEEBE84032B}" presName="rootConnector" presStyleLbl="node2" presStyleIdx="1" presStyleCnt="2"/>
      <dgm:spPr/>
      <dgm:t>
        <a:bodyPr/>
        <a:lstStyle/>
        <a:p>
          <a:endParaRPr lang="en-US"/>
        </a:p>
      </dgm:t>
    </dgm:pt>
    <dgm:pt modelId="{87D07AE5-8BC3-40D5-A84A-33CD031066BA}" type="pres">
      <dgm:prSet presAssocID="{B30DB1CA-805E-44BE-BBAF-BEEEBE84032B}" presName="hierChild4" presStyleCnt="0"/>
      <dgm:spPr/>
    </dgm:pt>
    <dgm:pt modelId="{CA41C67A-7FA0-4FCB-BA94-0EE94D171414}" type="pres">
      <dgm:prSet presAssocID="{BA70D467-CA82-499C-92AC-9016C7B0F786}" presName="Name35" presStyleLbl="parChTrans1D3" presStyleIdx="2" presStyleCnt="4"/>
      <dgm:spPr/>
      <dgm:t>
        <a:bodyPr/>
        <a:lstStyle/>
        <a:p>
          <a:endParaRPr lang="en-US"/>
        </a:p>
      </dgm:t>
    </dgm:pt>
    <dgm:pt modelId="{F49D9C4C-60BB-4118-B257-EBF30EC71934}" type="pres">
      <dgm:prSet presAssocID="{069C923C-BD6B-438D-A04F-0E73211A952E}" presName="hierRoot2" presStyleCnt="0">
        <dgm:presLayoutVars>
          <dgm:hierBranch val="r"/>
        </dgm:presLayoutVars>
      </dgm:prSet>
      <dgm:spPr/>
    </dgm:pt>
    <dgm:pt modelId="{7B633A01-6DCC-4894-A31C-6EBE65ADD01B}" type="pres">
      <dgm:prSet presAssocID="{069C923C-BD6B-438D-A04F-0E73211A952E}" presName="rootComposite" presStyleCnt="0"/>
      <dgm:spPr/>
    </dgm:pt>
    <dgm:pt modelId="{A363A6A7-E43F-4E0F-B57B-6D47535E3722}" type="pres">
      <dgm:prSet presAssocID="{069C923C-BD6B-438D-A04F-0E73211A952E}" presName="rootText" presStyleLbl="node3" presStyleIdx="2" presStyleCnt="4">
        <dgm:presLayoutVars>
          <dgm:chPref val="3"/>
        </dgm:presLayoutVars>
      </dgm:prSet>
      <dgm:spPr/>
      <dgm:t>
        <a:bodyPr/>
        <a:lstStyle/>
        <a:p>
          <a:endParaRPr lang="en-US"/>
        </a:p>
      </dgm:t>
    </dgm:pt>
    <dgm:pt modelId="{E7710E91-A47B-4731-BB39-E174177D76E0}" type="pres">
      <dgm:prSet presAssocID="{069C923C-BD6B-438D-A04F-0E73211A952E}" presName="rootConnector" presStyleLbl="node3" presStyleIdx="2" presStyleCnt="4"/>
      <dgm:spPr/>
      <dgm:t>
        <a:bodyPr/>
        <a:lstStyle/>
        <a:p>
          <a:endParaRPr lang="en-US"/>
        </a:p>
      </dgm:t>
    </dgm:pt>
    <dgm:pt modelId="{0CC69AF5-B9B7-446F-A9C9-822FA25017C4}" type="pres">
      <dgm:prSet presAssocID="{069C923C-BD6B-438D-A04F-0E73211A952E}" presName="hierChild4" presStyleCnt="0"/>
      <dgm:spPr/>
    </dgm:pt>
    <dgm:pt modelId="{C06BC23E-491A-475C-854C-8D5E0BA8427D}" type="pres">
      <dgm:prSet presAssocID="{069C923C-BD6B-438D-A04F-0E73211A952E}" presName="hierChild5" presStyleCnt="0"/>
      <dgm:spPr/>
    </dgm:pt>
    <dgm:pt modelId="{254B2167-4829-45A7-A846-62B2FB59036E}" type="pres">
      <dgm:prSet presAssocID="{DAD3197C-D4D3-41FB-8685-937C1C403894}" presName="Name35" presStyleLbl="parChTrans1D3" presStyleIdx="3" presStyleCnt="4"/>
      <dgm:spPr/>
      <dgm:t>
        <a:bodyPr/>
        <a:lstStyle/>
        <a:p>
          <a:endParaRPr lang="en-US"/>
        </a:p>
      </dgm:t>
    </dgm:pt>
    <dgm:pt modelId="{E19ECB4A-FC5E-4BAC-A21E-699486F5D95F}" type="pres">
      <dgm:prSet presAssocID="{90EA7C7F-BA51-4A12-AD09-96F5FF77ABD2}" presName="hierRoot2" presStyleCnt="0">
        <dgm:presLayoutVars>
          <dgm:hierBranch val="r"/>
        </dgm:presLayoutVars>
      </dgm:prSet>
      <dgm:spPr/>
    </dgm:pt>
    <dgm:pt modelId="{4C7C2DB8-A89D-4F9D-BABB-E12A035F4D0D}" type="pres">
      <dgm:prSet presAssocID="{90EA7C7F-BA51-4A12-AD09-96F5FF77ABD2}" presName="rootComposite" presStyleCnt="0"/>
      <dgm:spPr/>
    </dgm:pt>
    <dgm:pt modelId="{D7D3DA02-732B-42B2-88ED-25AE2BFEA09D}" type="pres">
      <dgm:prSet presAssocID="{90EA7C7F-BA51-4A12-AD09-96F5FF77ABD2}" presName="rootText" presStyleLbl="node3" presStyleIdx="3" presStyleCnt="4">
        <dgm:presLayoutVars>
          <dgm:chPref val="3"/>
        </dgm:presLayoutVars>
      </dgm:prSet>
      <dgm:spPr/>
      <dgm:t>
        <a:bodyPr/>
        <a:lstStyle/>
        <a:p>
          <a:endParaRPr lang="en-US"/>
        </a:p>
      </dgm:t>
    </dgm:pt>
    <dgm:pt modelId="{B9DF1D62-A0CD-47F9-A481-90AD024F4AC6}" type="pres">
      <dgm:prSet presAssocID="{90EA7C7F-BA51-4A12-AD09-96F5FF77ABD2}" presName="rootConnector" presStyleLbl="node3" presStyleIdx="3" presStyleCnt="4"/>
      <dgm:spPr/>
      <dgm:t>
        <a:bodyPr/>
        <a:lstStyle/>
        <a:p>
          <a:endParaRPr lang="en-US"/>
        </a:p>
      </dgm:t>
    </dgm:pt>
    <dgm:pt modelId="{586B93DE-46E4-49B0-AD9C-AF9332871525}" type="pres">
      <dgm:prSet presAssocID="{90EA7C7F-BA51-4A12-AD09-96F5FF77ABD2}" presName="hierChild4" presStyleCnt="0"/>
      <dgm:spPr/>
    </dgm:pt>
    <dgm:pt modelId="{E0772622-73EF-4BBA-83AB-E35FBDA8860E}" type="pres">
      <dgm:prSet presAssocID="{90EA7C7F-BA51-4A12-AD09-96F5FF77ABD2}" presName="hierChild5" presStyleCnt="0"/>
      <dgm:spPr/>
    </dgm:pt>
    <dgm:pt modelId="{CD4D66A0-3A87-4F3A-9B2C-7E0B4A82A7B3}" type="pres">
      <dgm:prSet presAssocID="{B30DB1CA-805E-44BE-BBAF-BEEEBE84032B}" presName="hierChild5" presStyleCnt="0"/>
      <dgm:spPr/>
    </dgm:pt>
    <dgm:pt modelId="{5D0CC8A8-DC99-46AE-A11A-80EC75B3983B}" type="pres">
      <dgm:prSet presAssocID="{5F8E9A11-D5E3-4E16-B46A-A6CCDF177C78}" presName="hierChild3" presStyleCnt="0"/>
      <dgm:spPr/>
    </dgm:pt>
  </dgm:ptLst>
  <dgm:cxnLst>
    <dgm:cxn modelId="{4BF0CDBA-8387-49FC-9208-D0EEAFD6CC51}" type="presOf" srcId="{069C923C-BD6B-438D-A04F-0E73211A952E}" destId="{A363A6A7-E43F-4E0F-B57B-6D47535E3722}" srcOrd="0" destOrd="0" presId="urn:microsoft.com/office/officeart/2005/8/layout/orgChart1"/>
    <dgm:cxn modelId="{AFDA12CC-6941-4D7D-B5A9-4B78667F951D}" srcId="{B30DB1CA-805E-44BE-BBAF-BEEEBE84032B}" destId="{90EA7C7F-BA51-4A12-AD09-96F5FF77ABD2}" srcOrd="1" destOrd="0" parTransId="{DAD3197C-D4D3-41FB-8685-937C1C403894}" sibTransId="{CFA7ACCE-3454-4974-A034-4BB7675D6CCC}"/>
    <dgm:cxn modelId="{7E812D09-5777-4C5F-8D9E-A761240928EC}" type="presOf" srcId="{12D77E9D-28D8-4837-858C-E438014D9D4B}" destId="{750292A6-691F-4861-8472-32B8D6829CCA}" srcOrd="1" destOrd="0" presId="urn:microsoft.com/office/officeart/2005/8/layout/orgChart1"/>
    <dgm:cxn modelId="{7B03C726-ACE2-44B7-8DE5-2943F6E1DD74}" type="presOf" srcId="{036E7D8F-F23C-4F5E-9BFD-E45151A9324B}" destId="{20A17595-2B70-4E39-A384-83D31F786055}" srcOrd="0" destOrd="0" presId="urn:microsoft.com/office/officeart/2005/8/layout/orgChart1"/>
    <dgm:cxn modelId="{78BDE8FA-CF05-498A-BA99-768DFD5864D1}" type="presOf" srcId="{DAD3197C-D4D3-41FB-8685-937C1C403894}" destId="{254B2167-4829-45A7-A846-62B2FB59036E}" srcOrd="0" destOrd="0" presId="urn:microsoft.com/office/officeart/2005/8/layout/orgChart1"/>
    <dgm:cxn modelId="{D31D9C87-EFBC-4E69-B646-B250C385F0D9}" type="presOf" srcId="{90EA7C7F-BA51-4A12-AD09-96F5FF77ABD2}" destId="{D7D3DA02-732B-42B2-88ED-25AE2BFEA09D}" srcOrd="0" destOrd="0" presId="urn:microsoft.com/office/officeart/2005/8/layout/orgChart1"/>
    <dgm:cxn modelId="{10BA6901-2D2F-4804-93E0-1EC6DDCAFB0F}" type="presOf" srcId="{069C923C-BD6B-438D-A04F-0E73211A952E}" destId="{E7710E91-A47B-4731-BB39-E174177D76E0}" srcOrd="1" destOrd="0" presId="urn:microsoft.com/office/officeart/2005/8/layout/orgChart1"/>
    <dgm:cxn modelId="{07519A77-55A0-4807-BDB0-63257BA99896}" type="presOf" srcId="{B30DB1CA-805E-44BE-BBAF-BEEEBE84032B}" destId="{C5BFD53B-9202-436B-A67F-E2626E4CBDCE}" srcOrd="0" destOrd="0" presId="urn:microsoft.com/office/officeart/2005/8/layout/orgChart1"/>
    <dgm:cxn modelId="{F8822573-C594-443E-92F3-92B16619B0D6}" type="presOf" srcId="{B8CECF61-F10F-4ADC-819F-C6BCE42AE5B2}" destId="{4CA20E55-B78A-444D-B78E-B2E1D6642A29}" srcOrd="1" destOrd="0" presId="urn:microsoft.com/office/officeart/2005/8/layout/orgChart1"/>
    <dgm:cxn modelId="{69CC482D-8A3A-4066-9C63-508F90F50B18}" type="presOf" srcId="{9B48BC7D-B0C9-43FD-8C04-E1C35F7BFFAE}" destId="{F4BE52F9-1909-4272-B29E-FAF6CAF32D94}" srcOrd="1" destOrd="0" presId="urn:microsoft.com/office/officeart/2005/8/layout/orgChart1"/>
    <dgm:cxn modelId="{678EAAEB-477D-4C77-B66E-160DFE21B277}" srcId="{5F8E9A11-D5E3-4E16-B46A-A6CCDF177C78}" destId="{9B48BC7D-B0C9-43FD-8C04-E1C35F7BFFAE}" srcOrd="0" destOrd="0" parTransId="{0BABAA34-63A6-4E49-9253-A8DBB716CA92}" sibTransId="{1ACEFAB2-4B99-43D3-AB50-34D0E7184515}"/>
    <dgm:cxn modelId="{86D72143-6E37-4CB4-B136-AAF7671A24C8}" type="presOf" srcId="{12D77E9D-28D8-4837-858C-E438014D9D4B}" destId="{A5A438E3-C199-444C-AA3F-93739FB2AE9B}" srcOrd="0" destOrd="0" presId="urn:microsoft.com/office/officeart/2005/8/layout/orgChart1"/>
    <dgm:cxn modelId="{F244B50B-F9C5-479F-ACE7-B8FAAECE4C53}" type="presOf" srcId="{21F5B087-0170-432C-9CEF-F1376C90F7C3}" destId="{A0EE6E8F-4A74-4A7B-81C7-E67373B8E5CB}" srcOrd="0" destOrd="0" presId="urn:microsoft.com/office/officeart/2005/8/layout/orgChart1"/>
    <dgm:cxn modelId="{5C87CA1B-C296-44F8-81AC-BEA6AFC04B65}" type="presOf" srcId="{B7E0D3A3-6002-4FC8-B5FB-876028402271}" destId="{A8DB026E-5063-4DCD-B063-B5D056E8D4BB}" srcOrd="0" destOrd="0" presId="urn:microsoft.com/office/officeart/2005/8/layout/orgChart1"/>
    <dgm:cxn modelId="{FACEEF9F-01B0-421E-A69A-190CFC7BC3CD}" srcId="{9B48BC7D-B0C9-43FD-8C04-E1C35F7BFFAE}" destId="{12D77E9D-28D8-4837-858C-E438014D9D4B}" srcOrd="1" destOrd="0" parTransId="{036E7D8F-F23C-4F5E-9BFD-E45151A9324B}" sibTransId="{3DE0B287-C2AE-4F6C-8114-BB9EC9A84E7B}"/>
    <dgm:cxn modelId="{131B2848-CCF7-4599-9A42-C9F04A875B77}" type="presOf" srcId="{BA70D467-CA82-499C-92AC-9016C7B0F786}" destId="{CA41C67A-7FA0-4FCB-BA94-0EE94D171414}" srcOrd="0" destOrd="0" presId="urn:microsoft.com/office/officeart/2005/8/layout/orgChart1"/>
    <dgm:cxn modelId="{3914829F-D7C4-4AEE-A572-FD2D222C7262}" type="presOf" srcId="{0BABAA34-63A6-4E49-9253-A8DBB716CA92}" destId="{ACBDD65B-05BE-4BE6-A78E-56F288F89548}" srcOrd="0" destOrd="0" presId="urn:microsoft.com/office/officeart/2005/8/layout/orgChart1"/>
    <dgm:cxn modelId="{2069F1C4-95C2-4B09-9225-C90B4CA7872A}" srcId="{B7E0D3A3-6002-4FC8-B5FB-876028402271}" destId="{5F8E9A11-D5E3-4E16-B46A-A6CCDF177C78}" srcOrd="0" destOrd="0" parTransId="{5CF18B78-6A9A-494D-BF38-A2EA23BC22CF}" sibTransId="{FE6FEF61-BD21-45E1-92A3-04F87A0B39EC}"/>
    <dgm:cxn modelId="{94DBEFCD-A4B1-4DA4-9AFE-8FDBE0C5C3FD}" srcId="{B30DB1CA-805E-44BE-BBAF-BEEEBE84032B}" destId="{069C923C-BD6B-438D-A04F-0E73211A952E}" srcOrd="0" destOrd="0" parTransId="{BA70D467-CA82-499C-92AC-9016C7B0F786}" sibTransId="{86FF4361-F47E-41D5-805C-2773E565984F}"/>
    <dgm:cxn modelId="{39E80836-FE6F-4F96-8086-1FA60C2A91F8}" type="presOf" srcId="{243178A4-B0E2-45AA-BA0F-FEE33BEF8BFB}" destId="{1374C8D4-E9AC-4A4B-996B-659378123B45}" srcOrd="0" destOrd="0" presId="urn:microsoft.com/office/officeart/2005/8/layout/orgChart1"/>
    <dgm:cxn modelId="{06069A68-435D-465B-90AF-7CD5472507E4}" type="presOf" srcId="{90EA7C7F-BA51-4A12-AD09-96F5FF77ABD2}" destId="{B9DF1D62-A0CD-47F9-A481-90AD024F4AC6}" srcOrd="1" destOrd="0" presId="urn:microsoft.com/office/officeart/2005/8/layout/orgChart1"/>
    <dgm:cxn modelId="{45D5C69E-2D7D-4F5A-8BAB-734F1CD9ABB8}" type="presOf" srcId="{5F8E9A11-D5E3-4E16-B46A-A6CCDF177C78}" destId="{2343ECDF-7FFE-4088-A173-B64FBF30346D}" srcOrd="1" destOrd="0" presId="urn:microsoft.com/office/officeart/2005/8/layout/orgChart1"/>
    <dgm:cxn modelId="{14679767-9E88-4F1E-84DF-6CB3540A840E}" type="presOf" srcId="{5F8E9A11-D5E3-4E16-B46A-A6CCDF177C78}" destId="{6AD15F59-6D23-4091-87EF-3455636CEA88}" srcOrd="0" destOrd="0" presId="urn:microsoft.com/office/officeart/2005/8/layout/orgChart1"/>
    <dgm:cxn modelId="{0B7C72D4-E339-48FC-A635-D34DC997E587}" type="presOf" srcId="{B30DB1CA-805E-44BE-BBAF-BEEEBE84032B}" destId="{0A6EB2B4-B1D0-4428-84FB-63C1421DC0BD}" srcOrd="1" destOrd="0" presId="urn:microsoft.com/office/officeart/2005/8/layout/orgChart1"/>
    <dgm:cxn modelId="{BA60B8E1-2BCF-4D8F-B2C7-C0C4E38DE4AE}" srcId="{9B48BC7D-B0C9-43FD-8C04-E1C35F7BFFAE}" destId="{B8CECF61-F10F-4ADC-819F-C6BCE42AE5B2}" srcOrd="0" destOrd="0" parTransId="{243178A4-B0E2-45AA-BA0F-FEE33BEF8BFB}" sibTransId="{F6F99198-50E4-47D7-966D-E8018B061714}"/>
    <dgm:cxn modelId="{70CFEB14-5083-4BA7-B6E6-8129428D0498}" srcId="{5F8E9A11-D5E3-4E16-B46A-A6CCDF177C78}" destId="{B30DB1CA-805E-44BE-BBAF-BEEEBE84032B}" srcOrd="1" destOrd="0" parTransId="{21F5B087-0170-432C-9CEF-F1376C90F7C3}" sibTransId="{1B86ED3B-7E42-4006-BBE1-FFD574623BEE}"/>
    <dgm:cxn modelId="{176B9E07-5989-49CF-B0C4-939CD1F997F5}" type="presOf" srcId="{B8CECF61-F10F-4ADC-819F-C6BCE42AE5B2}" destId="{A6582D36-3FA7-4B0D-92B2-42506344CD5C}" srcOrd="0" destOrd="0" presId="urn:microsoft.com/office/officeart/2005/8/layout/orgChart1"/>
    <dgm:cxn modelId="{C8447A1C-4C5A-427B-9E1E-D9F06D3D7B5B}" type="presOf" srcId="{9B48BC7D-B0C9-43FD-8C04-E1C35F7BFFAE}" destId="{572C082B-4C8A-4FDB-B849-8D414F319CB6}" srcOrd="0" destOrd="0" presId="urn:microsoft.com/office/officeart/2005/8/layout/orgChart1"/>
    <dgm:cxn modelId="{879F88E6-1D37-4530-B2E9-29BC79F105CA}" type="presParOf" srcId="{A8DB026E-5063-4DCD-B063-B5D056E8D4BB}" destId="{74E98371-B2A7-46E3-9564-68B1BBDF5056}" srcOrd="0" destOrd="0" presId="urn:microsoft.com/office/officeart/2005/8/layout/orgChart1"/>
    <dgm:cxn modelId="{317FBFFB-2891-4F34-8070-D703508CB3FA}" type="presParOf" srcId="{74E98371-B2A7-46E3-9564-68B1BBDF5056}" destId="{CB8810E9-8E9A-4256-8DDF-979C4626584E}" srcOrd="0" destOrd="0" presId="urn:microsoft.com/office/officeart/2005/8/layout/orgChart1"/>
    <dgm:cxn modelId="{4F340322-B826-49BF-A8C1-0BAD3E0520B4}" type="presParOf" srcId="{CB8810E9-8E9A-4256-8DDF-979C4626584E}" destId="{6AD15F59-6D23-4091-87EF-3455636CEA88}" srcOrd="0" destOrd="0" presId="urn:microsoft.com/office/officeart/2005/8/layout/orgChart1"/>
    <dgm:cxn modelId="{BA80E4A1-7812-48A7-BDD8-28AF98623F58}" type="presParOf" srcId="{CB8810E9-8E9A-4256-8DDF-979C4626584E}" destId="{2343ECDF-7FFE-4088-A173-B64FBF30346D}" srcOrd="1" destOrd="0" presId="urn:microsoft.com/office/officeart/2005/8/layout/orgChart1"/>
    <dgm:cxn modelId="{489B270B-07ED-4B47-8447-59A9ADBC20D5}" type="presParOf" srcId="{74E98371-B2A7-46E3-9564-68B1BBDF5056}" destId="{FEE400EE-3E85-4654-AB35-FBAA9462F3BF}" srcOrd="1" destOrd="0" presId="urn:microsoft.com/office/officeart/2005/8/layout/orgChart1"/>
    <dgm:cxn modelId="{4A0427E8-CCAE-43AD-9619-1785D4EF45AB}" type="presParOf" srcId="{FEE400EE-3E85-4654-AB35-FBAA9462F3BF}" destId="{ACBDD65B-05BE-4BE6-A78E-56F288F89548}" srcOrd="0" destOrd="0" presId="urn:microsoft.com/office/officeart/2005/8/layout/orgChart1"/>
    <dgm:cxn modelId="{ED78DFD1-E9F1-4ED8-9776-E02A48140F56}" type="presParOf" srcId="{FEE400EE-3E85-4654-AB35-FBAA9462F3BF}" destId="{15215020-F0D9-4E1E-8B0D-84AA49676865}" srcOrd="1" destOrd="0" presId="urn:microsoft.com/office/officeart/2005/8/layout/orgChart1"/>
    <dgm:cxn modelId="{B80039C1-7C36-4D40-9B43-1AC613D742BE}" type="presParOf" srcId="{15215020-F0D9-4E1E-8B0D-84AA49676865}" destId="{C01514D8-B1FE-44E2-AC5B-E50E26EC460E}" srcOrd="0" destOrd="0" presId="urn:microsoft.com/office/officeart/2005/8/layout/orgChart1"/>
    <dgm:cxn modelId="{0BDEC53F-A31E-4B4A-BDCA-A270A3F0A6BE}" type="presParOf" srcId="{C01514D8-B1FE-44E2-AC5B-E50E26EC460E}" destId="{572C082B-4C8A-4FDB-B849-8D414F319CB6}" srcOrd="0" destOrd="0" presId="urn:microsoft.com/office/officeart/2005/8/layout/orgChart1"/>
    <dgm:cxn modelId="{CD68FD7F-D32C-4C27-8AD6-5BC5DFEB719A}" type="presParOf" srcId="{C01514D8-B1FE-44E2-AC5B-E50E26EC460E}" destId="{F4BE52F9-1909-4272-B29E-FAF6CAF32D94}" srcOrd="1" destOrd="0" presId="urn:microsoft.com/office/officeart/2005/8/layout/orgChart1"/>
    <dgm:cxn modelId="{0F8FFCF4-3294-42EB-91A6-50B702399998}" type="presParOf" srcId="{15215020-F0D9-4E1E-8B0D-84AA49676865}" destId="{4B845392-C8D4-40CA-A116-EB36DB076C6B}" srcOrd="1" destOrd="0" presId="urn:microsoft.com/office/officeart/2005/8/layout/orgChart1"/>
    <dgm:cxn modelId="{E5784DC8-6242-4B41-83DB-17F8D5BA8F15}" type="presParOf" srcId="{4B845392-C8D4-40CA-A116-EB36DB076C6B}" destId="{1374C8D4-E9AC-4A4B-996B-659378123B45}" srcOrd="0" destOrd="0" presId="urn:microsoft.com/office/officeart/2005/8/layout/orgChart1"/>
    <dgm:cxn modelId="{AFBC00D9-1D10-4F50-8550-FA8766B54DB9}" type="presParOf" srcId="{4B845392-C8D4-40CA-A116-EB36DB076C6B}" destId="{4A84FF5D-5DB2-462B-A129-F58B5F06A305}" srcOrd="1" destOrd="0" presId="urn:microsoft.com/office/officeart/2005/8/layout/orgChart1"/>
    <dgm:cxn modelId="{C28B8921-5161-4F60-A609-3A98EC3DFA60}" type="presParOf" srcId="{4A84FF5D-5DB2-462B-A129-F58B5F06A305}" destId="{9203620C-C9FA-44E4-A72A-5A65A636726D}" srcOrd="0" destOrd="0" presId="urn:microsoft.com/office/officeart/2005/8/layout/orgChart1"/>
    <dgm:cxn modelId="{DA95DE9F-E2F0-4DBB-B682-FF45F70AFE7D}" type="presParOf" srcId="{9203620C-C9FA-44E4-A72A-5A65A636726D}" destId="{A6582D36-3FA7-4B0D-92B2-42506344CD5C}" srcOrd="0" destOrd="0" presId="urn:microsoft.com/office/officeart/2005/8/layout/orgChart1"/>
    <dgm:cxn modelId="{72844D98-02E6-4851-8B2E-8CA7644158C4}" type="presParOf" srcId="{9203620C-C9FA-44E4-A72A-5A65A636726D}" destId="{4CA20E55-B78A-444D-B78E-B2E1D6642A29}" srcOrd="1" destOrd="0" presId="urn:microsoft.com/office/officeart/2005/8/layout/orgChart1"/>
    <dgm:cxn modelId="{E11D4E8C-20F9-4A33-BF52-39A40EE93ACE}" type="presParOf" srcId="{4A84FF5D-5DB2-462B-A129-F58B5F06A305}" destId="{DF7F317A-F18C-4195-A1E8-590BA403E8FB}" srcOrd="1" destOrd="0" presId="urn:microsoft.com/office/officeart/2005/8/layout/orgChart1"/>
    <dgm:cxn modelId="{D079F509-BED2-4D2F-9442-4042694CB78E}" type="presParOf" srcId="{4A84FF5D-5DB2-462B-A129-F58B5F06A305}" destId="{5B8F8B91-B3B0-4C63-91E9-31007662D572}" srcOrd="2" destOrd="0" presId="urn:microsoft.com/office/officeart/2005/8/layout/orgChart1"/>
    <dgm:cxn modelId="{763C40D3-34A1-4842-A357-5759C15E58C0}" type="presParOf" srcId="{4B845392-C8D4-40CA-A116-EB36DB076C6B}" destId="{20A17595-2B70-4E39-A384-83D31F786055}" srcOrd="2" destOrd="0" presId="urn:microsoft.com/office/officeart/2005/8/layout/orgChart1"/>
    <dgm:cxn modelId="{C6EB0A84-78BF-4A66-8493-7BCD2802D375}" type="presParOf" srcId="{4B845392-C8D4-40CA-A116-EB36DB076C6B}" destId="{1DC93161-D3D3-45F0-9BBF-63983786E4B1}" srcOrd="3" destOrd="0" presId="urn:microsoft.com/office/officeart/2005/8/layout/orgChart1"/>
    <dgm:cxn modelId="{3D6E0456-E0F2-49BD-B4C5-781F9CE9AA29}" type="presParOf" srcId="{1DC93161-D3D3-45F0-9BBF-63983786E4B1}" destId="{B1462CCF-E51E-4A11-A513-5BEE9418A21C}" srcOrd="0" destOrd="0" presId="urn:microsoft.com/office/officeart/2005/8/layout/orgChart1"/>
    <dgm:cxn modelId="{27F0C530-F58B-4804-BE7B-1D9D296E89EE}" type="presParOf" srcId="{B1462CCF-E51E-4A11-A513-5BEE9418A21C}" destId="{A5A438E3-C199-444C-AA3F-93739FB2AE9B}" srcOrd="0" destOrd="0" presId="urn:microsoft.com/office/officeart/2005/8/layout/orgChart1"/>
    <dgm:cxn modelId="{B89591A7-2E41-4F4D-B937-D2F16725F880}" type="presParOf" srcId="{B1462CCF-E51E-4A11-A513-5BEE9418A21C}" destId="{750292A6-691F-4861-8472-32B8D6829CCA}" srcOrd="1" destOrd="0" presId="urn:microsoft.com/office/officeart/2005/8/layout/orgChart1"/>
    <dgm:cxn modelId="{40BF4F85-9156-4FA7-A8A5-E0BE44FF2E4E}" type="presParOf" srcId="{1DC93161-D3D3-45F0-9BBF-63983786E4B1}" destId="{D9814109-9E42-42F2-AD94-703061FC4CF4}" srcOrd="1" destOrd="0" presId="urn:microsoft.com/office/officeart/2005/8/layout/orgChart1"/>
    <dgm:cxn modelId="{3182C374-5A06-4347-876A-006F53E24B24}" type="presParOf" srcId="{1DC93161-D3D3-45F0-9BBF-63983786E4B1}" destId="{54264C84-B7EF-416D-83F8-BD92A71BE1DE}" srcOrd="2" destOrd="0" presId="urn:microsoft.com/office/officeart/2005/8/layout/orgChart1"/>
    <dgm:cxn modelId="{0E99B826-DE90-4FFE-9540-1CFC73D85313}" type="presParOf" srcId="{15215020-F0D9-4E1E-8B0D-84AA49676865}" destId="{2B5921A6-2AFC-4FE2-8307-15DF0F743F94}" srcOrd="2" destOrd="0" presId="urn:microsoft.com/office/officeart/2005/8/layout/orgChart1"/>
    <dgm:cxn modelId="{33A5495F-96EC-4418-AD39-F17DC93B0677}" type="presParOf" srcId="{FEE400EE-3E85-4654-AB35-FBAA9462F3BF}" destId="{A0EE6E8F-4A74-4A7B-81C7-E67373B8E5CB}" srcOrd="2" destOrd="0" presId="urn:microsoft.com/office/officeart/2005/8/layout/orgChart1"/>
    <dgm:cxn modelId="{DC29242A-4522-4204-BFAC-D3184EA2C72D}" type="presParOf" srcId="{FEE400EE-3E85-4654-AB35-FBAA9462F3BF}" destId="{9879B314-DCDB-4B9B-A7D7-171AEEE0A045}" srcOrd="3" destOrd="0" presId="urn:microsoft.com/office/officeart/2005/8/layout/orgChart1"/>
    <dgm:cxn modelId="{E68226A1-8D0A-4EB9-BAD0-411C4443735E}" type="presParOf" srcId="{9879B314-DCDB-4B9B-A7D7-171AEEE0A045}" destId="{DF17694E-FDCE-47FD-AFDF-C84CF164C167}" srcOrd="0" destOrd="0" presId="urn:microsoft.com/office/officeart/2005/8/layout/orgChart1"/>
    <dgm:cxn modelId="{5C3D709A-2979-4900-BE8A-33FD6C4AE84E}" type="presParOf" srcId="{DF17694E-FDCE-47FD-AFDF-C84CF164C167}" destId="{C5BFD53B-9202-436B-A67F-E2626E4CBDCE}" srcOrd="0" destOrd="0" presId="urn:microsoft.com/office/officeart/2005/8/layout/orgChart1"/>
    <dgm:cxn modelId="{6A7094E1-F010-43A0-8DEF-CED58F4C2CF9}" type="presParOf" srcId="{DF17694E-FDCE-47FD-AFDF-C84CF164C167}" destId="{0A6EB2B4-B1D0-4428-84FB-63C1421DC0BD}" srcOrd="1" destOrd="0" presId="urn:microsoft.com/office/officeart/2005/8/layout/orgChart1"/>
    <dgm:cxn modelId="{623A062A-942C-44D7-9067-82F66CAC15E9}" type="presParOf" srcId="{9879B314-DCDB-4B9B-A7D7-171AEEE0A045}" destId="{87D07AE5-8BC3-40D5-A84A-33CD031066BA}" srcOrd="1" destOrd="0" presId="urn:microsoft.com/office/officeart/2005/8/layout/orgChart1"/>
    <dgm:cxn modelId="{66075E03-7F13-4DF6-B705-43B03F2BBE75}" type="presParOf" srcId="{87D07AE5-8BC3-40D5-A84A-33CD031066BA}" destId="{CA41C67A-7FA0-4FCB-BA94-0EE94D171414}" srcOrd="0" destOrd="0" presId="urn:microsoft.com/office/officeart/2005/8/layout/orgChart1"/>
    <dgm:cxn modelId="{CCD70FB0-0E71-48BF-9DA6-B9FFE2A4739F}" type="presParOf" srcId="{87D07AE5-8BC3-40D5-A84A-33CD031066BA}" destId="{F49D9C4C-60BB-4118-B257-EBF30EC71934}" srcOrd="1" destOrd="0" presId="urn:microsoft.com/office/officeart/2005/8/layout/orgChart1"/>
    <dgm:cxn modelId="{3EB4EFCE-14EB-48EE-9455-DC3D847319BE}" type="presParOf" srcId="{F49D9C4C-60BB-4118-B257-EBF30EC71934}" destId="{7B633A01-6DCC-4894-A31C-6EBE65ADD01B}" srcOrd="0" destOrd="0" presId="urn:microsoft.com/office/officeart/2005/8/layout/orgChart1"/>
    <dgm:cxn modelId="{9FFD4E3C-8C1F-4BD0-89A2-8AB40E2CDB1B}" type="presParOf" srcId="{7B633A01-6DCC-4894-A31C-6EBE65ADD01B}" destId="{A363A6A7-E43F-4E0F-B57B-6D47535E3722}" srcOrd="0" destOrd="0" presId="urn:microsoft.com/office/officeart/2005/8/layout/orgChart1"/>
    <dgm:cxn modelId="{3A1A286B-1090-45CC-B84E-C8587728B500}" type="presParOf" srcId="{7B633A01-6DCC-4894-A31C-6EBE65ADD01B}" destId="{E7710E91-A47B-4731-BB39-E174177D76E0}" srcOrd="1" destOrd="0" presId="urn:microsoft.com/office/officeart/2005/8/layout/orgChart1"/>
    <dgm:cxn modelId="{D424FFF8-B643-4687-9E83-C2EFA22C37BD}" type="presParOf" srcId="{F49D9C4C-60BB-4118-B257-EBF30EC71934}" destId="{0CC69AF5-B9B7-446F-A9C9-822FA25017C4}" srcOrd="1" destOrd="0" presId="urn:microsoft.com/office/officeart/2005/8/layout/orgChart1"/>
    <dgm:cxn modelId="{C9B7ADAD-69D7-45C0-9C10-D1262AF725C1}" type="presParOf" srcId="{F49D9C4C-60BB-4118-B257-EBF30EC71934}" destId="{C06BC23E-491A-475C-854C-8D5E0BA8427D}" srcOrd="2" destOrd="0" presId="urn:microsoft.com/office/officeart/2005/8/layout/orgChart1"/>
    <dgm:cxn modelId="{926CC9D2-D121-4489-A453-4621AB77E962}" type="presParOf" srcId="{87D07AE5-8BC3-40D5-A84A-33CD031066BA}" destId="{254B2167-4829-45A7-A846-62B2FB59036E}" srcOrd="2" destOrd="0" presId="urn:microsoft.com/office/officeart/2005/8/layout/orgChart1"/>
    <dgm:cxn modelId="{5E42547A-ACB8-4F54-817D-943D101F0A5D}" type="presParOf" srcId="{87D07AE5-8BC3-40D5-A84A-33CD031066BA}" destId="{E19ECB4A-FC5E-4BAC-A21E-699486F5D95F}" srcOrd="3" destOrd="0" presId="urn:microsoft.com/office/officeart/2005/8/layout/orgChart1"/>
    <dgm:cxn modelId="{D3CC16E3-987E-48A4-A8E1-66A8AA2FC155}" type="presParOf" srcId="{E19ECB4A-FC5E-4BAC-A21E-699486F5D95F}" destId="{4C7C2DB8-A89D-4F9D-BABB-E12A035F4D0D}" srcOrd="0" destOrd="0" presId="urn:microsoft.com/office/officeart/2005/8/layout/orgChart1"/>
    <dgm:cxn modelId="{CF073A98-25FA-4144-B35F-C759B582C361}" type="presParOf" srcId="{4C7C2DB8-A89D-4F9D-BABB-E12A035F4D0D}" destId="{D7D3DA02-732B-42B2-88ED-25AE2BFEA09D}" srcOrd="0" destOrd="0" presId="urn:microsoft.com/office/officeart/2005/8/layout/orgChart1"/>
    <dgm:cxn modelId="{36269F26-0702-437D-9B28-9C3FBA3BD74B}" type="presParOf" srcId="{4C7C2DB8-A89D-4F9D-BABB-E12A035F4D0D}" destId="{B9DF1D62-A0CD-47F9-A481-90AD024F4AC6}" srcOrd="1" destOrd="0" presId="urn:microsoft.com/office/officeart/2005/8/layout/orgChart1"/>
    <dgm:cxn modelId="{9D0BC390-629B-4481-8B30-192AC85AA774}" type="presParOf" srcId="{E19ECB4A-FC5E-4BAC-A21E-699486F5D95F}" destId="{586B93DE-46E4-49B0-AD9C-AF9332871525}" srcOrd="1" destOrd="0" presId="urn:microsoft.com/office/officeart/2005/8/layout/orgChart1"/>
    <dgm:cxn modelId="{2F473139-31AD-4CEF-B3C9-051F9491373E}" type="presParOf" srcId="{E19ECB4A-FC5E-4BAC-A21E-699486F5D95F}" destId="{E0772622-73EF-4BBA-83AB-E35FBDA8860E}" srcOrd="2" destOrd="0" presId="urn:microsoft.com/office/officeart/2005/8/layout/orgChart1"/>
    <dgm:cxn modelId="{083417EC-54C8-4231-A562-8372424E725D}" type="presParOf" srcId="{9879B314-DCDB-4B9B-A7D7-171AEEE0A045}" destId="{CD4D66A0-3A87-4F3A-9B2C-7E0B4A82A7B3}" srcOrd="2" destOrd="0" presId="urn:microsoft.com/office/officeart/2005/8/layout/orgChart1"/>
    <dgm:cxn modelId="{85229B0C-6562-45A1-99A1-A64BAAE2613C}" type="presParOf" srcId="{74E98371-B2A7-46E3-9564-68B1BBDF5056}" destId="{5D0CC8A8-DC99-46AE-A11A-80EC75B3983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66E1B9-886A-4E5B-A822-E1F924EC2C60}" type="datetimeFigureOut">
              <a:rPr lang="ar-IQ" smtClean="0"/>
              <a:pPr/>
              <a:t>11/04/1440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C25399-207E-4280-B6C9-DD630E83D778}"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34</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43</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44</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45</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46</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35</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36</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37</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38</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39</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40</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41</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8C25399-207E-4280-B6C9-DD630E83D778}" type="slidenum">
              <a:rPr lang="ar-IQ" smtClean="0"/>
              <a:pPr/>
              <a:t>42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B6A878E-1535-48B9-9AA5-8260B6A0805A}" type="datetimeFigureOut">
              <a:rPr lang="ar-IQ" smtClean="0"/>
              <a:pPr/>
              <a:t>11/04/1440</a:t>
            </a:fld>
            <a:endParaRPr lang="ar-IQ"/>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ar-IQ"/>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17B7F1F-048E-4B91-A0A7-A74EC4BA12AE}"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6A878E-1535-48B9-9AA5-8260B6A0805A}" type="datetimeFigureOut">
              <a:rPr lang="ar-IQ" smtClean="0"/>
              <a:pPr/>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17B7F1F-048E-4B91-A0A7-A74EC4BA12AE}"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B6A878E-1535-48B9-9AA5-8260B6A0805A}" type="datetimeFigureOut">
              <a:rPr lang="ar-IQ" smtClean="0"/>
              <a:pPr/>
              <a:t>11/04/1440</a:t>
            </a:fld>
            <a:endParaRPr lang="ar-IQ"/>
          </a:p>
        </p:txBody>
      </p:sp>
      <p:sp>
        <p:nvSpPr>
          <p:cNvPr id="5" name="Footer Placeholder 4"/>
          <p:cNvSpPr>
            <a:spLocks noGrp="1"/>
          </p:cNvSpPr>
          <p:nvPr>
            <p:ph type="ftr" sz="quarter" idx="11"/>
          </p:nvPr>
        </p:nvSpPr>
        <p:spPr>
          <a:xfrm>
            <a:off x="457201" y="6248207"/>
            <a:ext cx="5573483" cy="365125"/>
          </a:xfrm>
        </p:spPr>
        <p:txBody>
          <a:bodyPr/>
          <a:lstStyle/>
          <a:p>
            <a:endParaRPr lang="ar-IQ"/>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17B7F1F-048E-4B91-A0A7-A74EC4BA12AE}"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B6A878E-1535-48B9-9AA5-8260B6A0805A}" type="datetimeFigureOut">
              <a:rPr lang="ar-IQ" smtClean="0"/>
              <a:pPr/>
              <a:t>11/04/1440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17B7F1F-048E-4B91-A0A7-A74EC4BA12AE}" type="slidenum">
              <a:rPr lang="ar-IQ" smtClean="0"/>
              <a:pPr/>
              <a:t>‹#›</a:t>
            </a:fld>
            <a:endParaRPr lang="ar-IQ"/>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B6A878E-1535-48B9-9AA5-8260B6A0805A}" type="datetimeFigureOut">
              <a:rPr lang="ar-IQ" smtClean="0"/>
              <a:pPr/>
              <a:t>11/04/1440</a:t>
            </a:fld>
            <a:endParaRPr lang="ar-IQ"/>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17B7F1F-048E-4B91-A0A7-A74EC4BA12AE}" type="slidenum">
              <a:rPr lang="ar-IQ" smtClean="0"/>
              <a:pPr/>
              <a:t>‹#›</a:t>
            </a:fld>
            <a:endParaRPr lang="ar-IQ"/>
          </a:p>
        </p:txBody>
      </p:sp>
      <p:sp>
        <p:nvSpPr>
          <p:cNvPr id="14" name="Footer Placeholder 13"/>
          <p:cNvSpPr>
            <a:spLocks noGrp="1"/>
          </p:cNvSpPr>
          <p:nvPr>
            <p:ph type="ftr" sz="quarter" idx="12"/>
          </p:nvPr>
        </p:nvSpPr>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B6A878E-1535-48B9-9AA5-8260B6A0805A}" type="datetimeFigureOut">
              <a:rPr lang="ar-IQ" smtClean="0"/>
              <a:pPr/>
              <a:t>11/04/1440</a:t>
            </a:fld>
            <a:endParaRPr lang="ar-IQ"/>
          </a:p>
        </p:txBody>
      </p:sp>
      <p:sp>
        <p:nvSpPr>
          <p:cNvPr id="10" name="Slide Number Placeholder 9"/>
          <p:cNvSpPr>
            <a:spLocks noGrp="1"/>
          </p:cNvSpPr>
          <p:nvPr>
            <p:ph type="sldNum" sz="quarter" idx="16"/>
          </p:nvPr>
        </p:nvSpPr>
        <p:spPr/>
        <p:txBody>
          <a:bodyPr rtlCol="0"/>
          <a:lstStyle/>
          <a:p>
            <a:fld id="{C17B7F1F-048E-4B91-A0A7-A74EC4BA12AE}" type="slidenum">
              <a:rPr lang="ar-IQ" smtClean="0"/>
              <a:pPr/>
              <a:t>‹#›</a:t>
            </a:fld>
            <a:endParaRPr lang="ar-IQ"/>
          </a:p>
        </p:txBody>
      </p:sp>
      <p:sp>
        <p:nvSpPr>
          <p:cNvPr id="12" name="Footer Placeholder 11"/>
          <p:cNvSpPr>
            <a:spLocks noGrp="1"/>
          </p:cNvSpPr>
          <p:nvPr>
            <p:ph type="ftr" sz="quarter" idx="17"/>
          </p:nvPr>
        </p:nvSpPr>
        <p:spPr/>
        <p:txBody>
          <a:bodyPr rtlCol="0"/>
          <a:lstStyle/>
          <a:p>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B6A878E-1535-48B9-9AA5-8260B6A0805A}" type="datetimeFigureOut">
              <a:rPr lang="ar-IQ" smtClean="0"/>
              <a:pPr/>
              <a:t>11/04/1440</a:t>
            </a:fld>
            <a:endParaRPr lang="ar-IQ"/>
          </a:p>
        </p:txBody>
      </p:sp>
      <p:sp>
        <p:nvSpPr>
          <p:cNvPr id="12" name="Slide Number Placeholder 11"/>
          <p:cNvSpPr>
            <a:spLocks noGrp="1"/>
          </p:cNvSpPr>
          <p:nvPr>
            <p:ph type="sldNum" sz="quarter" idx="16"/>
          </p:nvPr>
        </p:nvSpPr>
        <p:spPr/>
        <p:txBody>
          <a:bodyPr rtlCol="0"/>
          <a:lstStyle/>
          <a:p>
            <a:fld id="{C17B7F1F-048E-4B91-A0A7-A74EC4BA12AE}" type="slidenum">
              <a:rPr lang="ar-IQ" smtClean="0"/>
              <a:pPr/>
              <a:t>‹#›</a:t>
            </a:fld>
            <a:endParaRPr lang="ar-IQ"/>
          </a:p>
        </p:txBody>
      </p:sp>
      <p:sp>
        <p:nvSpPr>
          <p:cNvPr id="14" name="Footer Placeholder 13"/>
          <p:cNvSpPr>
            <a:spLocks noGrp="1"/>
          </p:cNvSpPr>
          <p:nvPr>
            <p:ph type="ftr" sz="quarter" idx="17"/>
          </p:nvPr>
        </p:nvSpPr>
        <p:spPr/>
        <p:txBody>
          <a:bodyPr rtlCol="0"/>
          <a:lstStyle/>
          <a:p>
            <a:endParaRPr lang="ar-IQ"/>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6A878E-1535-48B9-9AA5-8260B6A0805A}" type="datetimeFigureOut">
              <a:rPr lang="ar-IQ" smtClean="0"/>
              <a:pPr/>
              <a:t>11/04/1440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17B7F1F-048E-4B91-A0A7-A74EC4BA12AE}"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A878E-1535-48B9-9AA5-8260B6A0805A}" type="datetimeFigureOut">
              <a:rPr lang="ar-IQ" smtClean="0"/>
              <a:pPr/>
              <a:t>11/04/1440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17B7F1F-048E-4B91-A0A7-A74EC4BA12AE}"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6A878E-1535-48B9-9AA5-8260B6A0805A}" type="datetimeFigureOut">
              <a:rPr lang="ar-IQ" smtClean="0"/>
              <a:pPr/>
              <a:t>11/04/1440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17B7F1F-048E-4B91-A0A7-A74EC4BA12AE}" type="slidenum">
              <a:rPr lang="ar-IQ" smtClean="0"/>
              <a:pPr/>
              <a:t>‹#›</a:t>
            </a:fld>
            <a:endParaRPr lang="ar-IQ"/>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B6A878E-1535-48B9-9AA5-8260B6A0805A}" type="datetimeFigureOut">
              <a:rPr lang="ar-IQ" smtClean="0"/>
              <a:pPr/>
              <a:t>11/04/1440</a:t>
            </a:fld>
            <a:endParaRPr lang="ar-IQ"/>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17B7F1F-048E-4B91-A0A7-A74EC4BA12AE}" type="slidenum">
              <a:rPr lang="ar-IQ" smtClean="0"/>
              <a:pPr/>
              <a:t>‹#›</a:t>
            </a:fld>
            <a:endParaRPr lang="ar-IQ"/>
          </a:p>
        </p:txBody>
      </p:sp>
      <p:sp>
        <p:nvSpPr>
          <p:cNvPr id="14" name="Footer Placeholder 13"/>
          <p:cNvSpPr>
            <a:spLocks noGrp="1"/>
          </p:cNvSpPr>
          <p:nvPr>
            <p:ph type="ftr" sz="quarter" idx="12"/>
          </p:nvPr>
        </p:nvSpPr>
        <p:spPr>
          <a:xfrm>
            <a:off x="1600200" y="6248206"/>
            <a:ext cx="4572000" cy="365125"/>
          </a:xfrm>
        </p:spPr>
        <p:txBody>
          <a:bodyPr rtlCol="0"/>
          <a:lstStyle/>
          <a:p>
            <a:endParaRPr lang="ar-IQ"/>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B6A878E-1535-48B9-9AA5-8260B6A0805A}" type="datetimeFigureOut">
              <a:rPr lang="ar-IQ" smtClean="0"/>
              <a:pPr/>
              <a:t>11/04/1440</a:t>
            </a:fld>
            <a:endParaRPr lang="ar-IQ"/>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ar-IQ"/>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17B7F1F-048E-4B91-A0A7-A74EC4BA12AE}"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bs.gov.il/reader/yarhon/yarmenu_h_new.html" TargetMode="External"/><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6.wav"/></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7.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153400" cy="1080120"/>
          </a:xfrm>
        </p:spPr>
        <p:txBody>
          <a:bodyPr>
            <a:normAutofit fontScale="90000"/>
          </a:bodyPr>
          <a:lstStyle/>
          <a:p>
            <a:pPr algn="ctr"/>
            <a:r>
              <a:rPr lang="ar-IQ" dirty="0" smtClean="0">
                <a:solidFill>
                  <a:srgbClr val="C00000"/>
                </a:solidFill>
                <a:latin typeface="Andalus" pitchFamily="18" charset="-78"/>
                <a:cs typeface="Andalus" pitchFamily="18" charset="-78"/>
              </a:rPr>
              <a:t>الجامعة المستنصرية </a:t>
            </a:r>
            <a:br>
              <a:rPr lang="ar-IQ" dirty="0" smtClean="0">
                <a:solidFill>
                  <a:srgbClr val="C00000"/>
                </a:solidFill>
                <a:latin typeface="Andalus" pitchFamily="18" charset="-78"/>
                <a:cs typeface="Andalus" pitchFamily="18" charset="-78"/>
              </a:rPr>
            </a:br>
            <a:r>
              <a:rPr lang="ar-IQ" dirty="0" smtClean="0">
                <a:solidFill>
                  <a:srgbClr val="C00000"/>
                </a:solidFill>
                <a:latin typeface="Andalus" pitchFamily="18" charset="-78"/>
                <a:cs typeface="Andalus" pitchFamily="18" charset="-78"/>
              </a:rPr>
              <a:t>كلية الادارة والاقتصاد/قسم الاحصاء</a:t>
            </a:r>
            <a:endParaRPr lang="ar-IQ" dirty="0">
              <a:solidFill>
                <a:srgbClr val="C00000"/>
              </a:solidFill>
              <a:latin typeface="Andalus" pitchFamily="18" charset="-78"/>
              <a:cs typeface="Andalus" pitchFamily="18" charset="-78"/>
            </a:endParaRPr>
          </a:p>
        </p:txBody>
      </p:sp>
      <p:sp>
        <p:nvSpPr>
          <p:cNvPr id="3" name="Content Placeholder 2"/>
          <p:cNvSpPr>
            <a:spLocks noGrp="1"/>
          </p:cNvSpPr>
          <p:nvPr>
            <p:ph sz="quarter" idx="1"/>
          </p:nvPr>
        </p:nvSpPr>
        <p:spPr>
          <a:gradFill>
            <a:gsLst>
              <a:gs pos="0">
                <a:srgbClr val="5E9EFF"/>
              </a:gs>
              <a:gs pos="39999">
                <a:srgbClr val="85C2FF"/>
              </a:gs>
              <a:gs pos="70000">
                <a:srgbClr val="C4D6EB"/>
              </a:gs>
              <a:gs pos="100000">
                <a:srgbClr val="FFEBFA"/>
              </a:gs>
            </a:gsLst>
            <a:lin ang="5400000" scaled="0"/>
          </a:gradFill>
        </p:spPr>
        <p:txBody>
          <a:bodyPr>
            <a:normAutofit lnSpcReduction="10000"/>
          </a:bodyPr>
          <a:lstStyle/>
          <a:p>
            <a:endParaRPr lang="ar-IQ" dirty="0" smtClean="0">
              <a:solidFill>
                <a:srgbClr val="C00000"/>
              </a:solidFill>
              <a:latin typeface="Andalus" pitchFamily="18" charset="-78"/>
              <a:cs typeface="Andalus" pitchFamily="18" charset="-78"/>
            </a:endParaRPr>
          </a:p>
          <a:p>
            <a:endParaRPr lang="ar-IQ" dirty="0" smtClean="0">
              <a:solidFill>
                <a:srgbClr val="C00000"/>
              </a:solidFill>
              <a:latin typeface="Andalus" pitchFamily="18" charset="-78"/>
              <a:cs typeface="Andalus" pitchFamily="18" charset="-78"/>
            </a:endParaRPr>
          </a:p>
          <a:p>
            <a:pPr algn="ctr">
              <a:buNone/>
            </a:pPr>
            <a:r>
              <a:rPr lang="ar-IQ" sz="3600" dirty="0" smtClean="0">
                <a:solidFill>
                  <a:srgbClr val="C00000"/>
                </a:solidFill>
                <a:latin typeface="Andalus" pitchFamily="18" charset="-78"/>
                <a:cs typeface="Andalus" pitchFamily="18" charset="-78"/>
              </a:rPr>
              <a:t>محاضرات الدراسة الاولية(صباحي+مسائي)</a:t>
            </a:r>
            <a:br>
              <a:rPr lang="ar-IQ" sz="3600" dirty="0" smtClean="0">
                <a:solidFill>
                  <a:srgbClr val="C00000"/>
                </a:solidFill>
                <a:latin typeface="Andalus" pitchFamily="18" charset="-78"/>
                <a:cs typeface="Andalus" pitchFamily="18" charset="-78"/>
              </a:rPr>
            </a:br>
            <a:r>
              <a:rPr lang="ar-IQ" sz="3600" dirty="0" smtClean="0">
                <a:solidFill>
                  <a:srgbClr val="C00000"/>
                </a:solidFill>
                <a:latin typeface="Andalus" pitchFamily="18" charset="-78"/>
                <a:cs typeface="Andalus" pitchFamily="18" charset="-78"/>
              </a:rPr>
              <a:t>المرحلة الرابعة/الثالثة </a:t>
            </a:r>
          </a:p>
          <a:p>
            <a:pPr algn="ctr">
              <a:buNone/>
            </a:pPr>
            <a:r>
              <a:rPr lang="ar-IQ" sz="3600" u="sng" dirty="0" smtClean="0">
                <a:solidFill>
                  <a:srgbClr val="C00000"/>
                </a:solidFill>
                <a:latin typeface="Andalus" pitchFamily="18" charset="-78"/>
                <a:cs typeface="Andalus" pitchFamily="18" charset="-78"/>
              </a:rPr>
              <a:t>اعداد </a:t>
            </a:r>
          </a:p>
          <a:p>
            <a:pPr algn="ctr">
              <a:buNone/>
            </a:pPr>
            <a:r>
              <a:rPr lang="ar-IQ" sz="3600" dirty="0" smtClean="0">
                <a:solidFill>
                  <a:srgbClr val="C00000"/>
                </a:solidFill>
                <a:latin typeface="Andalus" pitchFamily="18" charset="-78"/>
                <a:cs typeface="Andalus" pitchFamily="18" charset="-78"/>
              </a:rPr>
              <a:t>المدرس الدكتور</a:t>
            </a:r>
          </a:p>
          <a:p>
            <a:pPr algn="ctr">
              <a:buNone/>
            </a:pPr>
            <a:r>
              <a:rPr lang="ar-IQ" sz="3600" dirty="0" smtClean="0">
                <a:solidFill>
                  <a:srgbClr val="C00000"/>
                </a:solidFill>
                <a:latin typeface="Andalus" pitchFamily="18" charset="-78"/>
                <a:cs typeface="Andalus" pitchFamily="18" charset="-78"/>
              </a:rPr>
              <a:t>رواء صالح محمد الصفار </a:t>
            </a:r>
          </a:p>
          <a:p>
            <a:pPr algn="ctr">
              <a:buNone/>
            </a:pPr>
            <a:r>
              <a:rPr lang="ar-IQ" sz="3600" dirty="0" smtClean="0">
                <a:solidFill>
                  <a:srgbClr val="C00000"/>
                </a:solidFill>
                <a:latin typeface="Andalus" pitchFamily="18" charset="-78"/>
                <a:cs typeface="Andalus" pitchFamily="18" charset="-78"/>
              </a:rPr>
              <a:t>2018</a:t>
            </a:r>
            <a:endParaRPr lang="ar-IQ" dirty="0"/>
          </a:p>
        </p:txBody>
      </p:sp>
      <p:pic>
        <p:nvPicPr>
          <p:cNvPr id="73730" name="Picture 2" descr="C:\Users\HP\Pictures\شعار الوزارة.jpg"/>
          <p:cNvPicPr>
            <a:picLocks noChangeAspect="1" noChangeArrowheads="1"/>
          </p:cNvPicPr>
          <p:nvPr/>
        </p:nvPicPr>
        <p:blipFill>
          <a:blip r:embed="rId2" cstate="print"/>
          <a:srcRect/>
          <a:stretch>
            <a:fillRect/>
          </a:stretch>
        </p:blipFill>
        <p:spPr bwMode="auto">
          <a:xfrm>
            <a:off x="7667156" y="-1575"/>
            <a:ext cx="1277321" cy="1270335"/>
          </a:xfrm>
          <a:prstGeom prst="rect">
            <a:avLst/>
          </a:prstGeom>
          <a:noFill/>
        </p:spPr>
      </p:pic>
      <p:pic>
        <p:nvPicPr>
          <p:cNvPr id="5" name="صورة 8" descr="download.jpg"/>
          <p:cNvPicPr/>
          <p:nvPr/>
        </p:nvPicPr>
        <p:blipFill>
          <a:blip r:embed="rId3" cstate="print"/>
          <a:srcRect/>
          <a:stretch>
            <a:fillRect/>
          </a:stretch>
        </p:blipFill>
        <p:spPr bwMode="auto">
          <a:xfrm>
            <a:off x="179512" y="188640"/>
            <a:ext cx="1152128" cy="1052736"/>
          </a:xfrm>
          <a:prstGeom prst="rect">
            <a:avLst/>
          </a:prstGeom>
          <a:noFill/>
          <a:ln w="9525">
            <a:noFill/>
            <a:miter lim="800000"/>
            <a:headEnd/>
            <a:tailEnd/>
          </a:ln>
        </p:spPr>
      </p:pic>
      <p:pic>
        <p:nvPicPr>
          <p:cNvPr id="6" name="صورة 1"/>
          <p:cNvPicPr/>
          <p:nvPr/>
        </p:nvPicPr>
        <p:blipFill>
          <a:blip r:embed="rId4" cstate="print"/>
          <a:srcRect/>
          <a:stretch>
            <a:fillRect/>
          </a:stretch>
        </p:blipFill>
        <p:spPr bwMode="auto">
          <a:xfrm>
            <a:off x="3779912" y="1556792"/>
            <a:ext cx="1728192"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مربع نص 2"/>
          <p:cNvSpPr txBox="1"/>
          <p:nvPr/>
        </p:nvSpPr>
        <p:spPr>
          <a:xfrm>
            <a:off x="1609444" y="476672"/>
            <a:ext cx="5726176" cy="707886"/>
          </a:xfrm>
          <a:prstGeom prst="rect">
            <a:avLst/>
          </a:prstGeom>
          <a:noFill/>
          <a:ln>
            <a:solidFill>
              <a:schemeClr val="accent1"/>
            </a:solidFill>
          </a:ln>
        </p:spPr>
        <p:txBody>
          <a:bodyPr wrap="square" rtlCol="1">
            <a:spAutoFit/>
          </a:bodyPr>
          <a:lstStyle/>
          <a:p>
            <a:pPr algn="ctr" rtl="1"/>
            <a:r>
              <a:rPr lang="ar-SA"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أقسام</a:t>
            </a:r>
            <a:r>
              <a:rPr lang="ar-S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r>
              <a:rPr lang="ar-SA"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التركيب</a:t>
            </a:r>
            <a:r>
              <a:rPr lang="ar-S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r>
              <a:rPr lang="ar-SA"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السكاني</a:t>
            </a:r>
            <a:endParaRPr lang="ar-SA" sz="40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6" name="سهم للأسفل 3"/>
          <p:cNvSpPr/>
          <p:nvPr/>
        </p:nvSpPr>
        <p:spPr>
          <a:xfrm>
            <a:off x="4142216" y="1335843"/>
            <a:ext cx="646176"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solidFill>
                <a:prstClr val="white"/>
              </a:solidFill>
            </a:endParaRPr>
          </a:p>
        </p:txBody>
      </p:sp>
      <p:sp>
        <p:nvSpPr>
          <p:cNvPr id="8" name="سهم إلى اليسار واليمين 4"/>
          <p:cNvSpPr/>
          <p:nvPr/>
        </p:nvSpPr>
        <p:spPr>
          <a:xfrm>
            <a:off x="672882" y="2206791"/>
            <a:ext cx="7584843" cy="48463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solidFill>
                <a:srgbClr val="C00000"/>
              </a:solidFill>
            </a:endParaRPr>
          </a:p>
        </p:txBody>
      </p:sp>
      <p:sp>
        <p:nvSpPr>
          <p:cNvPr id="9" name="سهم للأسفل 5"/>
          <p:cNvSpPr/>
          <p:nvPr/>
        </p:nvSpPr>
        <p:spPr>
          <a:xfrm>
            <a:off x="7440702" y="2558807"/>
            <a:ext cx="646176"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solidFill>
                <a:prstClr val="white"/>
              </a:solidFill>
            </a:endParaRPr>
          </a:p>
        </p:txBody>
      </p:sp>
      <p:sp>
        <p:nvSpPr>
          <p:cNvPr id="10" name="سهم للأسفل 6"/>
          <p:cNvSpPr/>
          <p:nvPr/>
        </p:nvSpPr>
        <p:spPr>
          <a:xfrm>
            <a:off x="4185464" y="2558807"/>
            <a:ext cx="646176" cy="17037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solidFill>
                <a:prstClr val="white"/>
              </a:solidFill>
            </a:endParaRPr>
          </a:p>
        </p:txBody>
      </p:sp>
      <p:sp>
        <p:nvSpPr>
          <p:cNvPr id="12" name="سهم للأسفل 8"/>
          <p:cNvSpPr/>
          <p:nvPr/>
        </p:nvSpPr>
        <p:spPr>
          <a:xfrm>
            <a:off x="884149" y="2558807"/>
            <a:ext cx="646176"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solidFill>
                <a:prstClr val="white"/>
              </a:solidFill>
            </a:endParaRPr>
          </a:p>
        </p:txBody>
      </p:sp>
      <p:sp>
        <p:nvSpPr>
          <p:cNvPr id="13" name="مربع نص 9"/>
          <p:cNvSpPr txBox="1"/>
          <p:nvPr/>
        </p:nvSpPr>
        <p:spPr>
          <a:xfrm>
            <a:off x="6267451" y="3671585"/>
            <a:ext cx="2992759" cy="1323439"/>
          </a:xfrm>
          <a:prstGeom prst="rect">
            <a:avLst/>
          </a:prstGeom>
          <a:noFill/>
          <a:ln>
            <a:solidFill>
              <a:schemeClr val="accent1"/>
            </a:solidFill>
          </a:ln>
        </p:spPr>
        <p:txBody>
          <a:bodyPr wrap="square" rtlCol="1">
            <a:spAutoFit/>
          </a:bodyPr>
          <a:lstStyle/>
          <a:p>
            <a:pPr algn="ctr" rtl="1"/>
            <a:r>
              <a:rPr lang="ar-SA" sz="3200" b="1" dirty="0" smtClean="0">
                <a:ln w="10541" cmpd="sng">
                  <a:solidFill>
                    <a:srgbClr val="4F81BD">
                      <a:shade val="88000"/>
                      <a:satMod val="110000"/>
                    </a:srgbClr>
                  </a:solidFill>
                  <a:prstDash val="solid"/>
                </a:ln>
                <a:solidFill>
                  <a:prstClr val="black"/>
                </a:solidFill>
              </a:rPr>
              <a:t>التركيب النوعي</a:t>
            </a:r>
            <a:endParaRPr lang="ar-EG" sz="3200" b="1" dirty="0" smtClean="0">
              <a:ln w="10541" cmpd="sng">
                <a:solidFill>
                  <a:srgbClr val="4F81BD">
                    <a:shade val="88000"/>
                    <a:satMod val="110000"/>
                  </a:srgbClr>
                </a:solidFill>
                <a:prstDash val="solid"/>
              </a:ln>
              <a:solidFill>
                <a:prstClr val="black"/>
              </a:solidFill>
            </a:endParaRPr>
          </a:p>
          <a:p>
            <a:pPr algn="ctr" rtl="1"/>
            <a:r>
              <a:rPr lang="ar-SA" sz="2400" b="1" dirty="0">
                <a:ln w="10541" cmpd="sng">
                  <a:solidFill>
                    <a:srgbClr val="4F81BD">
                      <a:shade val="88000"/>
                      <a:satMod val="110000"/>
                    </a:srgbClr>
                  </a:solidFill>
                  <a:prstDash val="solid"/>
                </a:ln>
                <a:solidFill>
                  <a:prstClr val="black"/>
                </a:solidFill>
              </a:rPr>
              <a:t>توزيع السكان حسب الجنس (ذكور واناث) </a:t>
            </a:r>
          </a:p>
        </p:txBody>
      </p:sp>
      <p:sp>
        <p:nvSpPr>
          <p:cNvPr id="14" name="مربع نص 10"/>
          <p:cNvSpPr txBox="1"/>
          <p:nvPr/>
        </p:nvSpPr>
        <p:spPr>
          <a:xfrm>
            <a:off x="2941837" y="4391167"/>
            <a:ext cx="3133495" cy="1323439"/>
          </a:xfrm>
          <a:prstGeom prst="rect">
            <a:avLst/>
          </a:prstGeom>
          <a:noFill/>
          <a:ln>
            <a:solidFill>
              <a:schemeClr val="accent1"/>
            </a:solidFill>
          </a:ln>
        </p:spPr>
        <p:txBody>
          <a:bodyPr wrap="square" rtlCol="1">
            <a:spAutoFit/>
          </a:bodyPr>
          <a:lstStyle/>
          <a:p>
            <a:pPr algn="ctr" rtl="1"/>
            <a:r>
              <a:rPr lang="ar-SA" sz="3200" b="1" dirty="0" smtClean="0">
                <a:ln w="10541" cmpd="sng">
                  <a:solidFill>
                    <a:srgbClr val="4F81BD">
                      <a:shade val="88000"/>
                      <a:satMod val="110000"/>
                    </a:srgbClr>
                  </a:solidFill>
                  <a:prstDash val="solid"/>
                </a:ln>
                <a:solidFill>
                  <a:prstClr val="black"/>
                </a:solidFill>
              </a:rPr>
              <a:t>التركيب</a:t>
            </a:r>
            <a:r>
              <a:rPr lang="ar-SA" sz="3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ar-SA" sz="3200" b="1" dirty="0" smtClean="0">
                <a:ln w="10541" cmpd="sng">
                  <a:solidFill>
                    <a:srgbClr val="4F81BD">
                      <a:shade val="88000"/>
                      <a:satMod val="110000"/>
                    </a:srgbClr>
                  </a:solidFill>
                  <a:prstDash val="solid"/>
                </a:ln>
                <a:solidFill>
                  <a:prstClr val="black"/>
                </a:solidFill>
              </a:rPr>
              <a:t>العمري</a:t>
            </a:r>
            <a:endParaRPr lang="ar-EG" sz="3200" b="1" dirty="0" smtClean="0">
              <a:ln w="10541" cmpd="sng">
                <a:solidFill>
                  <a:srgbClr val="4F81BD">
                    <a:shade val="88000"/>
                    <a:satMod val="110000"/>
                  </a:srgbClr>
                </a:solidFill>
                <a:prstDash val="solid"/>
              </a:ln>
              <a:solidFill>
                <a:prstClr val="black"/>
              </a:solidFill>
            </a:endParaRPr>
          </a:p>
          <a:p>
            <a:pPr algn="ctr" rtl="1"/>
            <a:r>
              <a:rPr lang="ar-SA" sz="2400" b="1" dirty="0">
                <a:ln w="10541" cmpd="sng">
                  <a:solidFill>
                    <a:srgbClr val="4F81BD">
                      <a:shade val="88000"/>
                      <a:satMod val="110000"/>
                    </a:srgbClr>
                  </a:solidFill>
                  <a:prstDash val="solid"/>
                </a:ln>
                <a:solidFill>
                  <a:prstClr val="black"/>
                </a:solidFill>
              </a:rPr>
              <a:t>توزيع السكان حسب فئات الاعمار المختلفة </a:t>
            </a:r>
            <a:r>
              <a:rPr lang="ar-SA" sz="2000" b="1" dirty="0">
                <a:ln w="10541" cmpd="sng">
                  <a:solidFill>
                    <a:srgbClr val="4F81BD">
                      <a:shade val="88000"/>
                      <a:satMod val="110000"/>
                    </a:srgbClr>
                  </a:solidFill>
                  <a:prstDash val="solid"/>
                </a:ln>
                <a:solidFill>
                  <a:prstClr val="black"/>
                </a:solidFill>
              </a:rPr>
              <a:t>للذكور والاناث </a:t>
            </a:r>
          </a:p>
        </p:txBody>
      </p:sp>
      <p:sp>
        <p:nvSpPr>
          <p:cNvPr id="15" name="مربع نص 11"/>
          <p:cNvSpPr txBox="1"/>
          <p:nvPr/>
        </p:nvSpPr>
        <p:spPr>
          <a:xfrm>
            <a:off x="-252536" y="3677851"/>
            <a:ext cx="2975212" cy="1323439"/>
          </a:xfrm>
          <a:prstGeom prst="rect">
            <a:avLst/>
          </a:prstGeom>
          <a:noFill/>
          <a:ln>
            <a:solidFill>
              <a:schemeClr val="accent1"/>
            </a:solidFill>
          </a:ln>
        </p:spPr>
        <p:txBody>
          <a:bodyPr wrap="square" rtlCol="1">
            <a:spAutoFit/>
          </a:bodyPr>
          <a:lstStyle/>
          <a:p>
            <a:pPr algn="ctr" rtl="1"/>
            <a:r>
              <a:rPr lang="ar-SA" sz="3200" b="1" dirty="0" smtClean="0">
                <a:ln w="10541" cmpd="sng">
                  <a:solidFill>
                    <a:srgbClr val="4F81BD">
                      <a:shade val="88000"/>
                      <a:satMod val="110000"/>
                    </a:srgbClr>
                  </a:solidFill>
                  <a:prstDash val="solid"/>
                </a:ln>
                <a:solidFill>
                  <a:prstClr val="black"/>
                </a:solidFill>
              </a:rPr>
              <a:t>التركيب</a:t>
            </a:r>
            <a:r>
              <a:rPr lang="ar-SA" sz="32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ar-SA" sz="3200" b="1" dirty="0" smtClean="0">
                <a:ln w="10541" cmpd="sng">
                  <a:solidFill>
                    <a:srgbClr val="4F81BD">
                      <a:shade val="88000"/>
                      <a:satMod val="110000"/>
                    </a:srgbClr>
                  </a:solidFill>
                  <a:prstDash val="solid"/>
                </a:ln>
                <a:solidFill>
                  <a:prstClr val="black"/>
                </a:solidFill>
              </a:rPr>
              <a:t>الاقتصادي</a:t>
            </a:r>
            <a:endParaRPr lang="ar-EG" sz="3200" b="1" dirty="0" smtClean="0">
              <a:ln w="10541" cmpd="sng">
                <a:solidFill>
                  <a:srgbClr val="4F81BD">
                    <a:shade val="88000"/>
                    <a:satMod val="110000"/>
                  </a:srgbClr>
                </a:solidFill>
                <a:prstDash val="solid"/>
              </a:ln>
              <a:solidFill>
                <a:prstClr val="black"/>
              </a:solidFill>
            </a:endParaRPr>
          </a:p>
          <a:p>
            <a:pPr algn="ctr" rtl="1"/>
            <a:r>
              <a:rPr lang="ar-SA" sz="2400" b="1" dirty="0">
                <a:ln w="10541" cmpd="sng">
                  <a:solidFill>
                    <a:srgbClr val="4F81BD">
                      <a:shade val="88000"/>
                      <a:satMod val="110000"/>
                    </a:srgbClr>
                  </a:solidFill>
                  <a:prstDash val="solid"/>
                </a:ln>
                <a:solidFill>
                  <a:prstClr val="black"/>
                </a:solidFill>
              </a:rPr>
              <a:t>توزيع السكان حسب </a:t>
            </a:r>
            <a:r>
              <a:rPr lang="ar-EG" sz="2400" b="1" dirty="0" smtClean="0">
                <a:ln w="10541" cmpd="sng">
                  <a:solidFill>
                    <a:srgbClr val="4F81BD">
                      <a:shade val="88000"/>
                      <a:satMod val="110000"/>
                    </a:srgbClr>
                  </a:solidFill>
                  <a:prstDash val="solid"/>
                </a:ln>
                <a:solidFill>
                  <a:prstClr val="black"/>
                </a:solidFill>
              </a:rPr>
              <a:t>الأنشطة الاقتصادية</a:t>
            </a:r>
            <a:endParaRPr lang="ar-SA" sz="2400" b="1" dirty="0">
              <a:ln w="10541" cmpd="sng">
                <a:solidFill>
                  <a:srgbClr val="4F81BD">
                    <a:shade val="88000"/>
                    <a:satMod val="110000"/>
                  </a:srgbClr>
                </a:solidFill>
                <a:prstDash val="solid"/>
              </a:ln>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16"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48680"/>
            <a:ext cx="9144000"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0" y="548681"/>
            <a:ext cx="9097394" cy="5328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Title 1"/>
          <p:cNvSpPr txBox="1">
            <a:spLocks/>
          </p:cNvSpPr>
          <p:nvPr/>
        </p:nvSpPr>
        <p:spPr>
          <a:xfrm>
            <a:off x="323528" y="260648"/>
            <a:ext cx="8516449" cy="779934"/>
          </a:xfrm>
          <a:prstGeom prst="rect">
            <a:avLst/>
          </a:prstGeom>
        </p:spPr>
        <p:txBody>
          <a:bodyPr vert="horz" anchor="b">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altLang="en-US" sz="4800" b="1" i="0" u="none" strike="noStrike" kern="1200" cap="all" spc="0" normalizeH="0" baseline="0" noProof="0" dirty="0" smtClean="0">
                <a:ln>
                  <a:noFill/>
                </a:ln>
                <a:solidFill>
                  <a:srgbClr val="04617B"/>
                </a:solidFill>
                <a:effectLst/>
                <a:uLnTx/>
                <a:uFillTx/>
                <a:latin typeface="+mj-lt"/>
                <a:ea typeface="+mj-ea"/>
                <a:cs typeface="+mj-cs"/>
              </a:rPr>
              <a:t>النمو السكاني</a:t>
            </a:r>
            <a:endParaRPr kumimoji="0" lang="en-US" altLang="en-US" sz="4800" b="0" i="0" u="none" strike="noStrike" kern="1200" cap="all" spc="0" normalizeH="0" baseline="0" noProof="0" dirty="0" smtClean="0">
              <a:ln>
                <a:noFill/>
              </a:ln>
              <a:solidFill>
                <a:schemeClr val="tx2"/>
              </a:solidFill>
              <a:effectLst/>
              <a:uLnTx/>
              <a:uFillTx/>
              <a:latin typeface="+mj-lt"/>
              <a:ea typeface="+mj-ea"/>
              <a:cs typeface="+mj-cs"/>
            </a:endParaRPr>
          </a:p>
        </p:txBody>
      </p:sp>
      <p:pic>
        <p:nvPicPr>
          <p:cNvPr id="6" name="Content Placeholder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1124744"/>
            <a:ext cx="6952993" cy="3312368"/>
          </a:xfrm>
          <a:prstGeom prst="rect">
            <a:avLst/>
          </a:prstGeom>
        </p:spPr>
      </p:pic>
      <p:sp>
        <p:nvSpPr>
          <p:cNvPr id="7" name="Rectangle 6"/>
          <p:cNvSpPr/>
          <p:nvPr/>
        </p:nvSpPr>
        <p:spPr>
          <a:xfrm>
            <a:off x="0" y="4797152"/>
            <a:ext cx="9143999" cy="1107996"/>
          </a:xfrm>
          <a:prstGeom prst="rect">
            <a:avLst/>
          </a:prstGeom>
        </p:spPr>
        <p:txBody>
          <a:bodyPr wrap="square">
            <a:spAutoFit/>
          </a:bodyPr>
          <a:lstStyle/>
          <a:p>
            <a:pPr algn="just" rtl="1"/>
            <a:r>
              <a:rPr lang="ar-EG" sz="2400" b="1" dirty="0">
                <a:solidFill>
                  <a:schemeClr val="bg1"/>
                </a:solidFill>
              </a:rPr>
              <a:t>المقصود بالنمو السكاني اختلاف أعداد السكان خلال فترة زمنية معينة نتيجة للفرق بين معدلات المواليد والوفيات من ناحية ومعدلات الهجرة الداخلية والخارجية من ناحية </a:t>
            </a:r>
            <a:r>
              <a:rPr lang="ar-EG" sz="2400" b="1" dirty="0" smtClean="0">
                <a:solidFill>
                  <a:schemeClr val="bg1"/>
                </a:solidFill>
              </a:rPr>
              <a:t>أخرى. </a:t>
            </a:r>
            <a:r>
              <a:rPr lang="ar-EG" dirty="0">
                <a:solidFill>
                  <a:schemeClr val="bg1"/>
                </a:solidFill>
              </a:rPr>
              <a:t>.</a:t>
            </a:r>
          </a:p>
          <a:p>
            <a:pPr algn="r" rtl="1"/>
            <a:r>
              <a:rPr lang="ar-EG"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8" name="مربع نص 2"/>
          <p:cNvSpPr txBox="1"/>
          <p:nvPr/>
        </p:nvSpPr>
        <p:spPr>
          <a:xfrm>
            <a:off x="395537" y="404664"/>
            <a:ext cx="7992888" cy="76944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4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أهمية دراسة النمو السكاني </a:t>
            </a:r>
            <a:endParaRPr lang="ar-SA"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9" name="مربع نص 3"/>
          <p:cNvSpPr txBox="1"/>
          <p:nvPr/>
        </p:nvSpPr>
        <p:spPr>
          <a:xfrm>
            <a:off x="251521" y="1700808"/>
            <a:ext cx="8568952" cy="3416320"/>
          </a:xfrm>
          <a:prstGeom prst="rect">
            <a:avLst/>
          </a:prstGeom>
          <a:noFill/>
        </p:spPr>
        <p:txBody>
          <a:bodyPr wrap="square" rtlCol="1">
            <a:spAutoFit/>
          </a:bodyPr>
          <a:lstStyle/>
          <a:p>
            <a:pPr marL="285750" indent="-285750" algn="just" rtl="1">
              <a:buFontTx/>
              <a:buBlip>
                <a:blip r:embed="rId2"/>
              </a:buBlip>
            </a:pPr>
            <a:r>
              <a:rPr lang="ar-SA" sz="3200" b="1" dirty="0" smtClean="0">
                <a:solidFill>
                  <a:schemeClr val="bg1"/>
                </a:solidFill>
              </a:rPr>
              <a:t> </a:t>
            </a:r>
            <a:r>
              <a:rPr lang="ar-SA"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تفيد في التخطيط الاقتصادي والاجتماعي</a:t>
            </a:r>
            <a:r>
              <a:rPr lang="ar-EG"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a:t>
            </a:r>
            <a:r>
              <a:rPr lang="ar-SA"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 أي تساعد في معرفة احتياجات السكان من فرص العمل والخدمات  الصحية والتعليمية وغيرها .</a:t>
            </a:r>
          </a:p>
          <a:p>
            <a:pPr algn="r" rtl="1"/>
            <a:endParaRPr lang="ar-SA" sz="3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a:p>
            <a:pPr marL="285750" indent="-285750" algn="just" rtl="1">
              <a:buFontTx/>
              <a:buBlip>
                <a:blip r:embed="rId2"/>
              </a:buBlip>
            </a:pPr>
            <a:r>
              <a:rPr lang="ar-SA" sz="3600" b="1" cap="all" dirty="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 </a:t>
            </a:r>
            <a:r>
              <a:rPr lang="ar-SA"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تساعد في معرفة امكانية حدوث المشكلات السكانية</a:t>
            </a:r>
            <a:r>
              <a:rPr lang="ar-EG"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a:t>
            </a:r>
            <a:r>
              <a:rPr lang="ar-SA"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 واتخاذ  </a:t>
            </a:r>
            <a:r>
              <a:rPr lang="ar-EG"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ما يلزم من </a:t>
            </a:r>
            <a:r>
              <a:rPr lang="ar-SA" sz="36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الاجراءات الوقائية لتفادي حدوثها . </a:t>
            </a:r>
            <a:endParaRPr lang="ar-SA" sz="3600" b="1" cap="all" dirty="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مربع نص 2"/>
          <p:cNvSpPr txBox="1"/>
          <p:nvPr/>
        </p:nvSpPr>
        <p:spPr>
          <a:xfrm>
            <a:off x="-1404664" y="548680"/>
            <a:ext cx="11313995"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3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المشاكل الناتجة عن النمو السكاني </a:t>
            </a:r>
            <a:endParaRPr lang="ar-SA"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6" name="مربع نص 3"/>
          <p:cNvSpPr txBox="1"/>
          <p:nvPr/>
        </p:nvSpPr>
        <p:spPr>
          <a:xfrm>
            <a:off x="827584" y="1844824"/>
            <a:ext cx="7635882" cy="2369880"/>
          </a:xfrm>
          <a:prstGeom prst="rect">
            <a:avLst/>
          </a:prstGeom>
          <a:noFill/>
        </p:spPr>
        <p:txBody>
          <a:bodyPr wrap="square" rtlCol="1">
            <a:spAutoFit/>
          </a:bodyPr>
          <a:lstStyle/>
          <a:p>
            <a:pPr marL="285750" indent="-285750" algn="r" rtl="1">
              <a:buFont typeface="Wingdings" panose="05000000000000000000" pitchFamily="2" charset="2"/>
              <a:buChar char="q"/>
            </a:pPr>
            <a:r>
              <a:rPr lang="ar-SA" sz="28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مشكلات الازدحام</a:t>
            </a:r>
          </a:p>
          <a:p>
            <a:pPr marL="285750" indent="-285750" algn="r" rtl="1">
              <a:buFont typeface="Wingdings" panose="05000000000000000000" pitchFamily="2" charset="2"/>
              <a:buChar char="q"/>
            </a:pPr>
            <a:r>
              <a:rPr lang="ar-SA" sz="28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التلوث</a:t>
            </a:r>
          </a:p>
          <a:p>
            <a:pPr marL="285750" indent="-285750" algn="r" rtl="1">
              <a:buFont typeface="Wingdings" panose="05000000000000000000" pitchFamily="2" charset="2"/>
              <a:buChar char="q"/>
            </a:pPr>
            <a:r>
              <a:rPr lang="ar-SA" sz="28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الزحف العمراني علي الاراضي الزراعية</a:t>
            </a:r>
          </a:p>
          <a:p>
            <a:pPr marL="285750" indent="-285750" algn="r" rtl="1">
              <a:buFont typeface="Wingdings" panose="05000000000000000000" pitchFamily="2" charset="2"/>
              <a:buChar char="q"/>
            </a:pPr>
            <a:r>
              <a:rPr lang="ar-SA" sz="2800" b="1" cap="all" dirty="0" smtClean="0">
                <a:ln w="9000" cmpd="sng">
                  <a:solidFill>
                    <a:srgbClr val="8064A2">
                      <a:shade val="50000"/>
                      <a:satMod val="120000"/>
                    </a:srgbClr>
                  </a:solidFill>
                  <a:prstDash val="solid"/>
                </a:ln>
                <a:solidFill>
                  <a:schemeClr val="bg1"/>
                </a:solidFill>
                <a:effectLst>
                  <a:reflection blurRad="12700" stA="28000" endPos="45000" dist="1000" dir="5400000" sy="-100000" algn="bl" rotWithShape="0"/>
                </a:effectLst>
              </a:rPr>
              <a:t>الضغط علي الموارد الطبيعية نتيجة الطلب المتزايد عليها</a:t>
            </a:r>
          </a:p>
          <a:p>
            <a:pPr marL="285750" indent="-285750" algn="r" rtl="1">
              <a:buFont typeface="Wingdings" panose="05000000000000000000" pitchFamily="2" charset="2"/>
              <a:buChar char="q"/>
            </a:pPr>
            <a:endParaRPr lang="ar-SA"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xEl>
                                              <p:pRg st="0" end="0"/>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xEl>
                                              <p:pRg st="1" end="1"/>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xEl>
                                              <p:pRg st="2" end="2"/>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7" name="Picture 103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340768"/>
            <a:ext cx="9143999"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828600" y="188640"/>
            <a:ext cx="10972800" cy="782756"/>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000" b="1" i="0" u="none" strike="noStrike" kern="1200" cap="all" spc="0" normalizeH="0" baseline="0" noProof="0" dirty="0" smtClean="0">
                <a:ln>
                  <a:noFill/>
                </a:ln>
                <a:solidFill>
                  <a:schemeClr val="accent4">
                    <a:lumMod val="60000"/>
                    <a:lumOff val="40000"/>
                  </a:schemeClr>
                </a:solidFill>
                <a:effectLst/>
                <a:uLnTx/>
                <a:uFillTx/>
                <a:latin typeface="+mj-lt"/>
                <a:ea typeface="+mj-ea"/>
                <a:cs typeface="Simplified Arabic" pitchFamily="2" charset="-78"/>
              </a:rPr>
              <a:t>الهجرة</a:t>
            </a:r>
            <a:endParaRPr kumimoji="0" lang="en-US" sz="4000" b="0" i="0" u="none" strike="noStrike" kern="1200" cap="all" spc="0" normalizeH="0" baseline="0" noProof="0" dirty="0">
              <a:ln>
                <a:noFill/>
              </a:ln>
              <a:solidFill>
                <a:schemeClr val="accent4">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5" name="Picture 109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836712"/>
            <a:ext cx="8668490" cy="4984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4"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52736"/>
            <a:ext cx="8892480"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08720"/>
            <a:ext cx="9144000"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4" name="مربع نص 2"/>
          <p:cNvSpPr txBox="1"/>
          <p:nvPr/>
        </p:nvSpPr>
        <p:spPr>
          <a:xfrm>
            <a:off x="1547664" y="980728"/>
            <a:ext cx="6480720" cy="769441"/>
          </a:xfrm>
          <a:prstGeom prst="rect">
            <a:avLst/>
          </a:prstGeom>
          <a:noFill/>
        </p:spPr>
        <p:txBody>
          <a:bodyPr wrap="square" rtlCol="1">
            <a:spAutoFit/>
          </a:bodyPr>
          <a:lstStyle/>
          <a:p>
            <a:r>
              <a:rPr lang="ar-SA"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المقصود بجغرافية السكان؟؟</a:t>
            </a:r>
            <a:endPar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مربع نص 3"/>
          <p:cNvSpPr txBox="1"/>
          <p:nvPr/>
        </p:nvSpPr>
        <p:spPr>
          <a:xfrm>
            <a:off x="1115616" y="2492896"/>
            <a:ext cx="7200800" cy="255454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هي فرع حديث من فروع الجغرافيا البشرية وتهتم بدراسة السكان من حيث عددهم ونموهم وتوزيعهم وخصائصهم وحركتهم .</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pic>
        <p:nvPicPr>
          <p:cNvPr id="4"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0"/>
            <a:ext cx="9108504" cy="328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84985"/>
            <a:ext cx="9144000"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WordArt 8"/>
          <p:cNvSpPr>
            <a:spLocks noChangeArrowheads="1" noChangeShapeType="1" noTextEdit="1"/>
          </p:cNvSpPr>
          <p:nvPr/>
        </p:nvSpPr>
        <p:spPr bwMode="auto">
          <a:xfrm>
            <a:off x="1475656" y="404664"/>
            <a:ext cx="5857869" cy="969816"/>
          </a:xfrm>
          <a:prstGeom prst="rect">
            <a:avLst/>
          </a:prstGeom>
        </p:spPr>
        <p:txBody>
          <a:bodyPr wrap="none" fromWordArt="1">
            <a:prstTxWarp prst="textPlain">
              <a:avLst>
                <a:gd name="adj" fmla="val 49338"/>
              </a:avLst>
            </a:prstTxWarp>
          </a:bodyPr>
          <a:lstStyle/>
          <a:p>
            <a:r>
              <a:rPr lang="ar-IQ" sz="3600" b="1" kern="10" dirty="0">
                <a:ln w="9525">
                  <a:solidFill>
                    <a:srgbClr val="800000"/>
                  </a:solidFill>
                  <a:round/>
                  <a:headEnd/>
                  <a:tailEnd/>
                </a:ln>
                <a:gradFill rotWithShape="1">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effectLst>
                  <a:outerShdw sy="50000" kx="-2453608" rotWithShape="0">
                    <a:srgbClr val="868686">
                      <a:alpha val="50000"/>
                    </a:srgbClr>
                  </a:outerShdw>
                </a:effectLst>
                <a:latin typeface="Arial"/>
                <a:cs typeface="Arial"/>
              </a:rPr>
              <a:t>النمو السكانى والاسقاطات السكانية</a:t>
            </a:r>
          </a:p>
        </p:txBody>
      </p:sp>
      <p:sp>
        <p:nvSpPr>
          <p:cNvPr id="7" name="Text Box 3"/>
          <p:cNvSpPr txBox="1">
            <a:spLocks noChangeArrowheads="1"/>
          </p:cNvSpPr>
          <p:nvPr/>
        </p:nvSpPr>
        <p:spPr bwMode="auto">
          <a:xfrm>
            <a:off x="971600" y="1484784"/>
            <a:ext cx="7993062" cy="1008063"/>
          </a:xfrm>
          <a:prstGeom prst="rect">
            <a:avLst/>
          </a:prstGeom>
          <a:gradFill rotWithShape="1">
            <a:gsLst>
              <a:gs pos="0">
                <a:srgbClr val="003300"/>
              </a:gs>
              <a:gs pos="50000">
                <a:srgbClr val="990033"/>
              </a:gs>
              <a:gs pos="100000">
                <a:srgbClr val="003300"/>
              </a:gs>
            </a:gsLst>
            <a:lin ang="5400000" scaled="1"/>
          </a:gradFill>
          <a:ln w="9525">
            <a:noFill/>
            <a:miter lim="800000"/>
            <a:headEnd/>
            <a:tailEnd/>
          </a:ln>
        </p:spPr>
        <p:txBody>
          <a:bodyPr/>
          <a:lstStyle/>
          <a:p>
            <a:pPr>
              <a:defRPr/>
            </a:pPr>
            <a:r>
              <a:rPr lang="ar-EG" sz="4800" b="1" dirty="0">
                <a:solidFill>
                  <a:schemeClr val="bg1"/>
                </a:solidFill>
                <a:effectLst>
                  <a:outerShdw blurRad="38100" dist="38100" dir="2700000" algn="tl">
                    <a:srgbClr val="000000"/>
                  </a:outerShdw>
                </a:effectLst>
                <a:cs typeface="Arial" charset="0"/>
              </a:rPr>
              <a:t>أولا: التقدير بين تعدادين</a:t>
            </a:r>
            <a:endParaRPr lang="ar-EG" sz="4000" b="1" dirty="0">
              <a:solidFill>
                <a:schemeClr val="bg1"/>
              </a:solidFill>
              <a:effectLst>
                <a:outerShdw blurRad="38100" dist="38100" dir="2700000" algn="tl">
                  <a:srgbClr val="000000"/>
                </a:outerShdw>
              </a:effectLst>
              <a:cs typeface="Arial" charset="0"/>
            </a:endParaRPr>
          </a:p>
        </p:txBody>
      </p:sp>
      <p:sp>
        <p:nvSpPr>
          <p:cNvPr id="8" name="Rectangle 3"/>
          <p:cNvSpPr txBox="1">
            <a:spLocks noChangeArrowheads="1"/>
          </p:cNvSpPr>
          <p:nvPr/>
        </p:nvSpPr>
        <p:spPr>
          <a:xfrm>
            <a:off x="467544" y="2708920"/>
            <a:ext cx="8424937" cy="2880668"/>
          </a:xfrm>
          <a:prstGeom prst="rect">
            <a:avLst/>
          </a:prstGeom>
          <a:noFill/>
        </p:spPr>
        <p:txBody>
          <a:bodyPr vert="horz" anchor="ctr">
            <a:normAutofit/>
          </a:bodyPr>
          <a:lstStyle/>
          <a:p>
            <a:pPr marL="609600" marR="0" lvl="0" indent="-609600" algn="l" defTabSz="914400" rtl="0" eaLnBrk="1" fontAlgn="auto" latinLnBrk="0" hangingPunct="1">
              <a:lnSpc>
                <a:spcPct val="90000"/>
              </a:lnSpc>
              <a:spcBef>
                <a:spcPts val="700"/>
              </a:spcBef>
              <a:spcAft>
                <a:spcPts val="0"/>
              </a:spcAft>
              <a:buClr>
                <a:schemeClr val="accent2"/>
              </a:buClr>
              <a:buSzPct val="60000"/>
              <a:buFont typeface="Wingdings" pitchFamily="2" charset="2"/>
              <a:buNone/>
              <a:tabLst/>
              <a:defRPr/>
            </a:pPr>
            <a:r>
              <a:rPr kumimoji="0" lang="ar-EG" sz="2600" b="1" i="0" u="none" strike="noStrike" kern="1200" cap="none" spc="0" normalizeH="0" baseline="0" noProof="0" smtClean="0">
                <a:ln>
                  <a:noFill/>
                </a:ln>
                <a:solidFill>
                  <a:srgbClr val="FFFFFF"/>
                </a:solidFill>
                <a:effectLst/>
                <a:uLnTx/>
                <a:uFillTx/>
                <a:latin typeface="+mn-lt"/>
                <a:ea typeface="+mn-ea"/>
                <a:cs typeface="+mn-cs"/>
              </a:rPr>
              <a:t>1- طريقة التزايد المنتظم (المتوالية الهندسية)                               </a:t>
            </a:r>
          </a:p>
          <a:p>
            <a:pPr marL="609600" marR="0" lvl="0" indent="-609600" algn="l" defTabSz="914400" rtl="0" eaLnBrk="1" fontAlgn="auto" latinLnBrk="0" hangingPunct="1">
              <a:lnSpc>
                <a:spcPct val="90000"/>
              </a:lnSpc>
              <a:spcBef>
                <a:spcPts val="700"/>
              </a:spcBef>
              <a:spcAft>
                <a:spcPts val="0"/>
              </a:spcAft>
              <a:buClr>
                <a:schemeClr val="accent2"/>
              </a:buClr>
              <a:buSzPct val="60000"/>
              <a:buFont typeface="Wingdings" pitchFamily="2" charset="2"/>
              <a:buNone/>
              <a:tabLst/>
              <a:defRPr/>
            </a:pPr>
            <a:r>
              <a:rPr kumimoji="0" lang="en-US" sz="2000" b="1" i="0" u="none" strike="noStrike" kern="1200" cap="none" spc="0" normalizeH="0" baseline="0" noProof="0" smtClean="0">
                <a:ln>
                  <a:noFill/>
                </a:ln>
                <a:solidFill>
                  <a:srgbClr val="FFFFFF"/>
                </a:solidFill>
                <a:effectLst/>
                <a:uLnTx/>
                <a:uFillTx/>
                <a:latin typeface="+mn-lt"/>
                <a:ea typeface="+mn-ea"/>
                <a:cs typeface="+mn-cs"/>
              </a:rPr>
              <a:t>                                               n</a:t>
            </a:r>
            <a:r>
              <a:rPr kumimoji="0" lang="ar-EG" sz="2000" b="1" i="0" u="none" strike="noStrike" kern="1200" cap="none" spc="0" normalizeH="0" baseline="0" noProof="0" smtClean="0">
                <a:ln>
                  <a:noFill/>
                </a:ln>
                <a:solidFill>
                  <a:srgbClr val="FFFFFF"/>
                </a:solidFill>
                <a:effectLst/>
                <a:uLnTx/>
                <a:uFillTx/>
                <a:latin typeface="+mn-lt"/>
                <a:ea typeface="+mn-ea"/>
                <a:cs typeface="+mn-cs"/>
              </a:rPr>
              <a:t>                         </a:t>
            </a:r>
            <a:r>
              <a:rPr kumimoji="0" lang="en-US" sz="2000" b="1" i="0" u="none" strike="noStrike" kern="1200" cap="none" spc="0" normalizeH="0" baseline="0" noProof="0" smtClean="0">
                <a:ln>
                  <a:noFill/>
                </a:ln>
                <a:solidFill>
                  <a:srgbClr val="FFFFFF"/>
                </a:solidFill>
                <a:effectLst/>
                <a:uLnTx/>
                <a:uFillTx/>
                <a:latin typeface="+mn-lt"/>
                <a:ea typeface="+mn-ea"/>
                <a:cs typeface="+mn-cs"/>
              </a:rPr>
              <a:t>    </a:t>
            </a:r>
            <a:r>
              <a:rPr kumimoji="0" lang="ar-EG" sz="2000" b="1" i="0" u="none" strike="noStrike" kern="1200" cap="none" spc="0" normalizeH="0" baseline="0" noProof="0" smtClean="0">
                <a:ln>
                  <a:noFill/>
                </a:ln>
                <a:solidFill>
                  <a:srgbClr val="FFFFFF"/>
                </a:solidFill>
                <a:effectLst/>
                <a:uLnTx/>
                <a:uFillTx/>
                <a:latin typeface="+mn-lt"/>
                <a:ea typeface="+mn-ea"/>
                <a:cs typeface="+mn-cs"/>
              </a:rPr>
              <a:t> </a:t>
            </a:r>
            <a:r>
              <a:rPr kumimoji="0" lang="en-US" sz="2000" b="1" i="0" u="none" strike="noStrike" kern="1200" cap="none" spc="0" normalizeH="0" baseline="0" noProof="0" smtClean="0">
                <a:ln>
                  <a:noFill/>
                </a:ln>
                <a:solidFill>
                  <a:srgbClr val="FFFFFF"/>
                </a:solidFill>
                <a:effectLst/>
                <a:uLnTx/>
                <a:uFillTx/>
                <a:latin typeface="+mn-lt"/>
                <a:ea typeface="+mn-ea"/>
                <a:cs typeface="+mn-cs"/>
              </a:rPr>
              <a:t>    </a:t>
            </a:r>
            <a:r>
              <a:rPr kumimoji="0" lang="ar-EG" sz="2000" b="1" i="0" u="none" strike="noStrike" kern="1200" cap="none" spc="0" normalizeH="0" baseline="0" noProof="0" smtClean="0">
                <a:ln>
                  <a:noFill/>
                </a:ln>
                <a:solidFill>
                  <a:srgbClr val="FFFFFF"/>
                </a:solidFill>
                <a:effectLst/>
                <a:uLnTx/>
                <a:uFillTx/>
                <a:latin typeface="+mn-lt"/>
                <a:ea typeface="+mn-ea"/>
                <a:cs typeface="+mn-cs"/>
              </a:rPr>
              <a:t> </a:t>
            </a:r>
            <a:r>
              <a:rPr kumimoji="0" lang="en-US" sz="2000" b="1" i="0" u="none" strike="noStrike" kern="1200" cap="none" spc="0" normalizeH="0" baseline="0" noProof="0" smtClean="0">
                <a:ln>
                  <a:noFill/>
                </a:ln>
                <a:solidFill>
                  <a:srgbClr val="FFFFFF"/>
                </a:solidFill>
                <a:effectLst/>
                <a:uLnTx/>
                <a:uFillTx/>
                <a:latin typeface="+mn-lt"/>
                <a:ea typeface="+mn-ea"/>
                <a:cs typeface="+mn-cs"/>
              </a:rPr>
              <a:t> </a:t>
            </a:r>
            <a:endParaRPr kumimoji="0" lang="ar-EG" sz="2000" b="1" i="0" u="none" strike="noStrike" kern="1200" cap="none" spc="0" normalizeH="0" baseline="0" noProof="0" smtClean="0">
              <a:ln>
                <a:noFill/>
              </a:ln>
              <a:solidFill>
                <a:srgbClr val="FFFFFF"/>
              </a:solidFill>
              <a:effectLst/>
              <a:uLnTx/>
              <a:uFillTx/>
              <a:latin typeface="+mn-lt"/>
              <a:ea typeface="+mn-ea"/>
              <a:cs typeface="+mn-cs"/>
            </a:endParaRPr>
          </a:p>
          <a:p>
            <a:pPr marL="609600" marR="0" lvl="0" indent="-609600" algn="l" defTabSz="914400" rtl="0" eaLnBrk="1" fontAlgn="auto" latinLnBrk="0" hangingPunct="1">
              <a:lnSpc>
                <a:spcPct val="90000"/>
              </a:lnSpc>
              <a:spcBef>
                <a:spcPts val="700"/>
              </a:spcBef>
              <a:spcAft>
                <a:spcPts val="0"/>
              </a:spcAft>
              <a:buClr>
                <a:schemeClr val="accent2"/>
              </a:buClr>
              <a:buSzPct val="60000"/>
              <a:buFont typeface="Wingdings" pitchFamily="2" charset="2"/>
              <a:buNone/>
              <a:tabLst/>
              <a:defRPr/>
            </a:pPr>
            <a:r>
              <a:rPr kumimoji="0" lang="en-US" sz="2600" b="1" i="0" u="none" strike="noStrike" kern="1200" cap="none" spc="0" normalizeH="0" baseline="0" noProof="0" smtClean="0">
                <a:ln>
                  <a:noFill/>
                </a:ln>
                <a:solidFill>
                  <a:srgbClr val="FFFFFF"/>
                </a:solidFill>
                <a:effectLst/>
                <a:uLnTx/>
                <a:uFillTx/>
                <a:latin typeface="+mn-lt"/>
                <a:ea typeface="+mn-ea"/>
                <a:cs typeface="+mn-cs"/>
              </a:rPr>
              <a:t>             (1 + r ) =    </a:t>
            </a:r>
            <a:r>
              <a:rPr kumimoji="0" lang="en-US" sz="4000" b="1" i="0" u="none" strike="noStrike" kern="1200" cap="none" spc="0" normalizeH="0" baseline="0" noProof="0" smtClean="0">
                <a:ln>
                  <a:noFill/>
                </a:ln>
                <a:solidFill>
                  <a:srgbClr val="FFFFFF"/>
                </a:solidFill>
                <a:effectLst/>
                <a:uLnTx/>
                <a:uFillTx/>
                <a:latin typeface="+mn-lt"/>
                <a:ea typeface="+mn-ea"/>
                <a:cs typeface="+mn-cs"/>
              </a:rPr>
              <a:t>P</a:t>
            </a:r>
            <a:r>
              <a:rPr kumimoji="0" lang="en-US" sz="2400" b="1" i="0" u="none" strike="noStrike" kern="1200" cap="none" spc="0" normalizeH="0" baseline="0" noProof="0" smtClean="0">
                <a:ln>
                  <a:noFill/>
                </a:ln>
                <a:solidFill>
                  <a:srgbClr val="FFFFFF"/>
                </a:solidFill>
                <a:effectLst/>
                <a:uLnTx/>
                <a:uFillTx/>
                <a:latin typeface="+mn-lt"/>
                <a:ea typeface="+mn-ea"/>
                <a:cs typeface="+mn-cs"/>
              </a:rPr>
              <a:t>n</a:t>
            </a:r>
            <a:r>
              <a:rPr kumimoji="0" lang="en-US" sz="2600" b="1" i="0" u="none" strike="noStrike" kern="1200" cap="none" spc="0" normalizeH="0" baseline="0" noProof="0" smtClean="0">
                <a:ln>
                  <a:noFill/>
                </a:ln>
                <a:solidFill>
                  <a:srgbClr val="FFFFFF"/>
                </a:solidFill>
                <a:effectLst/>
                <a:uLnTx/>
                <a:uFillTx/>
                <a:latin typeface="+mn-lt"/>
                <a:ea typeface="+mn-ea"/>
                <a:cs typeface="+mn-cs"/>
              </a:rPr>
              <a:t>/ </a:t>
            </a:r>
            <a:r>
              <a:rPr kumimoji="0" lang="en-US" sz="4000" b="1" i="0" u="none" strike="noStrike" kern="1200" cap="none" spc="0" normalizeH="0" baseline="0" noProof="0" smtClean="0">
                <a:ln>
                  <a:noFill/>
                </a:ln>
                <a:solidFill>
                  <a:srgbClr val="FFFFFF"/>
                </a:solidFill>
                <a:effectLst/>
                <a:uLnTx/>
                <a:uFillTx/>
                <a:latin typeface="+mn-lt"/>
                <a:ea typeface="+mn-ea"/>
                <a:cs typeface="+mn-cs"/>
              </a:rPr>
              <a:t>P</a:t>
            </a:r>
            <a:r>
              <a:rPr kumimoji="0" lang="en-US" sz="2400" b="1" i="0" u="none" strike="noStrike" kern="1200" cap="none" spc="0" normalizeH="0" baseline="0" noProof="0" smtClean="0">
                <a:ln>
                  <a:noFill/>
                </a:ln>
                <a:solidFill>
                  <a:srgbClr val="FFFFFF"/>
                </a:solidFill>
                <a:effectLst/>
                <a:uLnTx/>
                <a:uFillTx/>
                <a:latin typeface="+mn-lt"/>
                <a:ea typeface="+mn-ea"/>
                <a:cs typeface="+mn-cs"/>
              </a:rPr>
              <a:t>o</a:t>
            </a:r>
          </a:p>
          <a:p>
            <a:pPr marL="609600" marR="0" lvl="0" indent="-609600" algn="l" defTabSz="914400" rtl="0" eaLnBrk="1" fontAlgn="auto" latinLnBrk="0" hangingPunct="1">
              <a:lnSpc>
                <a:spcPct val="90000"/>
              </a:lnSpc>
              <a:spcBef>
                <a:spcPts val="700"/>
              </a:spcBef>
              <a:spcAft>
                <a:spcPts val="0"/>
              </a:spcAft>
              <a:buClr>
                <a:schemeClr val="accent2"/>
              </a:buClr>
              <a:buSzPct val="60000"/>
              <a:buFont typeface="Wingdings" pitchFamily="2" charset="2"/>
              <a:buNone/>
              <a:tabLst/>
              <a:defRPr/>
            </a:pPr>
            <a:endParaRPr kumimoji="0" lang="en-US" sz="2400" b="1" i="0" u="none" strike="noStrike" kern="1200" cap="none" spc="0" normalizeH="0" baseline="0" noProof="0" smtClean="0">
              <a:ln>
                <a:noFill/>
              </a:ln>
              <a:solidFill>
                <a:srgbClr val="FFFFFF"/>
              </a:solidFill>
              <a:effectLst/>
              <a:uLnTx/>
              <a:uFillTx/>
              <a:latin typeface="+mn-lt"/>
              <a:ea typeface="+mn-ea"/>
              <a:cs typeface="+mn-cs"/>
            </a:endParaRPr>
          </a:p>
          <a:p>
            <a:pPr marL="609600" marR="0" lvl="0" indent="-609600" algn="l" defTabSz="914400" rtl="0" eaLnBrk="1" fontAlgn="auto" latinLnBrk="0" hangingPunct="1">
              <a:lnSpc>
                <a:spcPct val="65000"/>
              </a:lnSpc>
              <a:spcBef>
                <a:spcPts val="700"/>
              </a:spcBef>
              <a:spcAft>
                <a:spcPts val="0"/>
              </a:spcAft>
              <a:buClr>
                <a:schemeClr val="accent2"/>
              </a:buClr>
              <a:buSzPct val="60000"/>
              <a:buFont typeface="Wingdings" pitchFamily="2" charset="2"/>
              <a:buNone/>
              <a:tabLst/>
              <a:defRPr/>
            </a:pPr>
            <a:r>
              <a:rPr kumimoji="0" lang="en-US" sz="2400" b="1" i="0" u="none" strike="noStrike" kern="1200" cap="none" spc="0" normalizeH="0" baseline="0" noProof="0" smtClean="0">
                <a:ln>
                  <a:noFill/>
                </a:ln>
                <a:solidFill>
                  <a:srgbClr val="FFFFFF"/>
                </a:solidFill>
                <a:effectLst/>
                <a:uLnTx/>
                <a:uFillTx/>
                <a:latin typeface="+mn-lt"/>
                <a:ea typeface="+mn-ea"/>
                <a:cs typeface="+mn-cs"/>
              </a:rPr>
              <a:t>                                                    n</a:t>
            </a:r>
          </a:p>
          <a:p>
            <a:pPr marL="609600" marR="0" lvl="0" indent="-609600" algn="l" defTabSz="914400" rtl="0" eaLnBrk="1" fontAlgn="auto" latinLnBrk="0" hangingPunct="1">
              <a:lnSpc>
                <a:spcPct val="65000"/>
              </a:lnSpc>
              <a:spcBef>
                <a:spcPts val="700"/>
              </a:spcBef>
              <a:spcAft>
                <a:spcPts val="0"/>
              </a:spcAft>
              <a:buClr>
                <a:schemeClr val="accent2"/>
              </a:buClr>
              <a:buSzPct val="60000"/>
              <a:buFont typeface="Wingdings" pitchFamily="2" charset="2"/>
              <a:buNone/>
              <a:tabLst/>
              <a:defRPr/>
            </a:pPr>
            <a:r>
              <a:rPr kumimoji="0" lang="en-US" sz="4000" b="1" i="0" u="none" strike="noStrike" kern="1200" cap="none" spc="0" normalizeH="0" baseline="0" noProof="0" smtClean="0">
                <a:ln>
                  <a:noFill/>
                </a:ln>
                <a:solidFill>
                  <a:srgbClr val="FFFFFF"/>
                </a:solidFill>
                <a:effectLst/>
                <a:uLnTx/>
                <a:uFillTx/>
                <a:latin typeface="+mn-lt"/>
                <a:ea typeface="+mn-ea"/>
                <a:cs typeface="+mn-cs"/>
              </a:rPr>
              <a:t>           P</a:t>
            </a:r>
            <a:r>
              <a:rPr kumimoji="0" lang="en-US" sz="2400" b="1" i="0" u="none" strike="noStrike" kern="1200" cap="none" spc="0" normalizeH="0" baseline="0" noProof="0" smtClean="0">
                <a:ln>
                  <a:noFill/>
                </a:ln>
                <a:solidFill>
                  <a:srgbClr val="FFFFFF"/>
                </a:solidFill>
                <a:effectLst/>
                <a:uLnTx/>
                <a:uFillTx/>
                <a:latin typeface="+mn-lt"/>
                <a:ea typeface="+mn-ea"/>
                <a:cs typeface="+mn-cs"/>
              </a:rPr>
              <a:t>n = </a:t>
            </a:r>
            <a:r>
              <a:rPr kumimoji="0" lang="en-US" sz="4000" b="1" i="0" u="none" strike="noStrike" kern="1200" cap="none" spc="0" normalizeH="0" baseline="0" noProof="0" smtClean="0">
                <a:ln>
                  <a:noFill/>
                </a:ln>
                <a:solidFill>
                  <a:srgbClr val="FFFFFF"/>
                </a:solidFill>
                <a:effectLst/>
                <a:uLnTx/>
                <a:uFillTx/>
                <a:latin typeface="+mn-lt"/>
                <a:ea typeface="+mn-ea"/>
                <a:cs typeface="+mn-cs"/>
              </a:rPr>
              <a:t>P</a:t>
            </a:r>
            <a:r>
              <a:rPr kumimoji="0" lang="en-US" sz="2400" b="1" i="0" u="none" strike="noStrike" kern="1200" cap="none" spc="0" normalizeH="0" baseline="0" noProof="0" smtClean="0">
                <a:ln>
                  <a:noFill/>
                </a:ln>
                <a:solidFill>
                  <a:srgbClr val="FFFFFF"/>
                </a:solidFill>
                <a:effectLst/>
                <a:uLnTx/>
                <a:uFillTx/>
                <a:latin typeface="+mn-lt"/>
                <a:ea typeface="+mn-ea"/>
                <a:cs typeface="+mn-cs"/>
              </a:rPr>
              <a:t>o </a:t>
            </a:r>
            <a:r>
              <a:rPr kumimoji="0" lang="en-US" sz="2600" b="1" i="0" u="none" strike="noStrike" kern="1200" cap="none" spc="0" normalizeH="0" baseline="0" noProof="0" smtClean="0">
                <a:ln>
                  <a:noFill/>
                </a:ln>
                <a:solidFill>
                  <a:srgbClr val="FFFFFF"/>
                </a:solidFill>
                <a:effectLst/>
                <a:uLnTx/>
                <a:uFillTx/>
                <a:latin typeface="+mn-lt"/>
                <a:ea typeface="+mn-ea"/>
                <a:cs typeface="+mn-cs"/>
              </a:rPr>
              <a:t>(1 + r ) </a:t>
            </a:r>
            <a:endParaRPr kumimoji="0" lang="en-US" sz="2600" b="1"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Rectangle 3"/>
          <p:cNvSpPr txBox="1">
            <a:spLocks noChangeArrowheads="1"/>
          </p:cNvSpPr>
          <p:nvPr/>
        </p:nvSpPr>
        <p:spPr>
          <a:xfrm>
            <a:off x="1331640" y="836712"/>
            <a:ext cx="6697663" cy="2304256"/>
          </a:xfrm>
          <a:prstGeom prst="rect">
            <a:avLst/>
          </a:prstGeom>
          <a:noFill/>
        </p:spPr>
        <p:txBody>
          <a:bodyPr vert="horz">
            <a:normAutofit fontScale="92500" lnSpcReduction="20000"/>
          </a:bodyPr>
          <a:lstStyle/>
          <a:p>
            <a:pPr marL="609600" marR="0" lvl="0" indent="-609600" algn="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2- طريقة التزايد المستمر </a:t>
            </a:r>
          </a:p>
          <a:p>
            <a:pPr marL="609600" marR="0" lvl="0" indent="-609600" algn="l" defTabSz="914400" rtl="0" eaLnBrk="1" fontAlgn="auto" latinLnBrk="0" hangingPunct="1">
              <a:lnSpc>
                <a:spcPct val="50000"/>
              </a:lnSpc>
              <a:spcBef>
                <a:spcPts val="700"/>
              </a:spcBef>
              <a:spcAft>
                <a:spcPts val="0"/>
              </a:spcAft>
              <a:buClr>
                <a:schemeClr val="accent2"/>
              </a:buClr>
              <a:buSzPct val="60000"/>
              <a:buFont typeface="Wingdings" pitchFamily="2" charset="2"/>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r n</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ar-EG" sz="2000" b="1" i="0" u="none" strike="noStrike" kern="1200" cap="none" spc="0" normalizeH="0" baseline="0" noProof="0" dirty="0" smtClean="0">
                <a:ln>
                  <a:noFill/>
                </a:ln>
                <a:solidFill>
                  <a:schemeClr val="tx1"/>
                </a:solidFill>
                <a:effectLst/>
                <a:uLnTx/>
                <a:uFillTx/>
                <a:latin typeface="+mn-lt"/>
                <a:ea typeface="+mn-ea"/>
                <a:cs typeface="+mn-cs"/>
              </a:rPr>
              <a:t>          </a:t>
            </a:r>
          </a:p>
          <a:p>
            <a:pPr marL="609600" marR="0" lvl="0" indent="-609600" algn="l" defTabSz="914400" rtl="1" eaLnBrk="1" fontAlgn="auto" latinLnBrk="0" hangingPunct="1">
              <a:lnSpc>
                <a:spcPct val="50000"/>
              </a:lnSpc>
              <a:spcBef>
                <a:spcPts val="700"/>
              </a:spcBef>
              <a:spcAft>
                <a:spcPts val="0"/>
              </a:spcAft>
              <a:buClr>
                <a:schemeClr val="accent2"/>
              </a:buClr>
              <a:buSzPct val="60000"/>
              <a:buFont typeface="Wingdings" pitchFamily="2" charset="2"/>
              <a:buNone/>
              <a:tabLst/>
              <a:defRPr/>
            </a:pPr>
            <a:r>
              <a:rPr kumimoji="0" lang="en-US" sz="2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4400" b="1" i="0" u="none" strike="noStrike" kern="1200" cap="none" spc="0" normalizeH="0" baseline="0" noProof="0" dirty="0" smtClean="0">
                <a:ln>
                  <a:noFill/>
                </a:ln>
                <a:solidFill>
                  <a:schemeClr val="tx1"/>
                </a:solidFill>
                <a:effectLst/>
                <a:uLnTx/>
                <a:uFillTx/>
                <a:latin typeface="+mn-lt"/>
                <a:ea typeface="+mn-ea"/>
                <a:cs typeface="+mn-cs"/>
              </a:rPr>
              <a:t>e</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 =    </a:t>
            </a:r>
            <a:r>
              <a:rPr kumimoji="0" lang="en-US" sz="4000" b="1" i="0" u="none" strike="noStrike" kern="1200" cap="none" spc="0" normalizeH="0" baseline="0" noProof="0" dirty="0" err="1" smtClean="0">
                <a:ln>
                  <a:noFill/>
                </a:ln>
                <a:solidFill>
                  <a:schemeClr val="tx1"/>
                </a:solidFill>
                <a:effectLst/>
                <a:uLnTx/>
                <a:uFillTx/>
                <a:latin typeface="+mn-lt"/>
                <a:ea typeface="+mn-ea"/>
                <a:cs typeface="+mn-cs"/>
              </a:rPr>
              <a:t>P</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n</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P</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o</a:t>
            </a:r>
          </a:p>
          <a:p>
            <a:pPr marL="609600" marR="0" lvl="0" indent="-609600" algn="l" defTabSz="914400" rtl="1" eaLnBrk="1" fontAlgn="auto" latinLnBrk="0" hangingPunct="1">
              <a:lnSpc>
                <a:spcPct val="65000"/>
              </a:lnSpc>
              <a:spcBef>
                <a:spcPts val="700"/>
              </a:spcBef>
              <a:spcAft>
                <a:spcPts val="0"/>
              </a:spcAft>
              <a:buClr>
                <a:schemeClr val="accent2"/>
              </a:buClr>
              <a:buSzPct val="60000"/>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1" eaLnBrk="1" fontAlgn="auto" latinLnBrk="0" hangingPunct="1">
              <a:lnSpc>
                <a:spcPct val="65000"/>
              </a:lnSpc>
              <a:spcBef>
                <a:spcPts val="700"/>
              </a:spcBef>
              <a:spcAft>
                <a:spcPts val="0"/>
              </a:spcAft>
              <a:buClr>
                <a:schemeClr val="accent2"/>
              </a:buClr>
              <a:buSzPct val="60000"/>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1" eaLnBrk="1" fontAlgn="auto" latinLnBrk="0" hangingPunct="1">
              <a:lnSpc>
                <a:spcPct val="65000"/>
              </a:lnSpc>
              <a:spcBef>
                <a:spcPts val="700"/>
              </a:spcBef>
              <a:spcAft>
                <a:spcPts val="0"/>
              </a:spcAft>
              <a:buClr>
                <a:schemeClr val="accent2"/>
              </a:buClr>
              <a:buSzPct val="60000"/>
              <a:buFont typeface="Wingdings" pitchFamily="2" charset="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1" eaLnBrk="1" fontAlgn="auto" latinLnBrk="0" hangingPunct="1">
              <a:lnSpc>
                <a:spcPct val="65000"/>
              </a:lnSpc>
              <a:spcBef>
                <a:spcPts val="700"/>
              </a:spcBef>
              <a:spcAft>
                <a:spcPts val="0"/>
              </a:spcAft>
              <a:buClr>
                <a:schemeClr val="accent2"/>
              </a:buClr>
              <a:buSzPct val="60000"/>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r n</a:t>
            </a:r>
          </a:p>
          <a:p>
            <a:pPr marL="609600" marR="0" lvl="0" indent="-609600" algn="l" defTabSz="914400" rtl="1" eaLnBrk="1" fontAlgn="auto" latinLnBrk="0" hangingPunct="1">
              <a:lnSpc>
                <a:spcPct val="65000"/>
              </a:lnSpc>
              <a:spcBef>
                <a:spcPts val="700"/>
              </a:spcBef>
              <a:spcAft>
                <a:spcPts val="0"/>
              </a:spcAft>
              <a:buClr>
                <a:schemeClr val="accent2"/>
              </a:buClr>
              <a:buSzPct val="60000"/>
              <a:buFont typeface="Wingdings" pitchFamily="2" charset="2"/>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4000" b="1" i="0" u="none" strike="noStrike" kern="1200" cap="none" spc="0" normalizeH="0" baseline="0" noProof="0" dirty="0" err="1" smtClean="0">
                <a:ln>
                  <a:noFill/>
                </a:ln>
                <a:solidFill>
                  <a:schemeClr val="tx1"/>
                </a:solidFill>
                <a:effectLst/>
                <a:uLnTx/>
                <a:uFillTx/>
                <a:latin typeface="+mn-lt"/>
                <a:ea typeface="+mn-ea"/>
                <a:cs typeface="+mn-cs"/>
              </a:rPr>
              <a:t>P</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n</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 </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P</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o </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e</a:t>
            </a:r>
            <a:r>
              <a:rPr kumimoji="0" lang="en-US" sz="2900" b="1"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9" name="Rectangle 3"/>
          <p:cNvSpPr txBox="1">
            <a:spLocks noChangeArrowheads="1"/>
          </p:cNvSpPr>
          <p:nvPr/>
        </p:nvSpPr>
        <p:spPr>
          <a:xfrm>
            <a:off x="251520" y="3501008"/>
            <a:ext cx="8640960" cy="1008112"/>
          </a:xfrm>
          <a:prstGeom prst="rect">
            <a:avLst/>
          </a:prstGeom>
          <a:noFill/>
        </p:spPr>
        <p:txBody>
          <a:bodyPr vert="horz">
            <a:normAutofit fontScale="70000" lnSpcReduction="20000"/>
          </a:bodyPr>
          <a:lstStyle/>
          <a:p>
            <a:pPr marL="0" marR="0" lvl="0" indent="0" algn="just" defTabSz="914400" rtl="1" eaLnBrk="1" fontAlgn="auto" latinLnBrk="0" hangingPunct="1">
              <a:lnSpc>
                <a:spcPct val="130000"/>
              </a:lnSpc>
              <a:spcBef>
                <a:spcPts val="700"/>
              </a:spcBef>
              <a:spcAft>
                <a:spcPts val="0"/>
              </a:spcAft>
              <a:buClr>
                <a:schemeClr val="accent2"/>
              </a:buClr>
              <a:buSzPct val="60000"/>
              <a:buFont typeface="Wingdings" pitchFamily="2" charset="2"/>
              <a:buNone/>
              <a:tabLst/>
              <a:defRPr/>
            </a:pPr>
            <a:r>
              <a:rPr kumimoji="0" lang="ar-EG" sz="3600" b="1" i="0" u="none" strike="noStrike" kern="1200" cap="none" spc="0" normalizeH="0" baseline="0" noProof="0" dirty="0" smtClean="0">
                <a:ln>
                  <a:noFill/>
                </a:ln>
                <a:solidFill>
                  <a:schemeClr val="tx1"/>
                </a:solidFill>
                <a:effectLst/>
                <a:uLnTx/>
                <a:uFillTx/>
                <a:latin typeface="+mn-lt"/>
                <a:ea typeface="+mn-ea"/>
                <a:cs typeface="+mn-cs"/>
              </a:rPr>
              <a:t>يفترض فى هاتين الطريقتين عدم وجود اى تغييرات فجائية تؤثر على نمو السكان بين هاتين النقطتين.</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a:xfrm>
            <a:off x="0" y="4437112"/>
            <a:ext cx="8964488" cy="1512168"/>
          </a:xfrm>
          <a:prstGeom prst="rect">
            <a:avLst/>
          </a:prstGeom>
          <a:noFill/>
        </p:spPr>
        <p:txBody>
          <a:bodyPr vert="horz">
            <a:normAutofit fontScale="92500"/>
          </a:bodyPr>
          <a:lstStyle/>
          <a:p>
            <a:pPr marL="0" marR="0" lvl="0" indent="0" algn="just" defTabSz="914400" rtl="1" eaLnBrk="1" fontAlgn="auto" latinLnBrk="0" hangingPunct="1">
              <a:lnSpc>
                <a:spcPct val="130000"/>
              </a:lnSpc>
              <a:spcBef>
                <a:spcPts val="700"/>
              </a:spcBef>
              <a:spcAft>
                <a:spcPts val="0"/>
              </a:spcAft>
              <a:buClr>
                <a:schemeClr val="accent2"/>
              </a:buClr>
              <a:buSzPct val="60000"/>
              <a:buFont typeface="Wingdings" pitchFamily="2" charset="2"/>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يمكن استخدام هاتين الطريقتين فى تقديرات السكان بعد التعداد الثانى بثلاث سنوات او أربعة سنوات فقط وذلك لفرض ثبات معدلات عناصر النمو السكانى.</a:t>
            </a:r>
            <a:endParaRPr kumimoji="0" lang="en-US" sz="29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4" name="Rectangle 3"/>
          <p:cNvSpPr/>
          <p:nvPr/>
        </p:nvSpPr>
        <p:spPr>
          <a:xfrm>
            <a:off x="1979712" y="692696"/>
            <a:ext cx="5184576" cy="523220"/>
          </a:xfrm>
          <a:prstGeom prst="rect">
            <a:avLst/>
          </a:prstGeom>
        </p:spPr>
        <p:txBody>
          <a:bodyPr wrap="square">
            <a:spAutoFit/>
          </a:bodyPr>
          <a:lstStyle/>
          <a:p>
            <a:pPr algn="ctr"/>
            <a:r>
              <a:rPr lang="ar-EG" sz="2800" b="1" dirty="0" smtClean="0">
                <a:solidFill>
                  <a:srgbClr val="FFFF00"/>
                </a:solidFill>
                <a:effectLst>
                  <a:outerShdw blurRad="38100" dist="38100" dir="2700000" algn="tl">
                    <a:srgbClr val="000000"/>
                  </a:outerShdw>
                </a:effectLst>
                <a:cs typeface="Arial" charset="0"/>
              </a:rPr>
              <a:t>أهم </a:t>
            </a:r>
            <a:r>
              <a:rPr lang="ar-IQ" sz="2800" b="1" dirty="0" smtClean="0">
                <a:solidFill>
                  <a:srgbClr val="FFFF00"/>
                </a:solidFill>
                <a:effectLst>
                  <a:outerShdw blurRad="38100" dist="38100" dir="2700000" algn="tl">
                    <a:srgbClr val="000000"/>
                  </a:outerShdw>
                </a:effectLst>
                <a:cs typeface="Arial" charset="0"/>
              </a:rPr>
              <a:t>طرائق </a:t>
            </a:r>
            <a:r>
              <a:rPr lang="ar-EG" sz="2800" b="1" dirty="0" smtClean="0">
                <a:solidFill>
                  <a:srgbClr val="FFFF00"/>
                </a:solidFill>
                <a:effectLst>
                  <a:outerShdw blurRad="38100" dist="38100" dir="2700000" algn="tl">
                    <a:srgbClr val="000000"/>
                  </a:outerShdw>
                </a:effectLst>
                <a:cs typeface="Arial" charset="0"/>
              </a:rPr>
              <a:t>التنبؤات السكانية</a:t>
            </a:r>
            <a:endParaRPr lang="ar-IQ" sz="2800" dirty="0">
              <a:solidFill>
                <a:srgbClr val="FFFF00"/>
              </a:solidFill>
            </a:endParaRPr>
          </a:p>
        </p:txBody>
      </p:sp>
      <p:sp>
        <p:nvSpPr>
          <p:cNvPr id="5" name="Rectangle 3"/>
          <p:cNvSpPr txBox="1">
            <a:spLocks noChangeArrowheads="1"/>
          </p:cNvSpPr>
          <p:nvPr/>
        </p:nvSpPr>
        <p:spPr>
          <a:xfrm>
            <a:off x="323850" y="3140968"/>
            <a:ext cx="8569325" cy="2521645"/>
          </a:xfrm>
          <a:prstGeom prst="rect">
            <a:avLst/>
          </a:prstGeom>
          <a:noFill/>
        </p:spPr>
        <p:txBody>
          <a:bodyPr vert="horz">
            <a:normAutofit fontScale="92500" lnSpcReduction="20000"/>
          </a:bodyPr>
          <a:lstStyle/>
          <a:p>
            <a:pPr marL="457200" marR="0" lvl="0" indent="-6350" algn="just" defTabSz="1165225" rtl="1" eaLnBrk="1" fontAlgn="auto" latinLnBrk="0" hangingPunct="1">
              <a:lnSpc>
                <a:spcPct val="100000"/>
              </a:lnSpc>
              <a:spcBef>
                <a:spcPct val="0"/>
              </a:spcBef>
              <a:spcAft>
                <a:spcPts val="0"/>
              </a:spcAft>
              <a:buClrTx/>
              <a:buSzTx/>
              <a:buFontTx/>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وهى أفضل طرق التنبؤ وتستخدم للتنبؤ بأعداد </a:t>
            </a:r>
          </a:p>
          <a:p>
            <a:pPr marL="457200" marR="0" lvl="0" indent="-6350" algn="justLow" defTabSz="1165225" rtl="1" eaLnBrk="1" fontAlgn="auto" latinLnBrk="0" hangingPunct="1">
              <a:lnSpc>
                <a:spcPct val="100000"/>
              </a:lnSpc>
              <a:spcBef>
                <a:spcPct val="0"/>
              </a:spcBef>
              <a:spcAft>
                <a:spcPts val="0"/>
              </a:spcAft>
              <a:buClrTx/>
              <a:buSzTx/>
              <a:buFontTx/>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السكان فى فترات طويلة وحسب السن والنوع</a:t>
            </a:r>
          </a:p>
          <a:p>
            <a:pPr marL="457200" marR="0" lvl="0" indent="-6350" algn="just" defTabSz="1165225" rtl="1" eaLnBrk="1" fontAlgn="auto" latinLnBrk="0" hangingPunct="1">
              <a:lnSpc>
                <a:spcPct val="100000"/>
              </a:lnSpc>
              <a:spcBef>
                <a:spcPct val="0"/>
              </a:spcBef>
              <a:spcAft>
                <a:spcPts val="0"/>
              </a:spcAft>
              <a:buClrTx/>
              <a:buSzTx/>
              <a:buFontTx/>
              <a:buNone/>
              <a:tabLst/>
              <a:defRPr/>
            </a:pPr>
            <a:endParaRPr kumimoji="0" lang="ar-EG" sz="2900" b="1"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6350" algn="just" defTabSz="1165225" rtl="1" eaLnBrk="1" fontAlgn="auto" latinLnBrk="0" hangingPunct="1">
              <a:lnSpc>
                <a:spcPct val="100000"/>
              </a:lnSpc>
              <a:spcBef>
                <a:spcPct val="0"/>
              </a:spcBef>
              <a:spcAft>
                <a:spcPts val="0"/>
              </a:spcAft>
              <a:buClrTx/>
              <a:buSzTx/>
              <a:buFontTx/>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يتم فى هذه الطريقة اعداد تنبؤات لكل عنصر </a:t>
            </a:r>
          </a:p>
          <a:p>
            <a:pPr marL="457200" marR="0" lvl="0" indent="-6350" algn="just" defTabSz="1165225" rtl="1" eaLnBrk="1" fontAlgn="auto" latinLnBrk="0" hangingPunct="1">
              <a:lnSpc>
                <a:spcPct val="100000"/>
              </a:lnSpc>
              <a:spcBef>
                <a:spcPct val="0"/>
              </a:spcBef>
              <a:spcAft>
                <a:spcPts val="0"/>
              </a:spcAft>
              <a:buClrTx/>
              <a:buSzTx/>
              <a:buFontTx/>
              <a:buNone/>
              <a:tabLst/>
              <a:defRPr/>
            </a:pPr>
            <a:r>
              <a:rPr kumimoji="0" lang="ar-EG" sz="2900" b="1" i="0" u="none" strike="noStrike" kern="1200" cap="none" spc="0" normalizeH="0" baseline="0" noProof="0" dirty="0" smtClean="0">
                <a:ln>
                  <a:noFill/>
                </a:ln>
                <a:solidFill>
                  <a:schemeClr val="tx1"/>
                </a:solidFill>
                <a:effectLst/>
                <a:uLnTx/>
                <a:uFillTx/>
                <a:latin typeface="+mn-lt"/>
                <a:ea typeface="+mn-ea"/>
                <a:cs typeface="+mn-cs"/>
              </a:rPr>
              <a:t>من عناصر النمو السكانى على حده. </a:t>
            </a:r>
          </a:p>
          <a:p>
            <a:pPr marL="457200" marR="0" lvl="0" indent="-6350" algn="just" defTabSz="1165225" rtl="1" eaLnBrk="1" fontAlgn="auto" latinLnBrk="0" hangingPunct="1">
              <a:lnSpc>
                <a:spcPct val="100000"/>
              </a:lnSpc>
              <a:spcBef>
                <a:spcPct val="0"/>
              </a:spcBef>
              <a:spcAft>
                <a:spcPts val="0"/>
              </a:spcAft>
              <a:buClrTx/>
              <a:buSzTx/>
              <a:buFontTx/>
              <a:buNone/>
              <a:tabLst/>
              <a:defRPr/>
            </a:pPr>
            <a:endParaRPr kumimoji="0" lang="ar-EG" sz="2900" b="1"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6350" algn="just" defTabSz="1165225" rtl="1" eaLnBrk="1" fontAlgn="auto" latinLnBrk="0" hangingPunct="1">
              <a:lnSpc>
                <a:spcPct val="100000"/>
              </a:lnSpc>
              <a:spcBef>
                <a:spcPct val="0"/>
              </a:spcBef>
              <a:spcAft>
                <a:spcPts val="0"/>
              </a:spcAft>
              <a:buClrTx/>
              <a:buSzTx/>
              <a:buFontTx/>
              <a:buNone/>
              <a:tabLst/>
              <a:defRPr/>
            </a:pPr>
            <a:r>
              <a:rPr kumimoji="0" lang="ar-EG" sz="2900" b="1" i="0" u="none" strike="noStrike" kern="1200" cap="none" spc="0" normalizeH="0" baseline="0" noProof="0" dirty="0" smtClean="0">
                <a:ln>
                  <a:noFill/>
                </a:ln>
                <a:solidFill>
                  <a:srgbClr val="FF3300"/>
                </a:solidFill>
                <a:effectLst/>
                <a:uLnTx/>
                <a:uFillTx/>
                <a:latin typeface="+mn-lt"/>
                <a:ea typeface="+mn-ea"/>
                <a:cs typeface="+mn-cs"/>
              </a:rPr>
              <a:t>وفكرتها كما يلى:</a:t>
            </a:r>
            <a:endParaRPr kumimoji="0" lang="en-US" sz="2900" b="1" i="0" u="none" strike="noStrike" kern="1200" cap="none" spc="0" normalizeH="0" baseline="0" noProof="0" dirty="0" smtClean="0">
              <a:ln>
                <a:noFill/>
              </a:ln>
              <a:solidFill>
                <a:srgbClr val="FF3300"/>
              </a:solidFill>
              <a:effectLst/>
              <a:uLnTx/>
              <a:uFillTx/>
              <a:latin typeface="+mn-lt"/>
              <a:ea typeface="+mn-ea"/>
              <a:cs typeface="+mn-cs"/>
            </a:endParaRPr>
          </a:p>
        </p:txBody>
      </p:sp>
      <p:sp>
        <p:nvSpPr>
          <p:cNvPr id="7" name="Text Box 3"/>
          <p:cNvSpPr txBox="1">
            <a:spLocks noChangeArrowheads="1"/>
          </p:cNvSpPr>
          <p:nvPr/>
        </p:nvSpPr>
        <p:spPr bwMode="auto">
          <a:xfrm>
            <a:off x="4932040" y="1484784"/>
            <a:ext cx="4211960" cy="908051"/>
          </a:xfrm>
          <a:prstGeom prst="rect">
            <a:avLst/>
          </a:prstGeom>
          <a:gradFill rotWithShape="1">
            <a:gsLst>
              <a:gs pos="0">
                <a:srgbClr val="003300"/>
              </a:gs>
              <a:gs pos="50000">
                <a:srgbClr val="990033"/>
              </a:gs>
              <a:gs pos="100000">
                <a:srgbClr val="003300"/>
              </a:gs>
            </a:gsLst>
            <a:lin ang="5400000" scaled="1"/>
          </a:gradFill>
          <a:ln w="9525">
            <a:noFill/>
            <a:miter lim="800000"/>
            <a:headEnd/>
            <a:tailEnd/>
          </a:ln>
        </p:spPr>
        <p:txBody>
          <a:bodyPr/>
          <a:lstStyle/>
          <a:p>
            <a:pPr algn="r">
              <a:defRPr/>
            </a:pPr>
            <a:r>
              <a:rPr lang="ar-IQ" sz="3600" b="1" u="sng" dirty="0" smtClean="0">
                <a:solidFill>
                  <a:schemeClr val="bg1"/>
                </a:solidFill>
                <a:effectLst>
                  <a:outerShdw blurRad="38100" dist="38100" dir="2700000" algn="tl">
                    <a:srgbClr val="000000"/>
                  </a:outerShdw>
                </a:effectLst>
                <a:cs typeface="Arial" charset="0"/>
              </a:rPr>
              <a:t>  </a:t>
            </a:r>
            <a:r>
              <a:rPr lang="ar-EG" sz="3600" b="1" u="sng" dirty="0" smtClean="0">
                <a:solidFill>
                  <a:schemeClr val="bg1"/>
                </a:solidFill>
                <a:effectLst>
                  <a:outerShdw blurRad="38100" dist="38100" dir="2700000" algn="tl">
                    <a:srgbClr val="000000"/>
                  </a:outerShdw>
                </a:effectLst>
                <a:cs typeface="Arial" charset="0"/>
              </a:rPr>
              <a:t>الطريقة </a:t>
            </a:r>
            <a:r>
              <a:rPr lang="ar-EG" sz="3600" b="1" u="sng" dirty="0">
                <a:solidFill>
                  <a:schemeClr val="bg1"/>
                </a:solidFill>
                <a:effectLst>
                  <a:outerShdw blurRad="38100" dist="38100" dir="2700000" algn="tl">
                    <a:srgbClr val="000000"/>
                  </a:outerShdw>
                </a:effectLst>
                <a:cs typeface="Arial" charset="0"/>
              </a:rPr>
              <a:t>التركيبية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graphicFrame>
        <p:nvGraphicFramePr>
          <p:cNvPr id="6" name="Group 172"/>
          <p:cNvGraphicFramePr>
            <a:graphicFrameLocks noGrp="1"/>
          </p:cNvGraphicFramePr>
          <p:nvPr/>
        </p:nvGraphicFramePr>
        <p:xfrm>
          <a:off x="323850" y="836613"/>
          <a:ext cx="8569325" cy="4972685"/>
        </p:xfrm>
        <a:graphic>
          <a:graphicData uri="http://schemas.openxmlformats.org/drawingml/2006/table">
            <a:tbl>
              <a:tblPr rtl="1"/>
              <a:tblGrid>
                <a:gridCol w="1268412"/>
                <a:gridCol w="855663"/>
                <a:gridCol w="1454150"/>
                <a:gridCol w="1712912"/>
                <a:gridCol w="1416050"/>
                <a:gridCol w="1862138"/>
              </a:tblGrid>
              <a:tr h="949325">
                <a:tc>
                  <a:txBody>
                    <a:bodyPr/>
                    <a:lstStyle/>
                    <a:p>
                      <a:pPr marL="0" marR="0" lvl="0" indent="0" algn="ctr" defTabSz="914400" rtl="1" eaLnBrk="0" fontAlgn="base" latinLnBrk="0" hangingPunct="0">
                        <a:lnSpc>
                          <a:spcPct val="6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العمــــــر</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8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عدد السكان 2006</a:t>
                      </a:r>
                      <a:r>
                        <a:rPr kumimoji="0" lang="en-US" sz="2000" b="0" i="0" u="none" strike="noStrike" cap="none" normalizeH="0" baseline="0" smtClean="0">
                          <a:ln>
                            <a:noFill/>
                          </a:ln>
                          <a:solidFill>
                            <a:schemeClr val="tx1"/>
                          </a:solidFill>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نسبـــة البقـــاء</a:t>
                      </a:r>
                      <a:endParaRPr kumimoji="0" lang="en-AU"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0" fontAlgn="base" latinLnBrk="0" hangingPunct="0">
                        <a:lnSpc>
                          <a:spcPct val="60000"/>
                        </a:lnSpc>
                        <a:spcBef>
                          <a:spcPct val="20000"/>
                        </a:spcBef>
                        <a:spcAft>
                          <a:spcPct val="0"/>
                        </a:spcAft>
                        <a:buClr>
                          <a:schemeClr val="hlink"/>
                        </a:buClr>
                        <a:buSzPct val="80000"/>
                        <a:buFont typeface="Wingdings" pitchFamily="2" charset="2"/>
                        <a:buNone/>
                        <a:tabLst/>
                      </a:pPr>
                      <a:r>
                        <a:rPr kumimoji="0" lang="en-AU" sz="2000" b="1" i="0" u="none" strike="noStrike" cap="none" normalizeH="0" baseline="0" smtClean="0">
                          <a:ln>
                            <a:noFill/>
                          </a:ln>
                          <a:solidFill>
                            <a:schemeClr val="tx1"/>
                          </a:solidFill>
                          <a:effectLst/>
                          <a:latin typeface="Tahoma" pitchFamily="34" charset="0"/>
                          <a:cs typeface="Arial" charset="0"/>
                        </a:rPr>
                        <a:t>S</a:t>
                      </a:r>
                    </a:p>
                    <a:p>
                      <a:pPr marL="0" marR="0" lvl="0" indent="0" algn="ctr" defTabSz="914400" rtl="1" eaLnBrk="0" fontAlgn="base" latinLnBrk="0" hangingPunct="0">
                        <a:lnSpc>
                          <a:spcPct val="60000"/>
                        </a:lnSpc>
                        <a:spcBef>
                          <a:spcPct val="20000"/>
                        </a:spcBef>
                        <a:spcAft>
                          <a:spcPct val="0"/>
                        </a:spcAft>
                        <a:buClr>
                          <a:schemeClr val="hlink"/>
                        </a:buClr>
                        <a:buSzPct val="80000"/>
                        <a:buFont typeface="Wingdings" pitchFamily="2" charset="2"/>
                        <a:buNone/>
                        <a:tabLst/>
                      </a:pPr>
                      <a:r>
                        <a:rPr kumimoji="0" lang="en-AU" sz="2000" b="1" i="0" u="none" strike="noStrike" cap="none" normalizeH="0" baseline="0" smtClean="0">
                          <a:ln>
                            <a:noFill/>
                          </a:ln>
                          <a:solidFill>
                            <a:schemeClr val="tx1"/>
                          </a:solidFill>
                          <a:effectLst/>
                          <a:latin typeface="Tahoma" pitchFamily="34" charset="0"/>
                          <a:cs typeface="Arial" charset="0"/>
                        </a:rPr>
                        <a:t>x </a:t>
                      </a:r>
                      <a:r>
                        <a:rPr kumimoji="0" lang="ar-EG" sz="2000" b="1" i="0" u="none" strike="noStrike" cap="none" normalizeH="0" baseline="0" smtClean="0">
                          <a:ln>
                            <a:noFill/>
                          </a:ln>
                          <a:solidFill>
                            <a:schemeClr val="tx1"/>
                          </a:solidFill>
                          <a:effectLst/>
                          <a:latin typeface="Tahoma" pitchFamily="34" charset="0"/>
                          <a:cs typeface="Arial" charset="0"/>
                        </a:rPr>
                        <a:t>      </a:t>
                      </a:r>
                      <a:r>
                        <a:rPr kumimoji="0" lang="en-AU" sz="2000" b="1" i="0" u="none" strike="noStrike" cap="none" normalizeH="0" baseline="0" smtClean="0">
                          <a:ln>
                            <a:noFill/>
                          </a:ln>
                          <a:solidFill>
                            <a:schemeClr val="tx1"/>
                          </a:solidFill>
                          <a:effectLst/>
                          <a:latin typeface="Tahoma" pitchFamily="34" charset="0"/>
                          <a:cs typeface="Arial" charset="0"/>
                        </a:rPr>
                        <a:t>n</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تقــــدير 2011  بـــدون هجـــرة</a:t>
                      </a:r>
                      <a:r>
                        <a:rPr kumimoji="0" lang="en-US" sz="2800" b="0" i="0" u="none" strike="noStrike" cap="none" normalizeH="0" baseline="0" smtClean="0">
                          <a:ln>
                            <a:noFill/>
                          </a:ln>
                          <a:solidFill>
                            <a:schemeClr val="tx1"/>
                          </a:solidFill>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الهجـرة الصافيـة</a:t>
                      </a:r>
                      <a:r>
                        <a:rPr kumimoji="0" lang="en-US" sz="2000" b="0" i="0" u="none" strike="noStrike" cap="none" normalizeH="0" baseline="0" smtClean="0">
                          <a:ln>
                            <a:noFill/>
                          </a:ln>
                          <a:solidFill>
                            <a:schemeClr val="tx1"/>
                          </a:solidFill>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تقديــر 2011 بعد إضافة الهجرة</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(1)</a:t>
                      </a:r>
                      <a:r>
                        <a:rPr kumimoji="0" lang="en-US" sz="2000" b="0" i="0" u="none" strike="noStrike" cap="none" normalizeH="0" baseline="0" smtClean="0">
                          <a:ln>
                            <a:noFill/>
                          </a:ln>
                          <a:solidFill>
                            <a:schemeClr val="tx1"/>
                          </a:solidFill>
                          <a:effectLst/>
                          <a:latin typeface="Tahom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(2)</a:t>
                      </a:r>
                      <a:r>
                        <a:rPr kumimoji="0" lang="en-US" sz="2000" b="0" i="0" u="none" strike="noStrike" cap="none" normalizeH="0" baseline="0" smtClean="0">
                          <a:ln>
                            <a:noFill/>
                          </a:ln>
                          <a:solidFill>
                            <a:schemeClr val="tx1"/>
                          </a:solidFill>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(3)</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(4) = (2)* (3)</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(5)</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(6) = (4) + (5)</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المواليد</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0-4</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5-9</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10-</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15-</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20-</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ar-EG" sz="2000" b="1" i="0" u="none" strike="noStrike" cap="none" normalizeH="0" baseline="0" smtClean="0">
                          <a:ln>
                            <a:noFill/>
                          </a:ln>
                          <a:solidFill>
                            <a:schemeClr val="tx1"/>
                          </a:solidFill>
                          <a:effectLst/>
                          <a:latin typeface="Tahoma" pitchFamily="34" charset="0"/>
                          <a:cs typeface="Arial" charset="0"/>
                        </a:rPr>
                        <a:t>00</a:t>
                      </a: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Line 164"/>
          <p:cNvSpPr>
            <a:spLocks noChangeShapeType="1"/>
          </p:cNvSpPr>
          <p:nvPr/>
        </p:nvSpPr>
        <p:spPr bwMode="auto">
          <a:xfrm flipH="1">
            <a:off x="4859338" y="2563813"/>
            <a:ext cx="649287" cy="433387"/>
          </a:xfrm>
          <a:prstGeom prst="line">
            <a:avLst/>
          </a:prstGeom>
          <a:noFill/>
          <a:ln w="28575">
            <a:solidFill>
              <a:schemeClr val="tx1"/>
            </a:solidFill>
            <a:round/>
            <a:headEnd/>
            <a:tailEnd type="triangle" w="med" len="med"/>
          </a:ln>
        </p:spPr>
        <p:txBody>
          <a:bodyPr wrap="none" anchor="ctr"/>
          <a:lstStyle/>
          <a:p>
            <a:endParaRPr lang="ar-IQ"/>
          </a:p>
        </p:txBody>
      </p:sp>
      <p:sp>
        <p:nvSpPr>
          <p:cNvPr id="9" name="Line 173"/>
          <p:cNvSpPr>
            <a:spLocks noChangeShapeType="1"/>
          </p:cNvSpPr>
          <p:nvPr/>
        </p:nvSpPr>
        <p:spPr bwMode="auto">
          <a:xfrm flipH="1">
            <a:off x="4859338" y="3068638"/>
            <a:ext cx="649287" cy="433387"/>
          </a:xfrm>
          <a:prstGeom prst="line">
            <a:avLst/>
          </a:prstGeom>
          <a:noFill/>
          <a:ln w="28575">
            <a:solidFill>
              <a:schemeClr val="tx1"/>
            </a:solidFill>
            <a:round/>
            <a:headEnd/>
            <a:tailEnd type="triangle" w="med" len="med"/>
          </a:ln>
        </p:spPr>
        <p:txBody>
          <a:bodyPr wrap="none" anchor="ctr"/>
          <a:lstStyle/>
          <a:p>
            <a:endParaRPr lang="ar-IQ"/>
          </a:p>
        </p:txBody>
      </p:sp>
      <p:sp>
        <p:nvSpPr>
          <p:cNvPr id="10" name="Line 174"/>
          <p:cNvSpPr>
            <a:spLocks noChangeShapeType="1"/>
          </p:cNvSpPr>
          <p:nvPr/>
        </p:nvSpPr>
        <p:spPr bwMode="auto">
          <a:xfrm flipH="1">
            <a:off x="4859338" y="3571875"/>
            <a:ext cx="649287" cy="433388"/>
          </a:xfrm>
          <a:prstGeom prst="line">
            <a:avLst/>
          </a:prstGeom>
          <a:noFill/>
          <a:ln w="28575">
            <a:solidFill>
              <a:schemeClr val="tx1"/>
            </a:solidFill>
            <a:round/>
            <a:headEnd/>
            <a:tailEnd type="triangle" w="med" len="med"/>
          </a:ln>
        </p:spPr>
        <p:txBody>
          <a:bodyPr wrap="none" anchor="ctr"/>
          <a:lstStyle/>
          <a:p>
            <a:endParaRPr lang="ar-IQ"/>
          </a:p>
        </p:txBody>
      </p:sp>
      <p:sp>
        <p:nvSpPr>
          <p:cNvPr id="11" name="Line 175"/>
          <p:cNvSpPr>
            <a:spLocks noChangeShapeType="1"/>
          </p:cNvSpPr>
          <p:nvPr/>
        </p:nvSpPr>
        <p:spPr bwMode="auto">
          <a:xfrm flipH="1">
            <a:off x="4859338" y="4075113"/>
            <a:ext cx="649287" cy="433387"/>
          </a:xfrm>
          <a:prstGeom prst="line">
            <a:avLst/>
          </a:prstGeom>
          <a:noFill/>
          <a:ln w="28575">
            <a:solidFill>
              <a:schemeClr val="tx1"/>
            </a:solidFill>
            <a:round/>
            <a:headEnd/>
            <a:tailEnd type="triangle" w="med" len="med"/>
          </a:ln>
        </p:spPr>
        <p:txBody>
          <a:bodyPr wrap="none" anchor="ctr"/>
          <a:lstStyle/>
          <a:p>
            <a:endParaRPr lang="ar-IQ"/>
          </a:p>
        </p:txBody>
      </p:sp>
      <p:sp>
        <p:nvSpPr>
          <p:cNvPr id="12" name="Line 176"/>
          <p:cNvSpPr>
            <a:spLocks noChangeShapeType="1"/>
          </p:cNvSpPr>
          <p:nvPr/>
        </p:nvSpPr>
        <p:spPr bwMode="auto">
          <a:xfrm flipH="1">
            <a:off x="4859338" y="4651375"/>
            <a:ext cx="649287" cy="433388"/>
          </a:xfrm>
          <a:prstGeom prst="line">
            <a:avLst/>
          </a:prstGeom>
          <a:noFill/>
          <a:ln w="28575">
            <a:solidFill>
              <a:schemeClr val="tx1"/>
            </a:solidFill>
            <a:round/>
            <a:headEnd/>
            <a:tailEnd type="triangle" w="med" len="med"/>
          </a:ln>
        </p:spPr>
        <p:txBody>
          <a:bodyPr wrap="none" anchor="ctr"/>
          <a:lstStyle/>
          <a:p>
            <a:endParaRPr lang="ar-IQ"/>
          </a:p>
        </p:txBody>
      </p:sp>
      <p:sp>
        <p:nvSpPr>
          <p:cNvPr id="13" name="Line 177"/>
          <p:cNvSpPr>
            <a:spLocks noChangeShapeType="1"/>
          </p:cNvSpPr>
          <p:nvPr/>
        </p:nvSpPr>
        <p:spPr bwMode="auto">
          <a:xfrm flipH="1">
            <a:off x="4859338" y="5156200"/>
            <a:ext cx="649287" cy="433388"/>
          </a:xfrm>
          <a:prstGeom prst="line">
            <a:avLst/>
          </a:prstGeom>
          <a:noFill/>
          <a:ln w="28575">
            <a:solidFill>
              <a:schemeClr val="tx1"/>
            </a:solidFill>
            <a:round/>
            <a:headEnd/>
            <a:tailEnd type="triangle" w="med" len="med"/>
          </a:ln>
        </p:spPr>
        <p:txBody>
          <a:bodyPr wrap="none" anchor="ctr"/>
          <a:lstStyle/>
          <a:p>
            <a:endParaRPr lang="ar-IQ"/>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14" name="Text Box 4"/>
          <p:cNvSpPr txBox="1">
            <a:spLocks noChangeArrowheads="1"/>
          </p:cNvSpPr>
          <p:nvPr/>
        </p:nvSpPr>
        <p:spPr bwMode="auto">
          <a:xfrm>
            <a:off x="287659" y="1557313"/>
            <a:ext cx="8532813" cy="3690241"/>
          </a:xfrm>
          <a:prstGeom prst="rect">
            <a:avLst/>
          </a:prstGeom>
          <a:noFill/>
          <a:ln w="28575" algn="ctr">
            <a:noFill/>
            <a:miter lim="800000"/>
            <a:headEnd/>
            <a:tailEnd/>
          </a:ln>
        </p:spPr>
        <p:txBody>
          <a:bodyPr wrap="square">
            <a:spAutoFit/>
          </a:bodyPr>
          <a:lstStyle/>
          <a:p>
            <a:pPr marL="287338" indent="-287338" algn="just">
              <a:lnSpc>
                <a:spcPct val="105000"/>
              </a:lnSpc>
              <a:spcBef>
                <a:spcPct val="50000"/>
              </a:spcBef>
              <a:buFont typeface="Wingdings" pitchFamily="2" charset="2"/>
              <a:buChar char="§"/>
            </a:pPr>
            <a:r>
              <a:rPr lang="ar-EG" sz="2400" b="1" dirty="0"/>
              <a:t> </a:t>
            </a:r>
            <a:r>
              <a:rPr lang="ar-EG" sz="2800" b="1" dirty="0"/>
              <a:t>تم باستخدام معادلة ميكهام لتقدير </a:t>
            </a:r>
            <a:r>
              <a:rPr lang="en-US" sz="2800" b="1" dirty="0"/>
              <a:t>IMR</a:t>
            </a:r>
            <a:r>
              <a:rPr lang="ar-EG" sz="2800" b="1" dirty="0"/>
              <a:t> وطريقة اللوجت لتقدير باقى فئات السن. لتطبيق معادلة ميكهام يجب توافر معدل وفيات الرضع حسب النوع لسلسلة زمنية.</a:t>
            </a:r>
          </a:p>
          <a:p>
            <a:pPr marL="287338" indent="-287338" algn="just">
              <a:lnSpc>
                <a:spcPct val="105000"/>
              </a:lnSpc>
              <a:spcBef>
                <a:spcPct val="50000"/>
              </a:spcBef>
              <a:buFont typeface="Wingdings" pitchFamily="2" charset="2"/>
              <a:buChar char="§"/>
            </a:pPr>
            <a:r>
              <a:rPr lang="ar-EG" sz="2800" b="1" dirty="0"/>
              <a:t> ومن مميزات هذه المعادلة انه يمكن تطبيقها لمدة طويلة باستخدام الاتجاة المتناقص للوفيات مع عدم الوصول الى المستوى صفر.</a:t>
            </a:r>
          </a:p>
          <a:p>
            <a:pPr marL="287338" indent="-287338" algn="just">
              <a:lnSpc>
                <a:spcPct val="105000"/>
              </a:lnSpc>
              <a:spcBef>
                <a:spcPct val="50000"/>
              </a:spcBef>
              <a:buFont typeface="Wingdings" pitchFamily="2" charset="2"/>
              <a:buChar char="§"/>
            </a:pPr>
            <a:r>
              <a:rPr lang="ar-EG" sz="2800" b="1" dirty="0"/>
              <a:t> ويلزم توافر الوضع النهائى المتوقع لـــ </a:t>
            </a:r>
            <a:r>
              <a:rPr lang="en-US" sz="2800" b="1" dirty="0"/>
              <a:t>IMR</a:t>
            </a:r>
            <a:r>
              <a:rPr lang="en-US" sz="2800" dirty="0"/>
              <a:t> </a:t>
            </a:r>
            <a:r>
              <a:rPr lang="ar-EG" sz="2800" dirty="0"/>
              <a:t> </a:t>
            </a:r>
            <a:r>
              <a:rPr lang="ar-EG" sz="2800" b="1" dirty="0"/>
              <a:t>حسب النوع الذى يمكن الحصول عليه من اقرب دولة متقدمة.</a:t>
            </a:r>
            <a:endParaRPr lang="en-US" sz="2800" b="1" dirty="0"/>
          </a:p>
        </p:txBody>
      </p:sp>
      <p:sp>
        <p:nvSpPr>
          <p:cNvPr id="15" name="Text Box 8"/>
          <p:cNvSpPr txBox="1">
            <a:spLocks noChangeArrowheads="1"/>
          </p:cNvSpPr>
          <p:nvPr/>
        </p:nvSpPr>
        <p:spPr bwMode="auto">
          <a:xfrm>
            <a:off x="5651500" y="620688"/>
            <a:ext cx="2881313" cy="641350"/>
          </a:xfrm>
          <a:prstGeom prst="rect">
            <a:avLst/>
          </a:prstGeom>
          <a:solidFill>
            <a:srgbClr val="FF9999"/>
          </a:solidFill>
          <a:ln w="28575" algn="ctr">
            <a:noFill/>
            <a:miter lim="800000"/>
            <a:headEnd/>
            <a:tailEnd/>
          </a:ln>
          <a:effectLst/>
        </p:spPr>
        <p:txBody>
          <a:bodyPr>
            <a:spAutoFit/>
          </a:bodyPr>
          <a:lstStyle/>
          <a:p>
            <a:pPr algn="r">
              <a:spcBef>
                <a:spcPct val="50000"/>
              </a:spcBef>
              <a:defRPr/>
            </a:pPr>
            <a:r>
              <a:rPr lang="ar-EG" sz="3600" b="1" dirty="0">
                <a:effectLst>
                  <a:outerShdw blurRad="38100" dist="38100" dir="2700000" algn="tl">
                    <a:srgbClr val="FFFFFF"/>
                  </a:outerShdw>
                </a:effectLst>
                <a:cs typeface="Arial" charset="0"/>
              </a:rPr>
              <a:t>أ- التنبؤ بالوفيات</a:t>
            </a:r>
            <a:endParaRPr lang="en-US" sz="3600" b="1" dirty="0">
              <a:effectLst>
                <a:outerShdw blurRad="38100" dist="38100" dir="2700000" algn="tl">
                  <a:srgbClr val="FFFFFF"/>
                </a:outerShdw>
              </a:effectLst>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Text Box 3"/>
          <p:cNvSpPr txBox="1">
            <a:spLocks noChangeArrowheads="1"/>
          </p:cNvSpPr>
          <p:nvPr/>
        </p:nvSpPr>
        <p:spPr bwMode="auto">
          <a:xfrm>
            <a:off x="395288" y="332656"/>
            <a:ext cx="8353425" cy="3001963"/>
          </a:xfrm>
          <a:prstGeom prst="rect">
            <a:avLst/>
          </a:prstGeom>
          <a:noFill/>
          <a:ln w="28575" algn="ctr">
            <a:noFill/>
            <a:miter lim="800000"/>
            <a:headEnd/>
            <a:tailEnd/>
          </a:ln>
        </p:spPr>
        <p:txBody>
          <a:bodyPr>
            <a:spAutoFit/>
          </a:bodyPr>
          <a:lstStyle/>
          <a:p>
            <a:pPr algn="l" rtl="0">
              <a:lnSpc>
                <a:spcPct val="55000"/>
              </a:lnSpc>
              <a:spcBef>
                <a:spcPct val="50000"/>
              </a:spcBef>
              <a:buFont typeface="Wingdings" pitchFamily="2" charset="2"/>
              <a:buNone/>
            </a:pPr>
            <a:r>
              <a:rPr lang="en-US" sz="2400" b="1" dirty="0"/>
              <a:t>                                 </a:t>
            </a:r>
            <a:r>
              <a:rPr lang="en-US" sz="2400" b="1" dirty="0">
                <a:solidFill>
                  <a:srgbClr val="0033CC"/>
                </a:solidFill>
              </a:rPr>
              <a:t>-t          </a:t>
            </a:r>
          </a:p>
          <a:p>
            <a:pPr algn="l" rtl="0">
              <a:lnSpc>
                <a:spcPct val="55000"/>
              </a:lnSpc>
              <a:spcBef>
                <a:spcPct val="50000"/>
              </a:spcBef>
              <a:buFont typeface="Wingdings" pitchFamily="2" charset="2"/>
              <a:buNone/>
            </a:pPr>
            <a:r>
              <a:rPr lang="en-US" sz="3200" b="1" dirty="0">
                <a:solidFill>
                  <a:srgbClr val="0033CC"/>
                </a:solidFill>
              </a:rPr>
              <a:t>m = A</a:t>
            </a:r>
            <a:r>
              <a:rPr lang="en-US" sz="2400" b="1" dirty="0">
                <a:solidFill>
                  <a:srgbClr val="0033CC"/>
                </a:solidFill>
              </a:rPr>
              <a:t>x</a:t>
            </a:r>
            <a:r>
              <a:rPr lang="en-US" sz="3200" b="1" dirty="0">
                <a:solidFill>
                  <a:srgbClr val="0033CC"/>
                </a:solidFill>
              </a:rPr>
              <a:t> + </a:t>
            </a:r>
            <a:r>
              <a:rPr lang="en-US" sz="3200" b="1" dirty="0" err="1">
                <a:solidFill>
                  <a:srgbClr val="0033CC"/>
                </a:solidFill>
              </a:rPr>
              <a:t>B</a:t>
            </a:r>
            <a:r>
              <a:rPr lang="en-US" sz="2400" b="1" dirty="0" err="1">
                <a:solidFill>
                  <a:srgbClr val="0033CC"/>
                </a:solidFill>
              </a:rPr>
              <a:t>x</a:t>
            </a:r>
            <a:r>
              <a:rPr lang="en-US" sz="3200" b="1" dirty="0">
                <a:solidFill>
                  <a:srgbClr val="0033CC"/>
                </a:solidFill>
              </a:rPr>
              <a:t> </a:t>
            </a:r>
            <a:r>
              <a:rPr lang="en-US" sz="3200" b="1" dirty="0" err="1">
                <a:solidFill>
                  <a:srgbClr val="0033CC"/>
                </a:solidFill>
              </a:rPr>
              <a:t>C</a:t>
            </a:r>
            <a:r>
              <a:rPr lang="en-US" sz="2400" b="1" dirty="0" err="1">
                <a:solidFill>
                  <a:srgbClr val="0033CC"/>
                </a:solidFill>
              </a:rPr>
              <a:t>x</a:t>
            </a:r>
            <a:endParaRPr lang="en-US" sz="2400" b="1" dirty="0">
              <a:solidFill>
                <a:srgbClr val="0033CC"/>
              </a:solidFill>
            </a:endParaRPr>
          </a:p>
          <a:p>
            <a:pPr algn="l" rtl="0">
              <a:lnSpc>
                <a:spcPct val="130000"/>
              </a:lnSpc>
              <a:spcBef>
                <a:spcPct val="50000"/>
              </a:spcBef>
              <a:buFont typeface="Wingdings" pitchFamily="2" charset="2"/>
              <a:buNone/>
            </a:pPr>
            <a:r>
              <a:rPr lang="en-US" sz="3200" b="1" dirty="0">
                <a:solidFill>
                  <a:srgbClr val="0033CC"/>
                </a:solidFill>
              </a:rPr>
              <a:t>Log (</a:t>
            </a:r>
            <a:r>
              <a:rPr lang="en-US" sz="4400" b="1" dirty="0" err="1">
                <a:solidFill>
                  <a:srgbClr val="0033CC"/>
                </a:solidFill>
              </a:rPr>
              <a:t>m</a:t>
            </a:r>
            <a:r>
              <a:rPr lang="en-US" sz="2000" b="1" dirty="0" err="1">
                <a:solidFill>
                  <a:srgbClr val="0033CC"/>
                </a:solidFill>
              </a:rPr>
              <a:t>x</a:t>
            </a:r>
            <a:r>
              <a:rPr lang="en-US" sz="3200" b="1" dirty="0">
                <a:solidFill>
                  <a:srgbClr val="0033CC"/>
                </a:solidFill>
              </a:rPr>
              <a:t>  - A</a:t>
            </a:r>
            <a:r>
              <a:rPr lang="en-US" b="1" dirty="0">
                <a:solidFill>
                  <a:srgbClr val="0033CC"/>
                </a:solidFill>
              </a:rPr>
              <a:t>x</a:t>
            </a:r>
            <a:r>
              <a:rPr lang="en-US" sz="3200" b="1" dirty="0">
                <a:solidFill>
                  <a:srgbClr val="0033CC"/>
                </a:solidFill>
              </a:rPr>
              <a:t>) = log </a:t>
            </a:r>
            <a:r>
              <a:rPr lang="en-US" sz="3200" b="1" dirty="0" err="1">
                <a:solidFill>
                  <a:srgbClr val="0033CC"/>
                </a:solidFill>
              </a:rPr>
              <a:t>B</a:t>
            </a:r>
            <a:r>
              <a:rPr lang="en-US" b="1" dirty="0" err="1">
                <a:solidFill>
                  <a:srgbClr val="0033CC"/>
                </a:solidFill>
              </a:rPr>
              <a:t>x</a:t>
            </a:r>
            <a:r>
              <a:rPr lang="en-US" sz="3200" b="1" dirty="0">
                <a:solidFill>
                  <a:srgbClr val="0033CC"/>
                </a:solidFill>
              </a:rPr>
              <a:t> – t log </a:t>
            </a:r>
            <a:r>
              <a:rPr lang="en-US" sz="3200" b="1" dirty="0" err="1">
                <a:solidFill>
                  <a:srgbClr val="0033CC"/>
                </a:solidFill>
              </a:rPr>
              <a:t>C</a:t>
            </a:r>
            <a:r>
              <a:rPr lang="en-US" b="1" dirty="0" err="1">
                <a:solidFill>
                  <a:srgbClr val="0033CC"/>
                </a:solidFill>
              </a:rPr>
              <a:t>x</a:t>
            </a:r>
            <a:r>
              <a:rPr lang="en-US" sz="3200" b="1" dirty="0">
                <a:solidFill>
                  <a:srgbClr val="0033CC"/>
                </a:solidFill>
              </a:rPr>
              <a:t> </a:t>
            </a:r>
          </a:p>
          <a:p>
            <a:pPr algn="l" rtl="0">
              <a:lnSpc>
                <a:spcPct val="130000"/>
              </a:lnSpc>
              <a:spcBef>
                <a:spcPct val="50000"/>
              </a:spcBef>
              <a:buFont typeface="Wingdings" pitchFamily="2" charset="2"/>
              <a:buNone/>
            </a:pPr>
            <a:r>
              <a:rPr lang="en-US" sz="3200" b="1" dirty="0">
                <a:solidFill>
                  <a:srgbClr val="0033CC"/>
                </a:solidFill>
              </a:rPr>
              <a:t>y= </a:t>
            </a:r>
            <a:r>
              <a:rPr lang="en-US" sz="3600" b="1" dirty="0">
                <a:solidFill>
                  <a:srgbClr val="0033CC"/>
                </a:solidFill>
              </a:rPr>
              <a:t>α</a:t>
            </a:r>
            <a:r>
              <a:rPr lang="en-US" sz="3200" b="1" dirty="0">
                <a:solidFill>
                  <a:srgbClr val="0033CC"/>
                </a:solidFill>
              </a:rPr>
              <a:t> - t B</a:t>
            </a:r>
            <a:r>
              <a:rPr lang="en-US" sz="3200" b="1" dirty="0"/>
              <a:t> </a:t>
            </a:r>
          </a:p>
        </p:txBody>
      </p:sp>
      <p:sp>
        <p:nvSpPr>
          <p:cNvPr id="6" name="Text Box 4"/>
          <p:cNvSpPr txBox="1">
            <a:spLocks noChangeArrowheads="1"/>
          </p:cNvSpPr>
          <p:nvPr/>
        </p:nvSpPr>
        <p:spPr bwMode="auto">
          <a:xfrm>
            <a:off x="-108520" y="3717206"/>
            <a:ext cx="8964488" cy="2482850"/>
          </a:xfrm>
          <a:prstGeom prst="rect">
            <a:avLst/>
          </a:prstGeom>
          <a:noFill/>
          <a:ln w="28575" algn="ctr">
            <a:noFill/>
            <a:miter lim="800000"/>
            <a:headEnd/>
            <a:tailEnd/>
          </a:ln>
        </p:spPr>
        <p:txBody>
          <a:bodyPr wrap="square">
            <a:spAutoFit/>
          </a:bodyPr>
          <a:lstStyle/>
          <a:p>
            <a:pPr algn="r">
              <a:lnSpc>
                <a:spcPct val="115000"/>
              </a:lnSpc>
              <a:spcBef>
                <a:spcPct val="50000"/>
              </a:spcBef>
            </a:pPr>
            <a:r>
              <a:rPr lang="ar-EG" sz="2800" b="1" dirty="0">
                <a:latin typeface="Arial" pitchFamily="34" charset="0"/>
              </a:rPr>
              <a:t>بعد تحويل المعادلة الأسية الى لوغاريتمية تصبح معادلة من الدرجة الاولى ويمكن حلها باستخدام طريقة المربعات الصغرى لتقدير </a:t>
            </a:r>
            <a:r>
              <a:rPr lang="en-US" sz="2800" b="1" dirty="0">
                <a:latin typeface="Arial" pitchFamily="34" charset="0"/>
              </a:rPr>
              <a:t>IMR</a:t>
            </a:r>
          </a:p>
          <a:p>
            <a:pPr algn="r">
              <a:lnSpc>
                <a:spcPct val="115000"/>
              </a:lnSpc>
              <a:spcBef>
                <a:spcPct val="50000"/>
              </a:spcBef>
            </a:pPr>
            <a:r>
              <a:rPr lang="ar-EG" sz="2800" b="1" dirty="0">
                <a:latin typeface="Arial" pitchFamily="34" charset="0"/>
              </a:rPr>
              <a:t>حسب النوع فى فترات خمسية خلال فترة التقدير.</a:t>
            </a:r>
          </a:p>
          <a:p>
            <a:pPr algn="r">
              <a:lnSpc>
                <a:spcPct val="115000"/>
              </a:lnSpc>
              <a:spcBef>
                <a:spcPct val="50000"/>
              </a:spcBef>
            </a:pPr>
            <a:endParaRPr lang="en-US" sz="2800" b="1" dirty="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7" name="Text Box 3"/>
          <p:cNvSpPr txBox="1">
            <a:spLocks noChangeArrowheads="1"/>
          </p:cNvSpPr>
          <p:nvPr/>
        </p:nvSpPr>
        <p:spPr bwMode="auto">
          <a:xfrm>
            <a:off x="0" y="260648"/>
            <a:ext cx="8964487" cy="2234458"/>
          </a:xfrm>
          <a:prstGeom prst="rect">
            <a:avLst/>
          </a:prstGeom>
          <a:noFill/>
          <a:ln w="28575" algn="ctr">
            <a:noFill/>
            <a:miter lim="800000"/>
            <a:headEnd/>
            <a:tailEnd/>
          </a:ln>
        </p:spPr>
        <p:txBody>
          <a:bodyPr wrap="square">
            <a:spAutoFit/>
          </a:bodyPr>
          <a:lstStyle/>
          <a:p>
            <a:pPr algn="just">
              <a:lnSpc>
                <a:spcPct val="145000"/>
              </a:lnSpc>
              <a:spcBef>
                <a:spcPct val="50000"/>
              </a:spcBef>
              <a:buFont typeface="Wingdings" pitchFamily="2" charset="2"/>
              <a:buChar char="§"/>
            </a:pPr>
            <a:r>
              <a:rPr lang="ar-EG" sz="2800" b="1" dirty="0"/>
              <a:t>  </a:t>
            </a:r>
            <a:r>
              <a:rPr lang="ar-EG" sz="3200" b="1" dirty="0"/>
              <a:t>بناء على </a:t>
            </a:r>
            <a:r>
              <a:rPr lang="en-US" sz="3200" b="1" dirty="0"/>
              <a:t>IMR</a:t>
            </a:r>
            <a:r>
              <a:rPr lang="ar-EG" sz="3200" b="1" dirty="0"/>
              <a:t> المقدر يتم تطبيق طريقة اللوجيت للحصول على تقدير باقى فئات السن بعد تحديد عائلة جداول الحياة النموذجية المناسبة لمصر0</a:t>
            </a:r>
            <a:endParaRPr lang="en-US" sz="3200" b="1" dirty="0"/>
          </a:p>
        </p:txBody>
      </p:sp>
      <p:sp>
        <p:nvSpPr>
          <p:cNvPr id="8" name="Text Box 3"/>
          <p:cNvSpPr txBox="1">
            <a:spLocks noChangeArrowheads="1"/>
          </p:cNvSpPr>
          <p:nvPr/>
        </p:nvSpPr>
        <p:spPr bwMode="auto">
          <a:xfrm>
            <a:off x="0" y="2800077"/>
            <a:ext cx="8748713" cy="1212640"/>
          </a:xfrm>
          <a:prstGeom prst="rect">
            <a:avLst/>
          </a:prstGeom>
          <a:noFill/>
          <a:ln w="28575" algn="ctr">
            <a:noFill/>
            <a:miter lim="800000"/>
            <a:headEnd/>
            <a:tailEnd/>
          </a:ln>
        </p:spPr>
        <p:txBody>
          <a:bodyPr wrap="square">
            <a:spAutoFit/>
          </a:bodyPr>
          <a:lstStyle/>
          <a:p>
            <a:pPr algn="r">
              <a:lnSpc>
                <a:spcPct val="130000"/>
              </a:lnSpc>
              <a:spcBef>
                <a:spcPct val="50000"/>
              </a:spcBef>
              <a:buFont typeface="Wingdings" pitchFamily="2" charset="2"/>
              <a:buChar char="§"/>
            </a:pPr>
            <a:r>
              <a:rPr lang="ar-EG" sz="2800" b="1" dirty="0"/>
              <a:t>  بعد الحصول على معدل الوفيات المقدر حسب السن والنوع تنشأ جداول حياة فى كل فترة من فترات التقدير ، وذلك للحصول على نسب البقاء حيث</a:t>
            </a:r>
            <a:endParaRPr lang="en-US" sz="3200" b="1" dirty="0"/>
          </a:p>
        </p:txBody>
      </p:sp>
      <p:sp>
        <p:nvSpPr>
          <p:cNvPr id="9" name="Text Box 4"/>
          <p:cNvSpPr txBox="1">
            <a:spLocks noChangeArrowheads="1"/>
          </p:cNvSpPr>
          <p:nvPr/>
        </p:nvSpPr>
        <p:spPr bwMode="auto">
          <a:xfrm>
            <a:off x="0" y="4023469"/>
            <a:ext cx="8522597" cy="701675"/>
          </a:xfrm>
          <a:prstGeom prst="rect">
            <a:avLst/>
          </a:prstGeom>
          <a:noFill/>
          <a:ln w="28575" algn="ctr">
            <a:noFill/>
            <a:miter lim="800000"/>
            <a:headEnd/>
            <a:tailEnd/>
          </a:ln>
        </p:spPr>
        <p:txBody>
          <a:bodyPr wrap="square">
            <a:spAutoFit/>
          </a:bodyPr>
          <a:lstStyle/>
          <a:p>
            <a:pPr algn="l" rtl="0">
              <a:spcBef>
                <a:spcPct val="50000"/>
              </a:spcBef>
            </a:pPr>
            <a:r>
              <a:rPr lang="en-US" sz="2000" b="1" dirty="0">
                <a:solidFill>
                  <a:srgbClr val="0033CC"/>
                </a:solidFill>
              </a:rPr>
              <a:t>          </a:t>
            </a:r>
            <a:r>
              <a:rPr lang="en-US" sz="2000" b="1" dirty="0" err="1">
                <a:solidFill>
                  <a:srgbClr val="0033CC"/>
                </a:solidFill>
              </a:rPr>
              <a:t>n</a:t>
            </a:r>
            <a:r>
              <a:rPr lang="en-US" sz="4000" b="1" dirty="0" err="1">
                <a:solidFill>
                  <a:srgbClr val="0033CC"/>
                </a:solidFill>
              </a:rPr>
              <a:t>S</a:t>
            </a:r>
            <a:r>
              <a:rPr lang="en-US" b="1" dirty="0" err="1">
                <a:solidFill>
                  <a:srgbClr val="0033CC"/>
                </a:solidFill>
              </a:rPr>
              <a:t>x</a:t>
            </a:r>
            <a:r>
              <a:rPr lang="en-US" sz="3200" b="1" dirty="0">
                <a:solidFill>
                  <a:srgbClr val="0033CC"/>
                </a:solidFill>
              </a:rPr>
              <a:t>  =  </a:t>
            </a:r>
            <a:r>
              <a:rPr lang="en-US" sz="2000" b="1" dirty="0" err="1">
                <a:solidFill>
                  <a:srgbClr val="0033CC"/>
                </a:solidFill>
              </a:rPr>
              <a:t>n</a:t>
            </a:r>
            <a:r>
              <a:rPr lang="en-US" sz="4000" b="1" dirty="0" err="1">
                <a:solidFill>
                  <a:srgbClr val="0033CC"/>
                </a:solidFill>
              </a:rPr>
              <a:t>L</a:t>
            </a:r>
            <a:r>
              <a:rPr lang="en-US" sz="3200" b="1" dirty="0">
                <a:solidFill>
                  <a:srgbClr val="0033CC"/>
                </a:solidFill>
              </a:rPr>
              <a:t> </a:t>
            </a:r>
            <a:r>
              <a:rPr lang="en-US" sz="2000" b="1" dirty="0" err="1">
                <a:solidFill>
                  <a:srgbClr val="0033CC"/>
                </a:solidFill>
              </a:rPr>
              <a:t>x+n</a:t>
            </a:r>
            <a:r>
              <a:rPr lang="en-US" sz="2000" b="1" dirty="0">
                <a:solidFill>
                  <a:srgbClr val="0033CC"/>
                </a:solidFill>
              </a:rPr>
              <a:t>    </a:t>
            </a:r>
            <a:r>
              <a:rPr lang="en-US" sz="2800" b="1" dirty="0">
                <a:solidFill>
                  <a:srgbClr val="0033CC"/>
                </a:solidFill>
              </a:rPr>
              <a:t>/ </a:t>
            </a:r>
            <a:r>
              <a:rPr lang="en-US" sz="2000" b="1" dirty="0">
                <a:solidFill>
                  <a:srgbClr val="0033CC"/>
                </a:solidFill>
              </a:rPr>
              <a:t> </a:t>
            </a:r>
            <a:r>
              <a:rPr lang="en-US" sz="2000" b="1" dirty="0" err="1">
                <a:solidFill>
                  <a:srgbClr val="0033CC"/>
                </a:solidFill>
              </a:rPr>
              <a:t>n</a:t>
            </a:r>
            <a:r>
              <a:rPr lang="en-US" sz="4000" b="1" dirty="0" err="1">
                <a:solidFill>
                  <a:srgbClr val="0033CC"/>
                </a:solidFill>
              </a:rPr>
              <a:t>L</a:t>
            </a:r>
            <a:r>
              <a:rPr lang="en-US" sz="2400" b="1" dirty="0" err="1">
                <a:solidFill>
                  <a:srgbClr val="0033CC"/>
                </a:solidFill>
              </a:rPr>
              <a:t>x</a:t>
            </a:r>
            <a:r>
              <a:rPr lang="en-US" sz="3600" b="1" dirty="0">
                <a:solidFill>
                  <a:srgbClr val="0033CC"/>
                </a:solidFill>
              </a:rPr>
              <a:t> </a:t>
            </a:r>
            <a:r>
              <a:rPr lang="en-US" sz="3200" b="1" dirty="0">
                <a:solidFill>
                  <a:srgbClr val="0033CC"/>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Text Box 3"/>
          <p:cNvSpPr txBox="1">
            <a:spLocks noChangeArrowheads="1"/>
          </p:cNvSpPr>
          <p:nvPr/>
        </p:nvSpPr>
        <p:spPr bwMode="auto">
          <a:xfrm>
            <a:off x="323528" y="188640"/>
            <a:ext cx="8353425" cy="3836987"/>
          </a:xfrm>
          <a:prstGeom prst="rect">
            <a:avLst/>
          </a:prstGeom>
          <a:noFill/>
          <a:ln w="28575" algn="ctr">
            <a:noFill/>
            <a:miter lim="800000"/>
            <a:headEnd/>
            <a:tailEnd/>
          </a:ln>
        </p:spPr>
        <p:txBody>
          <a:bodyPr>
            <a:spAutoFit/>
          </a:bodyPr>
          <a:lstStyle/>
          <a:p>
            <a:pPr marL="292100" indent="-292100" algn="r">
              <a:lnSpc>
                <a:spcPct val="130000"/>
              </a:lnSpc>
              <a:spcBef>
                <a:spcPct val="50000"/>
              </a:spcBef>
              <a:buFont typeface="Wingdings" pitchFamily="2" charset="2"/>
              <a:buChar char="§"/>
            </a:pPr>
            <a:r>
              <a:rPr lang="ar-EG" sz="2800" b="1" dirty="0"/>
              <a:t> وقد أوضحت نتائج جداول الحياة المقدرة ان توقع البقاء على قيد الحياة عند الميلاد عام 2006: </a:t>
            </a:r>
          </a:p>
          <a:p>
            <a:pPr marL="292100" indent="-292100" algn="r">
              <a:lnSpc>
                <a:spcPct val="130000"/>
              </a:lnSpc>
              <a:spcBef>
                <a:spcPct val="50000"/>
              </a:spcBef>
              <a:buFont typeface="Wingdings" pitchFamily="2" charset="2"/>
              <a:buNone/>
            </a:pPr>
            <a:r>
              <a:rPr lang="ar-EG" sz="3200" b="1" dirty="0">
                <a:solidFill>
                  <a:srgbClr val="FF3300"/>
                </a:solidFill>
              </a:rPr>
              <a:t>      66.5عاما  للذكور  مقابل  69.1 عاما للاناث.</a:t>
            </a:r>
          </a:p>
          <a:p>
            <a:pPr marL="292100" indent="-292100" algn="r">
              <a:lnSpc>
                <a:spcPct val="130000"/>
              </a:lnSpc>
              <a:spcBef>
                <a:spcPct val="50000"/>
              </a:spcBef>
              <a:buFont typeface="Wingdings" pitchFamily="2" charset="2"/>
              <a:buChar char="§"/>
            </a:pPr>
            <a:r>
              <a:rPr lang="ar-EG" sz="3200" b="1" dirty="0"/>
              <a:t> ويتوقع ارتفاعها عام 2051 لتصل الى: </a:t>
            </a:r>
            <a:endParaRPr lang="ar-EG" sz="3200" b="1" dirty="0">
              <a:solidFill>
                <a:srgbClr val="6600CC"/>
              </a:solidFill>
            </a:endParaRPr>
          </a:p>
          <a:p>
            <a:pPr marL="292100" indent="-292100" algn="r">
              <a:lnSpc>
                <a:spcPct val="130000"/>
              </a:lnSpc>
              <a:spcBef>
                <a:spcPct val="50000"/>
              </a:spcBef>
              <a:buFont typeface="Wingdings" pitchFamily="2" charset="2"/>
              <a:buNone/>
            </a:pPr>
            <a:r>
              <a:rPr lang="ar-EG" sz="3200" dirty="0">
                <a:solidFill>
                  <a:srgbClr val="FF3300"/>
                </a:solidFill>
              </a:rPr>
              <a:t>      </a:t>
            </a:r>
            <a:r>
              <a:rPr lang="ar-EG" sz="3200" b="1" dirty="0">
                <a:solidFill>
                  <a:srgbClr val="FF3300"/>
                </a:solidFill>
              </a:rPr>
              <a:t>78.9عاما  للذكور  مقابل  80.4 عاما للاناث.</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4" name="Text Box 4"/>
          <p:cNvSpPr txBox="1">
            <a:spLocks noChangeArrowheads="1"/>
          </p:cNvSpPr>
          <p:nvPr/>
        </p:nvSpPr>
        <p:spPr bwMode="auto">
          <a:xfrm>
            <a:off x="179512" y="1771069"/>
            <a:ext cx="8748463" cy="3170099"/>
          </a:xfrm>
          <a:prstGeom prst="rect">
            <a:avLst/>
          </a:prstGeom>
          <a:noFill/>
          <a:ln w="28575" algn="ctr">
            <a:noFill/>
            <a:miter lim="800000"/>
            <a:headEnd/>
            <a:tailEnd/>
          </a:ln>
        </p:spPr>
        <p:txBody>
          <a:bodyPr wrap="square">
            <a:spAutoFit/>
          </a:bodyPr>
          <a:lstStyle/>
          <a:p>
            <a:pPr marL="407988" indent="-407988" algn="just">
              <a:spcBef>
                <a:spcPct val="50000"/>
              </a:spcBef>
              <a:buFont typeface="Wingdings" pitchFamily="2" charset="2"/>
              <a:buChar char="Ø"/>
            </a:pPr>
            <a:r>
              <a:rPr lang="ar-EG" sz="3200" b="1" dirty="0"/>
              <a:t> </a:t>
            </a:r>
            <a:r>
              <a:rPr lang="ar-EG" sz="2800" b="1" dirty="0"/>
              <a:t>يتم تحديد مستوى الخصوبة واتجاه مقيسا بـــ </a:t>
            </a:r>
            <a:r>
              <a:rPr lang="en-US" sz="2800" b="1" dirty="0"/>
              <a:t>TFR</a:t>
            </a:r>
            <a:endParaRPr lang="ar-EG" sz="2800" b="1" dirty="0"/>
          </a:p>
          <a:p>
            <a:pPr marL="407988" indent="-407988" algn="just">
              <a:spcBef>
                <a:spcPct val="50000"/>
              </a:spcBef>
              <a:buFont typeface="Wingdings" pitchFamily="2" charset="2"/>
              <a:buChar char="Ø"/>
            </a:pPr>
            <a:r>
              <a:rPr lang="ar-EG" sz="2800" b="1" dirty="0"/>
              <a:t>بناء على مستوى الخصوبة الذى تهدف الدولة لتحقيقه مع المستوى الحالى لها وعدد الابناء المرغوب فى انجابه وبالاستعانة ببعض النماذج الرياضية يتم وضع فروض الخصوبة مقيسة بــ </a:t>
            </a:r>
            <a:r>
              <a:rPr lang="en-US" sz="2800" b="1" dirty="0"/>
              <a:t>TFR</a:t>
            </a:r>
            <a:r>
              <a:rPr lang="ar-EG" sz="2800" b="1" dirty="0"/>
              <a:t>.</a:t>
            </a:r>
          </a:p>
          <a:p>
            <a:pPr marL="407988" indent="-407988" algn="r">
              <a:spcBef>
                <a:spcPct val="50000"/>
              </a:spcBef>
              <a:buFont typeface="Wingdings" pitchFamily="2" charset="2"/>
              <a:buChar char="Ø"/>
            </a:pPr>
            <a:r>
              <a:rPr lang="ar-EG" sz="2800" b="1" dirty="0"/>
              <a:t> يتم تقدير معدلات الخصوبة  العمرية </a:t>
            </a:r>
            <a:r>
              <a:rPr lang="en-US" sz="2800" b="1" dirty="0"/>
              <a:t>ASFR</a:t>
            </a:r>
            <a:r>
              <a:rPr lang="ar-EG" sz="2800" b="1" dirty="0"/>
              <a:t> المقابلة لـ </a:t>
            </a:r>
            <a:r>
              <a:rPr lang="en-US" sz="2800" b="1" dirty="0"/>
              <a:t>TFR </a:t>
            </a:r>
            <a:r>
              <a:rPr lang="ar-EG" sz="2800" b="1" dirty="0"/>
              <a:t>المقدر وذلك بالاستعانة بنماذج الخصوبة.</a:t>
            </a:r>
          </a:p>
        </p:txBody>
      </p:sp>
      <p:sp>
        <p:nvSpPr>
          <p:cNvPr id="5" name="Text Box 9"/>
          <p:cNvSpPr txBox="1">
            <a:spLocks noChangeArrowheads="1"/>
          </p:cNvSpPr>
          <p:nvPr/>
        </p:nvSpPr>
        <p:spPr bwMode="auto">
          <a:xfrm>
            <a:off x="5004048" y="620688"/>
            <a:ext cx="3384550" cy="641350"/>
          </a:xfrm>
          <a:prstGeom prst="rect">
            <a:avLst/>
          </a:prstGeom>
          <a:solidFill>
            <a:srgbClr val="FF9999"/>
          </a:solidFill>
          <a:ln w="28575" algn="ctr">
            <a:noFill/>
            <a:miter lim="800000"/>
            <a:headEnd/>
            <a:tailEnd/>
          </a:ln>
        </p:spPr>
        <p:txBody>
          <a:bodyPr>
            <a:spAutoFit/>
          </a:bodyPr>
          <a:lstStyle/>
          <a:p>
            <a:pPr algn="r">
              <a:spcBef>
                <a:spcPct val="50000"/>
              </a:spcBef>
            </a:pPr>
            <a:r>
              <a:rPr lang="ar-EG" sz="3600" b="1" dirty="0"/>
              <a:t>ب- التنبؤ بالخصوبة</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7" name="مربع نص 2"/>
          <p:cNvSpPr txBox="1"/>
          <p:nvPr/>
        </p:nvSpPr>
        <p:spPr>
          <a:xfrm>
            <a:off x="1475656" y="692696"/>
            <a:ext cx="6239905" cy="830997"/>
          </a:xfrm>
          <a:prstGeom prst="rect">
            <a:avLst/>
          </a:prstGeom>
          <a:noFill/>
        </p:spPr>
        <p:txBody>
          <a:bodyPr wrap="square" rtlCol="1">
            <a:spAutoFit/>
          </a:bodyPr>
          <a:lstStyle/>
          <a:p>
            <a:r>
              <a:rPr lang="ar-SA"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المقصود بالديمغرافيا ؟؟</a:t>
            </a:r>
            <a:endParaRPr lang="ar-SA"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ربع نص 3"/>
          <p:cNvSpPr txBox="1"/>
          <p:nvPr/>
        </p:nvSpPr>
        <p:spPr>
          <a:xfrm>
            <a:off x="467544" y="1772816"/>
            <a:ext cx="7992888" cy="10772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هو العلم الذي يدرس السكان رقميا مثل معدلات المواليد ومعدلات الوفيات والهجرة والنمو السكاني وغيرها .</a:t>
            </a:r>
            <a:endPar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מלבן 2"/>
          <p:cNvSpPr>
            <a:spLocks noChangeArrowheads="1"/>
          </p:cNvSpPr>
          <p:nvPr/>
        </p:nvSpPr>
        <p:spPr bwMode="auto">
          <a:xfrm>
            <a:off x="216024" y="3501008"/>
            <a:ext cx="8748464" cy="2554545"/>
          </a:xfrm>
          <a:prstGeom prst="rect">
            <a:avLst/>
          </a:prstGeom>
          <a:noFill/>
          <a:ln>
            <a:noFill/>
          </a:ln>
          <a:extLst>
            <a:ext uri="{909E8E84-426E-40DD-AFC4-6F175D3DCCD1}"/>
            <a:ext uri="{91240B29-F687-4F45-9708-019B960494DF}"/>
          </a:extLst>
        </p:spPr>
        <p:txBody>
          <a:bodyPr wrap="square">
            <a:spAutoFit/>
          </a:bodyPr>
          <a:lstStyle/>
          <a:p>
            <a:pPr algn="just">
              <a:defRPr/>
            </a:pPr>
            <a:r>
              <a:rPr lang="ar-IQ" sz="32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hlinkClick r:id="rId3"/>
              </a:rPr>
              <a:t>ديموغرافية:</a:t>
            </a:r>
            <a:r>
              <a:rPr lang="ar-IQ" sz="32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hlinkClick r:id="rId3"/>
              </a:rPr>
              <a:t>  </a:t>
            </a:r>
            <a:r>
              <a:rPr lang="ar-IQ" sz="3200" dirty="0">
                <a:effectLst>
                  <a:outerShdw blurRad="38100" dist="38100" dir="2700000" algn="tl">
                    <a:srgbClr val="000000">
                      <a:alpha val="43137"/>
                    </a:srgbClr>
                  </a:outerShdw>
                </a:effectLst>
                <a:latin typeface="Arabic Typesetting" pitchFamily="66" charset="-78"/>
                <a:cs typeface="Arabic Typesetting" pitchFamily="66" charset="-78"/>
              </a:rPr>
              <a:t>هو علم يبحث في عدد وتركيبة السكان . الديموغرافيُّون - المختصُّون في مجال الإحصاء السكاني، يجمعون المعطيات عن ظواهر وعمليات مختلفة مثل: الولادات، الوفيات، الزواج، الطلاق، حركات الهجرة وغيرها. ثمَّ يدرسون ويحللون المعطيات هذه ومن ثمَّ يَتَعَرَّفون على التغييرات التي تحصل في المجتمع السكاني.</a:t>
            </a:r>
          </a:p>
          <a:p>
            <a:pPr algn="just">
              <a:defRPr/>
            </a:pPr>
            <a:r>
              <a:rPr lang="ar-IQ" sz="3200" dirty="0">
                <a:effectLst>
                  <a:outerShdw blurRad="38100" dist="38100" dir="2700000" algn="tl">
                    <a:srgbClr val="000000">
                      <a:alpha val="43137"/>
                    </a:srgbClr>
                  </a:outerShdw>
                </a:effectLst>
                <a:latin typeface="Arabic Typesetting" pitchFamily="66" charset="-78"/>
                <a:cs typeface="Arabic Typesetting" pitchFamily="66" charset="-78"/>
              </a:rPr>
              <a:t>          </a:t>
            </a:r>
            <a:endParaRPr lang="he-IL" sz="3200" dirty="0">
              <a:effectLst>
                <a:outerShdw blurRad="38100" dist="38100" dir="2700000" algn="tl">
                  <a:srgbClr val="000000">
                    <a:alpha val="43137"/>
                  </a:srgbClr>
                </a:outerShdw>
              </a:effectLst>
              <a:latin typeface="Arabic Typesetting"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Text Box 3"/>
          <p:cNvSpPr txBox="1">
            <a:spLocks noChangeArrowheads="1"/>
          </p:cNvSpPr>
          <p:nvPr/>
        </p:nvSpPr>
        <p:spPr bwMode="auto">
          <a:xfrm>
            <a:off x="683568" y="764704"/>
            <a:ext cx="8102600" cy="579437"/>
          </a:xfrm>
          <a:prstGeom prst="rect">
            <a:avLst/>
          </a:prstGeom>
          <a:noFill/>
          <a:ln w="28575" algn="ctr">
            <a:noFill/>
            <a:miter lim="800000"/>
            <a:headEnd/>
            <a:tailEnd/>
          </a:ln>
        </p:spPr>
        <p:txBody>
          <a:bodyPr>
            <a:spAutoFit/>
          </a:bodyPr>
          <a:lstStyle/>
          <a:p>
            <a:pPr marL="407988" indent="-407988" algn="just">
              <a:spcBef>
                <a:spcPct val="50000"/>
              </a:spcBef>
              <a:buFont typeface="Wingdings" pitchFamily="2" charset="2"/>
              <a:buChar char="Ø"/>
            </a:pPr>
            <a:r>
              <a:rPr lang="ar-EG" sz="3200" b="1" dirty="0"/>
              <a:t> تم وضع ثلاث فروض للخصوبة:</a:t>
            </a:r>
            <a:endParaRPr lang="en-US" sz="3200" b="1" dirty="0">
              <a:solidFill>
                <a:srgbClr val="0033CC"/>
              </a:solidFill>
            </a:endParaRPr>
          </a:p>
        </p:txBody>
      </p:sp>
      <p:sp>
        <p:nvSpPr>
          <p:cNvPr id="7" name="Text Box 5"/>
          <p:cNvSpPr txBox="1">
            <a:spLocks noChangeArrowheads="1"/>
          </p:cNvSpPr>
          <p:nvPr/>
        </p:nvSpPr>
        <p:spPr bwMode="auto">
          <a:xfrm>
            <a:off x="323528" y="1988840"/>
            <a:ext cx="8496944" cy="2774950"/>
          </a:xfrm>
          <a:prstGeom prst="rect">
            <a:avLst/>
          </a:prstGeom>
          <a:noFill/>
          <a:ln w="28575" algn="ctr">
            <a:noFill/>
            <a:miter lim="800000"/>
            <a:headEnd/>
            <a:tailEnd/>
          </a:ln>
        </p:spPr>
        <p:txBody>
          <a:bodyPr wrap="square">
            <a:spAutoFit/>
          </a:bodyPr>
          <a:lstStyle/>
          <a:p>
            <a:pPr algn="r">
              <a:spcBef>
                <a:spcPct val="50000"/>
              </a:spcBef>
              <a:buFont typeface="Wingdings" pitchFamily="2" charset="2"/>
              <a:buChar char="§"/>
            </a:pPr>
            <a:r>
              <a:rPr lang="ar-EG" sz="2800" dirty="0"/>
              <a:t>  </a:t>
            </a:r>
            <a:r>
              <a:rPr lang="ar-EG" sz="3200" b="1" dirty="0">
                <a:solidFill>
                  <a:srgbClr val="FF3300"/>
                </a:solidFill>
              </a:rPr>
              <a:t>فى الفرض المنخفض:</a:t>
            </a:r>
            <a:r>
              <a:rPr lang="ar-EG" sz="3200" b="1" dirty="0"/>
              <a:t> يصل حد الاحلال فى عام 2021.</a:t>
            </a:r>
          </a:p>
          <a:p>
            <a:pPr algn="r">
              <a:spcBef>
                <a:spcPct val="50000"/>
              </a:spcBef>
              <a:buFont typeface="Wingdings" pitchFamily="2" charset="2"/>
              <a:buChar char="§"/>
            </a:pPr>
            <a:r>
              <a:rPr lang="ar-EG" sz="3200" b="1" dirty="0"/>
              <a:t> </a:t>
            </a:r>
            <a:r>
              <a:rPr lang="ar-EG" sz="3200" b="1" dirty="0">
                <a:solidFill>
                  <a:srgbClr val="FF3300"/>
                </a:solidFill>
              </a:rPr>
              <a:t>فى الفرض المتوسط :</a:t>
            </a:r>
            <a:r>
              <a:rPr lang="ar-EG" sz="3200" b="1" dirty="0"/>
              <a:t> يصل حد الاحلال فى عام 2026.</a:t>
            </a:r>
          </a:p>
          <a:p>
            <a:pPr algn="r">
              <a:spcBef>
                <a:spcPct val="50000"/>
              </a:spcBef>
              <a:buFont typeface="Wingdings" pitchFamily="2" charset="2"/>
              <a:buChar char="§"/>
            </a:pPr>
            <a:r>
              <a:rPr lang="ar-EG" sz="3200" b="1" dirty="0"/>
              <a:t> </a:t>
            </a:r>
            <a:r>
              <a:rPr lang="ar-EG" sz="3200" b="1" dirty="0">
                <a:solidFill>
                  <a:srgbClr val="FF3300"/>
                </a:solidFill>
              </a:rPr>
              <a:t>فى الفرض المتوسط :</a:t>
            </a:r>
            <a:r>
              <a:rPr lang="ar-EG" sz="3200" b="1" dirty="0"/>
              <a:t> يصل حد الاحلال فى عام2031.</a:t>
            </a:r>
            <a:endParaRPr lang="en-US" sz="3200" b="1" dirty="0"/>
          </a:p>
          <a:p>
            <a:pPr algn="r">
              <a:spcBef>
                <a:spcPct val="50000"/>
              </a:spcBef>
              <a:buFont typeface="Wingdings" pitchFamily="2" charset="2"/>
              <a:buChar char="§"/>
            </a:pPr>
            <a:endParaRPr lang="en-US" sz="3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Text Box 5"/>
          <p:cNvSpPr txBox="1">
            <a:spLocks noChangeArrowheads="1"/>
          </p:cNvSpPr>
          <p:nvPr/>
        </p:nvSpPr>
        <p:spPr bwMode="auto">
          <a:xfrm>
            <a:off x="1187499" y="1917105"/>
            <a:ext cx="7632700" cy="3748087"/>
          </a:xfrm>
          <a:prstGeom prst="rect">
            <a:avLst/>
          </a:prstGeom>
          <a:noFill/>
          <a:ln w="28575" algn="ctr">
            <a:noFill/>
            <a:miter lim="800000"/>
            <a:headEnd/>
            <a:tailEnd/>
          </a:ln>
        </p:spPr>
        <p:txBody>
          <a:bodyPr>
            <a:spAutoFit/>
          </a:bodyPr>
          <a:lstStyle/>
          <a:p>
            <a:pPr marL="350838" indent="-350838" algn="just">
              <a:spcBef>
                <a:spcPct val="50000"/>
              </a:spcBef>
              <a:buFont typeface="Wingdings" pitchFamily="2" charset="2"/>
              <a:buChar char="Ø"/>
            </a:pPr>
            <a:r>
              <a:rPr lang="ar-EG" sz="2800"/>
              <a:t>  </a:t>
            </a:r>
            <a:r>
              <a:rPr lang="ar-EG" sz="3200" b="1"/>
              <a:t>يعتمد حجم الهجرة الخارجية ليس فقط على سياسة الدولة (مصر)، بل أيضا على سياسات الدول الاخرى التى يهاجر منها او اليها.</a:t>
            </a:r>
          </a:p>
          <a:p>
            <a:pPr marL="350838" indent="-350838" algn="just">
              <a:spcBef>
                <a:spcPct val="50000"/>
              </a:spcBef>
              <a:buFont typeface="Wingdings" pitchFamily="2" charset="2"/>
              <a:buChar char="Ø"/>
            </a:pPr>
            <a:r>
              <a:rPr lang="ar-EG" sz="3200" b="1"/>
              <a:t> لذا تم إغفال تأثير عنصر الهجرة عند اعداد اسقاطات السكان ، واعتبار التغير فى تأثير الهجرة منعدما ، بمعنى استمرار ثبات العدد من المصريين بالخارج والأجانب بالداخل تقريبا.</a:t>
            </a:r>
            <a:endParaRPr lang="en-US" sz="3200" b="1"/>
          </a:p>
        </p:txBody>
      </p:sp>
      <p:sp>
        <p:nvSpPr>
          <p:cNvPr id="8" name="Text Box 6"/>
          <p:cNvSpPr txBox="1">
            <a:spLocks noChangeArrowheads="1"/>
          </p:cNvSpPr>
          <p:nvPr/>
        </p:nvSpPr>
        <p:spPr bwMode="auto">
          <a:xfrm>
            <a:off x="5580112" y="548680"/>
            <a:ext cx="2952750" cy="641350"/>
          </a:xfrm>
          <a:prstGeom prst="rect">
            <a:avLst/>
          </a:prstGeom>
          <a:solidFill>
            <a:srgbClr val="FF9999"/>
          </a:solidFill>
          <a:ln w="28575" algn="ctr">
            <a:noFill/>
            <a:miter lim="800000"/>
            <a:headEnd/>
            <a:tailEnd/>
          </a:ln>
        </p:spPr>
        <p:txBody>
          <a:bodyPr>
            <a:spAutoFit/>
          </a:bodyPr>
          <a:lstStyle/>
          <a:p>
            <a:pPr algn="r">
              <a:spcBef>
                <a:spcPct val="50000"/>
              </a:spcBef>
            </a:pPr>
            <a:r>
              <a:rPr lang="ar-EG" sz="3600" b="1" dirty="0"/>
              <a:t>ج- تقدير الهجرة</a:t>
            </a:r>
            <a:endParaRPr lang="en-US" sz="3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عنوان 1"/>
          <p:cNvSpPr txBox="1">
            <a:spLocks/>
          </p:cNvSpPr>
          <p:nvPr/>
        </p:nvSpPr>
        <p:spPr bwMode="auto">
          <a:xfrm>
            <a:off x="0" y="-243408"/>
            <a:ext cx="8830990" cy="1584176"/>
          </a:xfrm>
          <a:prstGeom prst="rect">
            <a:avLst/>
          </a:prstGeom>
        </p:spPr>
        <p:txBody>
          <a:bodyPr vert="horz" wrap="square" lIns="91440" tIns="45720" rIns="91440" bIns="45720" numCol="1" anchor="b" anchorCtr="0" compatLnSpc="1">
            <a:prstTxWarp prst="textNoShape">
              <a:avLst/>
            </a:prstTxWarp>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0" i="0" u="none" strike="noStrike" kern="1200" cap="all" spc="0" normalizeH="0" baseline="0" noProof="0" dirty="0" smtClean="0">
                <a:ln>
                  <a:noFill/>
                </a:ln>
                <a:solidFill>
                  <a:schemeClr val="tx2"/>
                </a:solidFill>
                <a:effectLst/>
                <a:uLnTx/>
                <a:uFillTx/>
                <a:latin typeface="Arial" pitchFamily="34" charset="0"/>
                <a:ea typeface="+mj-ea"/>
                <a:cs typeface="Arial" pitchFamily="34" charset="0"/>
              </a:rPr>
              <a:t>المعدلات المطلوبة </a:t>
            </a:r>
            <a:r>
              <a:rPr kumimoji="0" lang="ar-IQ" sz="4000" b="0" i="0" u="none" strike="noStrike" kern="1200" cap="all" spc="0" normalizeH="0" baseline="0" noProof="0" dirty="0" smtClean="0">
                <a:ln>
                  <a:noFill/>
                </a:ln>
                <a:solidFill>
                  <a:schemeClr val="tx2"/>
                </a:solidFill>
                <a:effectLst/>
                <a:uLnTx/>
                <a:uFillTx/>
                <a:latin typeface="Arial" pitchFamily="34" charset="0"/>
                <a:ea typeface="+mj-ea"/>
                <a:cs typeface="Arial" pitchFamily="34" charset="0"/>
              </a:rPr>
              <a:t>في حساب الاحصاءات السكانية والديمغرافيا</a:t>
            </a:r>
            <a:endParaRPr kumimoji="0" lang="ar-SA" sz="4000" b="0" i="0" u="none" strike="noStrike" kern="1200" cap="all" spc="0" normalizeH="0" baseline="0" noProof="0" dirty="0" smtClean="0">
              <a:ln>
                <a:noFill/>
              </a:ln>
              <a:solidFill>
                <a:schemeClr val="tx2"/>
              </a:solidFill>
              <a:effectLst/>
              <a:uLnTx/>
              <a:uFillTx/>
              <a:latin typeface="Arial" pitchFamily="34" charset="0"/>
              <a:ea typeface="+mj-ea"/>
              <a:cs typeface="Arial" pitchFamily="34" charset="0"/>
            </a:endParaRPr>
          </a:p>
        </p:txBody>
      </p:sp>
      <p:sp>
        <p:nvSpPr>
          <p:cNvPr id="7" name="عنصر نائب للمحتوى 2"/>
          <p:cNvSpPr txBox="1">
            <a:spLocks/>
          </p:cNvSpPr>
          <p:nvPr/>
        </p:nvSpPr>
        <p:spPr>
          <a:xfrm>
            <a:off x="-468560" y="1988840"/>
            <a:ext cx="9403010" cy="4583410"/>
          </a:xfrm>
          <a:prstGeom prst="rect">
            <a:avLst/>
          </a:prstGeom>
        </p:spPr>
        <p:txBody>
          <a:bodyPr vert="horz" anchor="ctr">
            <a:normAutofit fontScale="92500" lnSpcReduction="20000"/>
          </a:bodyPr>
          <a:lstStyle/>
          <a:p>
            <a:pPr marL="533400" marR="0" lvl="0" indent="-533400" algn="r" defTabSz="914400" rtl="1" eaLnBrk="1" fontAlgn="auto" latinLnBrk="0" hangingPunct="1">
              <a:lnSpc>
                <a:spcPct val="8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BB4A2B"/>
                </a:solidFill>
                <a:effectLst/>
                <a:uLnTx/>
                <a:uFillTx/>
                <a:latin typeface="Arial" pitchFamily="34" charset="0"/>
                <a:ea typeface="+mn-ea"/>
                <a:cs typeface="Arial" pitchFamily="34" charset="0"/>
              </a:rPr>
              <a:t>عدد السكان وتوزيعهم الجغرافي:</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كثافة السكان</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 </a:t>
            </a:r>
            <a:r>
              <a:rPr kumimoji="0" lang="ar-SA"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السكان في الدولة</a:t>
            </a:r>
            <a:r>
              <a:rPr kumimoji="0" lang="en-GB"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endPar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مساحة الدولة بالكيلومتر  المربع</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كثافة السكن</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 </a:t>
            </a:r>
            <a:r>
              <a:rPr kumimoji="0" lang="ar-SA"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السكان في الدولة</a:t>
            </a:r>
            <a:r>
              <a:rPr kumimoji="0" lang="en-GB"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endParaRPr kumimoji="0" lang="en-GB"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en-GB"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حجرات المسكن</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معدل الزيادة السنوية في عدد السكان</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a:t>
            </a:r>
            <a:r>
              <a:rPr kumimoji="0" lang="en-US"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السكان في سنة المقارنة-عدد السكان في سنة الأساس</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100000"/>
              </a:lnSpc>
              <a:spcBef>
                <a:spcPts val="0"/>
              </a:spcBef>
              <a:spcAft>
                <a:spcPts val="0"/>
              </a:spcAft>
              <a:buClr>
                <a:schemeClr val="accent2"/>
              </a:buClr>
              <a:buSzPct val="60000"/>
              <a:buFont typeface="Wingdings 2" pitchFamily="18" charset="2"/>
              <a:buNone/>
              <a:tabLst/>
              <a:defRPr/>
            </a:pPr>
            <a:r>
              <a:rPr kumimoji="0" lang="en-US"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السنوات</a:t>
            </a:r>
          </a:p>
          <a:p>
            <a:pPr marL="533400" marR="0" lvl="0" indent="-533400" algn="r" defTabSz="914400" rtl="1" eaLnBrk="1" fontAlgn="auto" latinLnBrk="0" hangingPunct="1">
              <a:lnSpc>
                <a:spcPct val="8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BB4A2B"/>
                </a:solidFill>
                <a:effectLst/>
                <a:uLnTx/>
                <a:uFillTx/>
                <a:latin typeface="Arial" pitchFamily="34" charset="0"/>
                <a:ea typeface="+mn-ea"/>
                <a:cs typeface="Arial" pitchFamily="34" charset="0"/>
              </a:rPr>
              <a:t>معدلات خاصة بإحصاءات المواليد والخصوبة:</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ar-SA" sz="24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المواليد الخام </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المواليد الأحياء خلال عام</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X</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a:t>
            </a:r>
            <a:endPar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Tx/>
              <a:buNone/>
              <a:tabLst/>
              <a:defRPr/>
            </a:pP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السكان منتصف العام</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a:buNone/>
              <a:tabLst/>
              <a:defRPr/>
            </a:pPr>
            <a:r>
              <a:rPr kumimoji="0" lang="ar-SA" sz="2400" b="0" i="0" u="none" strike="noStrike" kern="1200" cap="none" spc="0" normalizeH="0" baseline="0" noProof="0" dirty="0" smtClean="0">
                <a:ln>
                  <a:noFill/>
                </a:ln>
                <a:solidFill>
                  <a:srgbClr val="BB4A2B"/>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الخصوبة العام </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4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المواليد الأحياء خلال العام</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X</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a:t>
            </a: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النساء في سن الحمل</a:t>
            </a:r>
          </a:p>
          <a:p>
            <a:pPr marL="0" marR="0" lvl="0" indent="0" algn="r" defTabSz="914400" rtl="1" eaLnBrk="1" fontAlgn="auto" latinLnBrk="0" hangingPunct="1">
              <a:lnSpc>
                <a:spcPct val="80000"/>
              </a:lnSpc>
              <a:spcBef>
                <a:spcPts val="700"/>
              </a:spcBef>
              <a:spcAft>
                <a:spcPts val="0"/>
              </a:spcAft>
              <a:buClr>
                <a:schemeClr val="accent2"/>
              </a:buClr>
              <a:buSzPct val="60000"/>
              <a:buFont typeface="Wingdings"/>
              <a:buNone/>
              <a:tabLst/>
              <a:defRPr/>
            </a:pPr>
            <a:endParaRPr kumimoji="0" lang="ar-SA" sz="2400" b="0" i="0" u="none" strike="noStrike" kern="1200" cap="none" spc="0" normalizeH="0" baseline="0" noProof="0" dirty="0" smtClean="0">
              <a:ln>
                <a:noFill/>
              </a:ln>
              <a:solidFill>
                <a:srgbClr val="BB4A2B"/>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0"/>
              </a:spcBef>
              <a:spcAft>
                <a:spcPts val="0"/>
              </a:spcAft>
              <a:buClr>
                <a:schemeClr val="accent2"/>
              </a:buClr>
              <a:buSzPct val="60000"/>
              <a:buFont typeface="Wingdings 2" pitchFamily="18" charset="2"/>
              <a:buNone/>
              <a:tabLst/>
              <a:defRPr/>
            </a:pPr>
            <a:endPar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4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عنصر نائب للمحتوى 2"/>
          <p:cNvSpPr txBox="1">
            <a:spLocks/>
          </p:cNvSpPr>
          <p:nvPr/>
        </p:nvSpPr>
        <p:spPr>
          <a:xfrm>
            <a:off x="-324544" y="1772816"/>
            <a:ext cx="8964488" cy="4962525"/>
          </a:xfrm>
          <a:prstGeom prst="rect">
            <a:avLst/>
          </a:prstGeom>
        </p:spPr>
        <p:txBody>
          <a:bodyPr vert="horz" anchor="ctr">
            <a:noAutofit/>
          </a:bodyPr>
          <a:lstStyle/>
          <a:p>
            <a:pPr marL="0" marR="0" lvl="0" indent="0" algn="r" defTabSz="914400" rtl="1" eaLnBrk="1" fontAlgn="auto" latinLnBrk="0" hangingPunct="1">
              <a:lnSpc>
                <a:spcPct val="90000"/>
              </a:lnSpc>
              <a:spcBef>
                <a:spcPts val="700"/>
              </a:spcBef>
              <a:spcAft>
                <a:spcPts val="0"/>
              </a:spcAft>
              <a:buClr>
                <a:schemeClr val="accent2"/>
              </a:buClr>
              <a:buSzPct val="60000"/>
              <a:buFont typeface="Wingdings"/>
              <a:buNone/>
              <a:tabLst/>
              <a:defRPr/>
            </a:pP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التوالد الخام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0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المواليد الأحياء في بلد خلال العام</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X</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النساء المتزوجات في  سن الحمل </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2" pitchFamily="18" charset="2"/>
              <a:buNone/>
              <a:tabLst/>
              <a:defRPr/>
            </a:pPr>
            <a:r>
              <a:rPr kumimoji="0" lang="ar-SA" sz="2000" b="0" i="0" u="none" strike="noStrike" kern="1200" cap="none" spc="0" normalizeH="0" baseline="0" noProof="0" dirty="0" smtClean="0">
                <a:ln>
                  <a:noFill/>
                </a:ln>
                <a:solidFill>
                  <a:srgbClr val="BB4A2B"/>
                </a:solidFill>
                <a:effectLst/>
                <a:uLnTx/>
                <a:uFillTx/>
                <a:latin typeface="Arial" pitchFamily="34" charset="0"/>
                <a:ea typeface="+mn-ea"/>
                <a:cs typeface="Arial" pitchFamily="34" charset="0"/>
              </a:rPr>
              <a:t>معدلات خاصة بإحصاءات الوفيات:</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a:buNone/>
              <a:tabLst/>
              <a:defRPr/>
            </a:pP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الوفيات الخام </a:t>
            </a:r>
            <a:r>
              <a:rPr kumimoji="0" lang="ar-SA" sz="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0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الوفيات خلال عام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X</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السكان منتصف العام</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a:buNone/>
              <a:tabLst/>
              <a:defRPr/>
            </a:pP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الزيادة الطبيعية الخام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معدل المواليد الخام – معدل الوفيات الخام</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a:buNone/>
              <a:tabLst/>
              <a:defRPr/>
            </a:pP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وفيات الأطفال الرضع</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2" pitchFamily="18" charset="2"/>
              <a:buNone/>
              <a:tabLst/>
              <a:defRPr/>
            </a:pP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    </a:t>
            </a:r>
            <a:r>
              <a:rPr kumimoji="0" lang="ar-SA" sz="20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0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الوفيات للأطفال الذين تقل أعمارهم عن سنة واحدة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X</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000" b="1"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الأطفال المولودين أحياء في نفس العام</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a:buNone/>
              <a:tabLst/>
              <a:defRPr/>
            </a:pP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معدل الوفيات لفئة عمرية معينة </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2" pitchFamily="18" charset="2"/>
              <a:buNone/>
              <a:tabLst/>
              <a:defRPr/>
            </a:pPr>
            <a:r>
              <a:rPr kumimoji="0" lang="ar-SA" sz="20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        </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000" b="0" i="0" u="sng"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عدد الوفيات خلال السنة من تلك الفئة العمرية في الدولة</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X</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a:t>
            </a: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عدد السكان في منتصف السنة من تلك الفئة العمرية     </a:t>
            </a:r>
            <a:endParaRPr kumimoji="0" lang="en-US"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2" pitchFamily="18" charset="2"/>
              <a:buNone/>
              <a:tabLst/>
              <a:defRPr/>
            </a:pPr>
            <a:endPar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p>
          <a:p>
            <a:pPr marL="0" marR="0" lvl="0" indent="0" algn="r" defTabSz="914400" rtl="1" eaLnBrk="1" fontAlgn="auto" latinLnBrk="0" hangingPunct="1">
              <a:lnSpc>
                <a:spcPct val="90000"/>
              </a:lnSpc>
              <a:spcBef>
                <a:spcPts val="700"/>
              </a:spcBef>
              <a:spcAft>
                <a:spcPts val="0"/>
              </a:spcAft>
              <a:buClr>
                <a:schemeClr val="accent2"/>
              </a:buClr>
              <a:buSzPct val="60000"/>
              <a:buFont typeface="Wingdings 2" pitchFamily="18" charset="2"/>
              <a:buNone/>
              <a:tabLst/>
              <a:defRPr/>
            </a:pPr>
            <a:endParaRPr kumimoji="0" lang="ar-SA" sz="2000" b="0" i="0" u="none" strike="noStrike" kern="1200" cap="none" spc="0" normalizeH="0" baseline="0" noProof="0" dirty="0" smtClean="0">
              <a:ln>
                <a:noFill/>
              </a:ln>
              <a:solidFill>
                <a:srgbClr val="BB4A2B"/>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90000"/>
              </a:lnSpc>
              <a:spcBef>
                <a:spcPts val="700"/>
              </a:spcBef>
              <a:spcAft>
                <a:spcPts val="0"/>
              </a:spcAft>
              <a:buClr>
                <a:schemeClr val="accent2"/>
              </a:buClr>
              <a:buSzPct val="60000"/>
              <a:buFontTx/>
              <a:buNone/>
              <a:tabLst/>
              <a:defRPr/>
            </a:pPr>
            <a:r>
              <a:rPr kumimoji="0" lang="ar-SA" sz="20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endParaRPr kumimoji="0" lang="ar-SA" sz="20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عنوان 1"/>
          <p:cNvSpPr txBox="1">
            <a:spLocks/>
          </p:cNvSpPr>
          <p:nvPr/>
        </p:nvSpPr>
        <p:spPr bwMode="auto">
          <a:xfrm>
            <a:off x="1435100" y="142875"/>
            <a:ext cx="7499350" cy="1143000"/>
          </a:xfrm>
          <a:prstGeom prst="rect">
            <a:avLst/>
          </a:prstGeom>
        </p:spPr>
        <p:txBody>
          <a:bodyPr vert="horz" wrap="square" lIns="91440" tIns="45720" rIns="91440" bIns="45720" numCol="1" anchor="b" anchorCtr="0" compatLnSpc="1">
            <a:prstTxWarp prst="textNoShape">
              <a:avLst/>
            </a:prstTxWarp>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4000" b="0" i="0" u="none" strike="noStrike" kern="1200" cap="all" spc="0" normalizeH="0" baseline="0" noProof="0" dirty="0" smtClean="0">
                <a:ln>
                  <a:noFill/>
                </a:ln>
                <a:solidFill>
                  <a:schemeClr val="tx2"/>
                </a:solidFill>
                <a:effectLst/>
                <a:uLnTx/>
                <a:uFillTx/>
                <a:latin typeface="Arial" pitchFamily="34" charset="0"/>
                <a:ea typeface="+mj-ea"/>
                <a:cs typeface="Arial" pitchFamily="34" charset="0"/>
              </a:rPr>
              <a:t>المعدلات المطلوبة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9" name="Rectangle 3"/>
          <p:cNvSpPr txBox="1">
            <a:spLocks/>
          </p:cNvSpPr>
          <p:nvPr/>
        </p:nvSpPr>
        <p:spPr>
          <a:xfrm>
            <a:off x="35496" y="692696"/>
            <a:ext cx="8748464" cy="5410200"/>
          </a:xfrm>
          <a:prstGeom prst="rect">
            <a:avLst/>
          </a:prstGeom>
        </p:spPr>
        <p:txBody>
          <a:bodyPr vert="horz">
            <a:normAutofit/>
          </a:bodyPr>
          <a:lstStyle/>
          <a:p>
            <a:pPr marL="533400" marR="0" lvl="0" indent="-533400" algn="r" defTabSz="914400" rtl="1" eaLnBrk="1" fontAlgn="auto" latinLnBrk="0" hangingPunct="1">
              <a:lnSpc>
                <a:spcPct val="8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rgbClr val="BB4A2B"/>
                </a:solidFill>
                <a:effectLst>
                  <a:outerShdw blurRad="38100" dist="38100" dir="2700000" algn="tl">
                    <a:srgbClr val="C0C0C0"/>
                  </a:outerShdw>
                </a:effectLst>
                <a:uLnTx/>
                <a:uFillTx/>
                <a:latin typeface="Arial" pitchFamily="34" charset="0"/>
                <a:ea typeface="+mn-ea"/>
                <a:cs typeface="Arial" pitchFamily="34" charset="0"/>
              </a:rPr>
              <a:t>حساب مقياس يدل على درجة ازدحام الدولة بالسكان وهو </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ar-SA" sz="28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كثافة السكان</a:t>
            </a: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 </a:t>
            </a:r>
            <a:r>
              <a:rPr kumimoji="0" lang="ar-SA" sz="2800" b="0" i="0" u="sng" strike="noStrike" kern="1200" cap="none" spc="0" normalizeH="0" baseline="0" noProof="0" smtClean="0">
                <a:ln>
                  <a:noFill/>
                </a:ln>
                <a:solidFill>
                  <a:schemeClr val="tx1"/>
                </a:solidFill>
                <a:effectLst/>
                <a:uLnTx/>
                <a:uFillTx/>
                <a:latin typeface="Arial" pitchFamily="34" charset="0"/>
                <a:ea typeface="+mn-ea"/>
                <a:cs typeface="Arial" pitchFamily="34" charset="0"/>
              </a:rPr>
              <a:t>     عدد السكان في الدولة</a:t>
            </a:r>
            <a:r>
              <a:rPr kumimoji="0" lang="en-GB" sz="2800" b="0" i="0" u="sng" strike="noStrike" kern="1200" cap="none" spc="0" normalizeH="0" baseline="0" noProof="0" smtClean="0">
                <a:ln>
                  <a:noFill/>
                </a:ln>
                <a:solidFill>
                  <a:schemeClr val="tx1"/>
                </a:solidFill>
                <a:effectLst/>
                <a:uLnTx/>
                <a:uFillTx/>
                <a:latin typeface="Arial" pitchFamily="34" charset="0"/>
                <a:ea typeface="+mn-ea"/>
                <a:cs typeface="Arial" pitchFamily="34" charset="0"/>
              </a:rPr>
              <a:t>      </a:t>
            </a:r>
            <a:endPar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مساحة الدولة بالكيلومتر  المربع</a:t>
            </a:r>
          </a:p>
          <a:p>
            <a:pPr marL="533400" marR="0" lvl="0" indent="-533400" algn="r" defTabSz="914400" rtl="1" eaLnBrk="1" fontAlgn="auto" latinLnBrk="0" hangingPunct="1">
              <a:lnSpc>
                <a:spcPct val="8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rgbClr val="BB4A2B"/>
                </a:solidFill>
                <a:effectLst>
                  <a:outerShdw blurRad="38100" dist="38100" dir="2700000" algn="tl">
                    <a:srgbClr val="C0C0C0"/>
                  </a:outerShdw>
                </a:effectLst>
                <a:uLnTx/>
                <a:uFillTx/>
                <a:latin typeface="Arial" pitchFamily="34" charset="0"/>
                <a:ea typeface="+mn-ea"/>
                <a:cs typeface="Arial" pitchFamily="34" charset="0"/>
              </a:rPr>
              <a:t>حساب مقياس يوضح درجة الازدحام داخل المسكن وهو </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ar-SA" sz="28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كثافة السكن</a:t>
            </a: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 </a:t>
            </a:r>
            <a:r>
              <a:rPr kumimoji="0" lang="ar-SA" sz="2800" b="0" i="0" u="sng" strike="noStrike" kern="1200" cap="none" spc="0" normalizeH="0" baseline="0" noProof="0" smtClean="0">
                <a:ln>
                  <a:noFill/>
                </a:ln>
                <a:solidFill>
                  <a:schemeClr val="tx1"/>
                </a:solidFill>
                <a:effectLst/>
                <a:uLnTx/>
                <a:uFillTx/>
                <a:latin typeface="Arial" pitchFamily="34" charset="0"/>
                <a:ea typeface="+mn-ea"/>
                <a:cs typeface="Arial" pitchFamily="34" charset="0"/>
              </a:rPr>
              <a:t>  عدد السكان في الدولة</a:t>
            </a:r>
            <a:r>
              <a:rPr kumimoji="0" lang="en-GB" sz="2800" b="0" i="0" u="sng" strike="noStrike" kern="1200" cap="none" spc="0" normalizeH="0" baseline="0" noProof="0" smtClean="0">
                <a:ln>
                  <a:noFill/>
                </a:ln>
                <a:solidFill>
                  <a:schemeClr val="tx1"/>
                </a:solidFill>
                <a:effectLst/>
                <a:uLnTx/>
                <a:uFillTx/>
                <a:latin typeface="Arial" pitchFamily="34" charset="0"/>
                <a:ea typeface="+mn-ea"/>
                <a:cs typeface="Arial" pitchFamily="34" charset="0"/>
              </a:rPr>
              <a:t>  </a:t>
            </a:r>
            <a:endParaRPr kumimoji="0" lang="en-GB"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en-GB"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عدد حجرات المسكن</a:t>
            </a:r>
          </a:p>
          <a:p>
            <a:pPr marL="533400" marR="0" lvl="0" indent="-533400" algn="r" defTabSz="914400" rtl="1" eaLnBrk="1" fontAlgn="auto" latinLnBrk="0" hangingPunct="1">
              <a:lnSpc>
                <a:spcPct val="8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rgbClr val="BB4A2B"/>
                </a:solidFill>
                <a:effectLst>
                  <a:outerShdw blurRad="38100" dist="38100" dir="2700000" algn="tl">
                    <a:srgbClr val="C0C0C0"/>
                  </a:outerShdw>
                </a:effectLst>
                <a:uLnTx/>
                <a:uFillTx/>
                <a:latin typeface="Arial" pitchFamily="34" charset="0"/>
                <a:ea typeface="+mn-ea"/>
                <a:cs typeface="Arial" pitchFamily="34" charset="0"/>
              </a:rPr>
              <a:t>حساب مقياس يساعد على تقدير عدد السكان في غير سنوات التعداد وذلك بحساب معدل زيادة السكان من تعداد لآخر </a:t>
            </a:r>
            <a:endParaRPr kumimoji="0" lang="ar-SA" sz="2800" b="1" i="0" u="none" strike="noStrike" kern="1200" cap="none" spc="0" normalizeH="0" baseline="0" noProof="0" smtClean="0">
              <a:ln>
                <a:noFill/>
              </a:ln>
              <a:solidFill>
                <a:schemeClr val="folHlink"/>
              </a:solidFill>
              <a:effectLst/>
              <a:uLnTx/>
              <a:uFillTx/>
              <a:latin typeface="Arabic Typesetting" pitchFamily="66" charset="-78"/>
              <a:ea typeface="+mn-ea"/>
              <a:cs typeface="Arabic Typesetting" pitchFamily="66" charset="-78"/>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معدل الزيادة السنوية في عدد السكان</a:t>
            </a:r>
            <a:endPar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ar-SA" sz="2800" b="0" i="0" u="sng" strike="noStrike" kern="1200" cap="none" spc="0" normalizeH="0" baseline="0" noProof="0" smtClean="0">
                <a:ln>
                  <a:noFill/>
                </a:ln>
                <a:solidFill>
                  <a:schemeClr val="tx1"/>
                </a:solidFill>
                <a:effectLst/>
                <a:uLnTx/>
                <a:uFillTx/>
                <a:latin typeface="Arial" pitchFamily="34" charset="0"/>
                <a:ea typeface="+mn-ea"/>
                <a:cs typeface="Arial" pitchFamily="34" charset="0"/>
              </a:rPr>
              <a:t>عدد السكان في سنة المقارنة – عدد السكان في سنة الأساس</a:t>
            </a: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en-US"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عدد السنوات</a:t>
            </a:r>
            <a:r>
              <a:rPr kumimoji="0" lang="en-US"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en-US" sz="2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4" name="Rectangle 3"/>
          <p:cNvSpPr txBox="1">
            <a:spLocks/>
          </p:cNvSpPr>
          <p:nvPr/>
        </p:nvSpPr>
        <p:spPr>
          <a:xfrm>
            <a:off x="-108520" y="404813"/>
            <a:ext cx="9108504" cy="5843587"/>
          </a:xfrm>
          <a:prstGeom prst="rect">
            <a:avLst/>
          </a:prstGeom>
        </p:spPr>
        <p:txBody>
          <a:bodyPr vert="horz">
            <a:normAutofit/>
          </a:bodyPr>
          <a:lstStyle/>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مثال</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بفرض أن تعداد السكان في إحدى الدول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50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مليون نسمة في منتصف عام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1420</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هـ وكانت مساحة هذه الدولة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4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مليون كم</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وعدد حجرات المساكن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25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مليون حجرة</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endPar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أ- احسب كلاً من</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كثافة السكان وكثافة السكن.</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ب- بفرض أن تعداد السكان لهذه الدولة في منتصف عام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1425</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هـ هو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60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مليون نسمة فما هو معدل الزيادة السنوية للسكان.</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الحل:</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أ-  </a:t>
            </a: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كثافة السكان</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شخص لكل كم</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 </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كثافة السكن</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شخص لكل حجرة.</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ب-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تسمى سنة  1420هـ بسنة الأساس وسنة 1425هـ بسنة المقارنة  وبالتالي فإن:</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معدل الزيادة السنوية في عدد السكن</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مليون نسمة.</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400" b="1" i="0" u="none" strike="noStrike" kern="1200" cap="none" spc="0" normalizeH="0" baseline="0" noProof="0" dirty="0" smtClean="0">
              <a:ln>
                <a:noFill/>
              </a:ln>
              <a:solidFill>
                <a:schemeClr val="tx1"/>
              </a:solidFill>
              <a:effectLst/>
              <a:uLnTx/>
              <a:uFillTx/>
              <a:latin typeface="Arabic Typesetting" pitchFamily="66" charset="-78"/>
              <a:ea typeface="+mn-ea"/>
              <a:cs typeface="Arabic Typesetting" pitchFamily="66"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AutoShape 3"/>
          <p:cNvSpPr txBox="1">
            <a:spLocks noChangeArrowheads="1"/>
          </p:cNvSpPr>
          <p:nvPr/>
        </p:nvSpPr>
        <p:spPr>
          <a:xfrm>
            <a:off x="323528" y="116632"/>
            <a:ext cx="8532440" cy="5505475"/>
          </a:xfrm>
          <a:prstGeom prst="rect">
            <a:avLst/>
          </a:prstGeom>
        </p:spPr>
        <p:txBody>
          <a:bodyPr vert="horz" anchor="ctr">
            <a:noAutofit/>
          </a:bodyPr>
          <a:lstStyle/>
          <a:p>
            <a:pPr marL="0" marR="0" lvl="0" indent="0" algn="r" defTabSz="914400" rtl="1" eaLnBrk="1" fontAlgn="auto" latinLnBrk="0" hangingPunct="1">
              <a:lnSpc>
                <a:spcPct val="100000"/>
              </a:lnSpc>
              <a:spcBef>
                <a:spcPts val="700"/>
              </a:spcBef>
              <a:spcAft>
                <a:spcPts val="0"/>
              </a:spcAft>
              <a:buClr>
                <a:schemeClr val="accent2"/>
              </a:buClr>
              <a:buSzPct val="60000"/>
              <a:buFontTx/>
              <a:buNone/>
              <a:tabLst/>
              <a:defRPr/>
            </a:pPr>
            <a:endParaRPr kumimoji="0" lang="ar-SA" sz="2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Tx/>
              <a:buNone/>
              <a:tabLst/>
              <a:defRPr/>
            </a:pPr>
            <a:endParaRPr kumimoji="0" lang="ar-SA" sz="2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مثال </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إذا كان عدد الأطفال المولودين أحياء في بلد معين خلال سنة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1428</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هـ هو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(300,000) </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طفل وكان عدد سكان ذلك البلد في منتصف السنة المذكورة هو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(6,000,000) </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نسمة، أوجد معدل المواليد الخام لسنة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1428</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هـ.</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الحل</a:t>
            </a:r>
            <a:r>
              <a:rPr kumimoji="0" lang="ar-SA" sz="2800" b="0" i="0" u="none" strike="noStrike" kern="1200" cap="none" spc="0" normalizeH="0" baseline="0" noProof="0" dirty="0" smtClean="0">
                <a:ln>
                  <a:noFill/>
                </a:ln>
                <a:solidFill>
                  <a:schemeClr val="folHlink"/>
                </a:solidFill>
                <a:effectLst/>
                <a:uLnTx/>
                <a:uFillTx/>
                <a:latin typeface="Arial" pitchFamily="34" charset="0"/>
                <a:ea typeface="+mn-ea"/>
                <a:cs typeface="Arial" pitchFamily="34" charset="0"/>
              </a:rPr>
              <a:t>:</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معدل المواليد الخام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                                </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طفل في الألف</a:t>
            </a:r>
          </a:p>
          <a:p>
            <a:pPr marL="0" marR="0" lvl="0" indent="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أي أن معدل عدد الأطفال المولودين أحياء في هذا البلد هو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50 </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طفل لكل </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1000 </a:t>
            </a:r>
            <a:r>
              <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نسمة ويعتبر هذا المعدل تقريبي ولا يمكن اعتماده لأغراض المقارنة بين الدول المختلفة وذلك لاختلاف التركيب العمري ونسبة الذكور والإناث من بلد لآخر</a:t>
            </a:r>
            <a:r>
              <a:rPr kumimoji="0" lang="en-US"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a:t>
            </a:r>
            <a:endParaRPr kumimoji="0" lang="ar-SA" sz="2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endParaRPr>
          </a:p>
        </p:txBody>
      </p:sp>
      <p:graphicFrame>
        <p:nvGraphicFramePr>
          <p:cNvPr id="1026" name="Object 7"/>
          <p:cNvGraphicFramePr>
            <a:graphicFrameLocks noChangeAspect="1"/>
          </p:cNvGraphicFramePr>
          <p:nvPr/>
        </p:nvGraphicFramePr>
        <p:xfrm>
          <a:off x="3851920" y="3366319"/>
          <a:ext cx="2618043" cy="710753"/>
        </p:xfrm>
        <a:graphic>
          <a:graphicData uri="http://schemas.openxmlformats.org/presentationml/2006/ole">
            <p:oleObj spid="_x0000_s1026" r:id="rId4" imgW="1435100" imgH="39370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4" name="Rectangle 3"/>
          <p:cNvSpPr txBox="1">
            <a:spLocks/>
          </p:cNvSpPr>
          <p:nvPr/>
        </p:nvSpPr>
        <p:spPr>
          <a:xfrm>
            <a:off x="539552" y="476250"/>
            <a:ext cx="7931398" cy="5772150"/>
          </a:xfrm>
          <a:prstGeom prst="rect">
            <a:avLst/>
          </a:prstGeom>
        </p:spPr>
        <p:txBody>
          <a:bodyPr vert="horz">
            <a:normAutofit/>
          </a:bodyPr>
          <a:lstStyle/>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مثال</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إذا كان عدد المواليد أحياء بإحدى الدول عام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1425</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هـ بالمليون هو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1.1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وعدد النساء في سن الحمل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6.6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وعدد المتزوجات منهن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4.4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فما هو معدل الخصوبة العام وما هو معدل التوالد؟</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rgbClr val="FFFF00"/>
                </a:solidFill>
                <a:effectLst/>
                <a:uLnTx/>
                <a:uFillTx/>
                <a:latin typeface="Arial" pitchFamily="34" charset="0"/>
                <a:ea typeface="+mn-ea"/>
                <a:cs typeface="Arial" pitchFamily="34" charset="0"/>
              </a:rPr>
              <a:t>الحل</a:t>
            </a:r>
            <a:r>
              <a:rPr kumimoji="0" lang="ar-SA" sz="2400" b="0" i="0" u="none" strike="noStrike" kern="1200" cap="none" spc="0" normalizeH="0" baseline="0" noProof="0" dirty="0" smtClean="0">
                <a:ln>
                  <a:noFill/>
                </a:ln>
                <a:solidFill>
                  <a:schemeClr val="folHlink"/>
                </a:solidFill>
                <a:effectLst/>
                <a:uLnTx/>
                <a:uFillTx/>
                <a:latin typeface="Arial" pitchFamily="34" charset="0"/>
                <a:ea typeface="+mn-ea"/>
                <a:cs typeface="Arial" pitchFamily="34" charset="0"/>
              </a:rPr>
              <a:t>:</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معدل الخصوبة</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العام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في الألف</a:t>
            </a: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endPar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20040" marR="0" lvl="0" indent="-320040" algn="r" defTabSz="914400" rtl="1" eaLnBrk="1" fontAlgn="auto" latinLnBrk="0" hangingPunct="1">
              <a:lnSpc>
                <a:spcPct val="100000"/>
              </a:lnSpc>
              <a:spcBef>
                <a:spcPts val="700"/>
              </a:spcBef>
              <a:spcAft>
                <a:spcPts val="0"/>
              </a:spcAft>
              <a:buClr>
                <a:schemeClr val="accent2"/>
              </a:buClr>
              <a:buSzPct val="60000"/>
              <a:buFont typeface="Wingdings 2" pitchFamily="18" charset="2"/>
              <a:buNone/>
              <a:tabLst/>
              <a:defRPr/>
            </a:pPr>
            <a:r>
              <a:rPr kumimoji="0" lang="ar-SA" sz="2400" b="0"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معدل التوالد</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ar-SA"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في الألف</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2050" name="Object 4"/>
          <p:cNvGraphicFramePr>
            <a:graphicFrameLocks noChangeAspect="1"/>
          </p:cNvGraphicFramePr>
          <p:nvPr/>
        </p:nvGraphicFramePr>
        <p:xfrm>
          <a:off x="4139952" y="2816225"/>
          <a:ext cx="2592388" cy="755650"/>
        </p:xfrm>
        <a:graphic>
          <a:graphicData uri="http://schemas.openxmlformats.org/presentationml/2006/ole">
            <p:oleObj spid="_x0000_s2050" r:id="rId4" imgW="1345616" imgH="393529" progId="">
              <p:embed/>
            </p:oleObj>
          </a:graphicData>
        </a:graphic>
      </p:graphicFrame>
      <p:graphicFrame>
        <p:nvGraphicFramePr>
          <p:cNvPr id="2051" name="Object 6"/>
          <p:cNvGraphicFramePr>
            <a:graphicFrameLocks noChangeAspect="1"/>
          </p:cNvGraphicFramePr>
          <p:nvPr/>
        </p:nvGraphicFramePr>
        <p:xfrm>
          <a:off x="5148064" y="3786188"/>
          <a:ext cx="2016125" cy="671512"/>
        </p:xfrm>
        <a:graphic>
          <a:graphicData uri="http://schemas.openxmlformats.org/presentationml/2006/ole">
            <p:oleObj spid="_x0000_s2051" r:id="rId5" imgW="1167893" imgH="393529"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TextBox 5"/>
          <p:cNvSpPr txBox="1"/>
          <p:nvPr/>
        </p:nvSpPr>
        <p:spPr>
          <a:xfrm>
            <a:off x="0" y="1196752"/>
            <a:ext cx="8893175" cy="4237261"/>
          </a:xfrm>
          <a:prstGeom prst="rect">
            <a:avLst/>
          </a:prstGeom>
          <a:noFill/>
        </p:spPr>
        <p:txBody>
          <a:bodyPr wrap="square" rtlCol="1">
            <a:spAutoFit/>
          </a:bodyPr>
          <a:lstStyle/>
          <a:p>
            <a:pPr algn="ctr">
              <a:defRPr/>
            </a:pPr>
            <a:r>
              <a:rPr lang="ar-IQ" sz="4400" b="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الزيادة الطبيعية :</a:t>
            </a:r>
          </a:p>
          <a:p>
            <a:pPr>
              <a:defRPr/>
            </a:pPr>
            <a:r>
              <a:rPr lang="ar-IQ" sz="2800" b="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الزيادة الطبيعية او التكاثر الطبيعي، هو ازدياد عدد السكان في مكانٍ معيَّن نتيجةً للولادات ( وهو يختلف عن الإزدياد السكاني الناتج عن الهجرة ). تُحسب نسبة الزيادة السكانية الطبيعية من خلال إيجاد الفرق بين عدد الولادات وعدد الوفيات بين السكان خلال فترة زمنية معيَّنة.  </a:t>
            </a:r>
          </a:p>
          <a:p>
            <a:pPr>
              <a:defRPr/>
            </a:pPr>
            <a:endParaRPr lang="ar-IQ" sz="32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a:p>
            <a:pPr>
              <a:defRPr/>
            </a:pPr>
            <a:r>
              <a:rPr lang="ar-IQ" sz="3200" b="1" u="sng"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الزيادة الطبيعية:</a:t>
            </a:r>
            <a:r>
              <a:rPr lang="ar-IQ" sz="3200" b="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 =  </a:t>
            </a:r>
            <a:r>
              <a:rPr lang="ar-IQ" sz="2800" b="1" u="sng"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الفارق بين عدد المواليد وبين عدد الوفيات خلال فترة زمنية معيَّنَة.</a:t>
            </a:r>
          </a:p>
          <a:p>
            <a:pPr>
              <a:defRPr/>
            </a:pPr>
            <a:endParaRPr lang="ar-IQ" sz="2800" b="1" u="sng"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endParaRPr>
          </a:p>
          <a:p>
            <a:pPr algn="ctr">
              <a:defRPr/>
            </a:pPr>
            <a:r>
              <a:rPr lang="ar-IQ" sz="4000" b="1" i="1"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الزيادة الطبيعية </a:t>
            </a:r>
            <a:r>
              <a:rPr lang="ar-IQ" sz="4000" b="1" i="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 عدد المواليد – عدد الوفيات.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4" name="TextBox 2"/>
          <p:cNvSpPr txBox="1">
            <a:spLocks noChangeArrowheads="1"/>
          </p:cNvSpPr>
          <p:nvPr/>
        </p:nvSpPr>
        <p:spPr bwMode="auto">
          <a:xfrm>
            <a:off x="395536" y="1341438"/>
            <a:ext cx="8496943" cy="1754326"/>
          </a:xfrm>
          <a:prstGeom prst="rect">
            <a:avLst/>
          </a:prstGeom>
          <a:noFill/>
          <a:ln>
            <a:noFill/>
          </a:ln>
          <a:extLst>
            <a:ext uri="{909E8E84-426E-40DD-AFC4-6F175D3DCCD1}"/>
            <a:ext uri="{91240B29-F687-4F45-9708-019B960494DF}"/>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ar-IQ" sz="3600" b="1" u="sng" dirty="0" smtClean="0">
                <a:solidFill>
                  <a:srgbClr val="FFFF00"/>
                </a:solidFill>
                <a:effectLst>
                  <a:outerShdw blurRad="38100" dist="38100" dir="2700000" algn="tl">
                    <a:srgbClr val="000000">
                      <a:alpha val="43137"/>
                    </a:srgbClr>
                  </a:outerShdw>
                </a:effectLst>
                <a:latin typeface="Arabic Typesetting" pitchFamily="66" charset="-78"/>
                <a:cs typeface="Arabic Typesetting" pitchFamily="66" charset="-78"/>
              </a:rPr>
              <a:t>الزيادة الطبيعة </a:t>
            </a:r>
            <a:r>
              <a:rPr lang="ar-IQ" sz="3600" dirty="0" smtClean="0">
                <a:solidFill>
                  <a:srgbClr val="FFFF00"/>
                </a:solidFill>
                <a:effectLst>
                  <a:outerShdw blurRad="38100" dist="38100" dir="2700000" algn="tl">
                    <a:srgbClr val="000000">
                      <a:alpha val="43137"/>
                    </a:srgbClr>
                  </a:outerShdw>
                </a:effectLst>
                <a:latin typeface="Arabic Typesetting" pitchFamily="66" charset="-78"/>
                <a:cs typeface="Arabic Typesetting" pitchFamily="66" charset="-78"/>
              </a:rPr>
              <a:t>- الفارق بين عدد المواليد وبين عدد الوفيات خلال فترة زمنية معيَّنَة.</a:t>
            </a:r>
          </a:p>
          <a:p>
            <a:pPr eaLnBrk="1" hangingPunct="1">
              <a:defRPr/>
            </a:pPr>
            <a:r>
              <a:rPr lang="ar-IQ" sz="3600" u="sng" dirty="0" smtClean="0">
                <a:solidFill>
                  <a:srgbClr val="FFFF00"/>
                </a:solidFill>
                <a:effectLst>
                  <a:outerShdw blurRad="38100" dist="38100" dir="2700000" algn="tl">
                    <a:srgbClr val="000000">
                      <a:alpha val="43137"/>
                    </a:srgbClr>
                  </a:outerShdw>
                </a:effectLst>
                <a:latin typeface="Arabic Typesetting" pitchFamily="66" charset="-78"/>
                <a:cs typeface="Arabic Typesetting" pitchFamily="66" charset="-78"/>
              </a:rPr>
              <a:t>الولادات </a:t>
            </a:r>
            <a:r>
              <a:rPr lang="ar-IQ" sz="3600" dirty="0" smtClean="0">
                <a:solidFill>
                  <a:srgbClr val="FFFF00"/>
                </a:solidFill>
                <a:effectLst>
                  <a:outerShdw blurRad="38100" dist="38100" dir="2700000" algn="tl">
                    <a:srgbClr val="000000">
                      <a:alpha val="43137"/>
                    </a:srgbClr>
                  </a:outerShdw>
                </a:effectLst>
                <a:latin typeface="Arabic Typesetting" pitchFamily="66" charset="-78"/>
                <a:cs typeface="Arabic Typesetting" pitchFamily="66" charset="-78"/>
              </a:rPr>
              <a:t>– هي عدد الأشخاص اللذين وُلِدوا في مجتمع سكاني معيَّن في فترة زمنية معينة </a:t>
            </a:r>
            <a:endParaRPr lang="he-IL" sz="3600" dirty="0" smtClean="0">
              <a:solidFill>
                <a:srgbClr val="FFFF00"/>
              </a:solidFill>
              <a:effectLst>
                <a:outerShdw blurRad="38100" dist="38100" dir="2700000" algn="tl">
                  <a:srgbClr val="000000">
                    <a:alpha val="43137"/>
                  </a:srgbClr>
                </a:outerShdw>
              </a:effectLst>
              <a:latin typeface="Arabic Typesetting" pitchFamily="66" charset="-78"/>
            </a:endParaRPr>
          </a:p>
          <a:p>
            <a:pPr eaLnBrk="1" hangingPunct="1">
              <a:defRPr/>
            </a:pPr>
            <a:r>
              <a:rPr lang="ar-IQ" sz="3600" b="1" u="sng" dirty="0" smtClean="0">
                <a:solidFill>
                  <a:srgbClr val="FFFF00"/>
                </a:solidFill>
                <a:effectLst>
                  <a:outerShdw blurRad="38100" dist="38100" dir="2700000" algn="tl">
                    <a:srgbClr val="000000">
                      <a:alpha val="43137"/>
                    </a:srgbClr>
                  </a:outerShdw>
                </a:effectLst>
                <a:latin typeface="Arabic Typesetting" pitchFamily="66" charset="-78"/>
                <a:cs typeface="Arabic Typesetting" pitchFamily="66" charset="-78"/>
              </a:rPr>
              <a:t>الوفيات</a:t>
            </a:r>
            <a:r>
              <a:rPr lang="ar-IQ" sz="3600" b="1" dirty="0" smtClean="0">
                <a:solidFill>
                  <a:srgbClr val="FFFF00"/>
                </a:solidFill>
                <a:latin typeface="Arabic Typesetting" pitchFamily="66" charset="-78"/>
                <a:cs typeface="Arabic Typesetting" pitchFamily="66" charset="-78"/>
              </a:rPr>
              <a:t> – هي عدد الأشخاص اللذين تُوُفوا في مجتمع سكاني معيَّن في فترة زمنية معينة .</a:t>
            </a:r>
          </a:p>
        </p:txBody>
      </p:sp>
      <p:sp>
        <p:nvSpPr>
          <p:cNvPr id="5" name="TextBox 4"/>
          <p:cNvSpPr txBox="1"/>
          <p:nvPr/>
        </p:nvSpPr>
        <p:spPr>
          <a:xfrm>
            <a:off x="684213" y="273050"/>
            <a:ext cx="7848600" cy="647700"/>
          </a:xfrm>
          <a:prstGeom prst="rect">
            <a:avLst/>
          </a:prstGeom>
          <a:noFill/>
        </p:spPr>
        <p:txBody>
          <a:bodyPr rtlCol="1">
            <a:spAutoFit/>
          </a:bodyPr>
          <a:lstStyle/>
          <a:p>
            <a:pPr>
              <a:defRPr/>
            </a:pPr>
            <a:r>
              <a:rPr lang="ar-IQ" sz="3600" b="1" dirty="0">
                <a:solidFill>
                  <a:prstClr val="black"/>
                </a:solidFill>
                <a:effectLst>
                  <a:outerShdw blurRad="38100" dist="38100" dir="2700000" algn="tl">
                    <a:srgbClr val="000000">
                      <a:alpha val="43137"/>
                    </a:srgbClr>
                  </a:outerShdw>
                </a:effectLst>
                <a:latin typeface="Arabic Typesetting" pitchFamily="66" charset="-78"/>
                <a:cs typeface="Arabic Typesetting" pitchFamily="66" charset="-78"/>
              </a:rPr>
              <a:t>الزيادة الطبيعيَّة – هي الأساس في النمو السكاني والزيادة في عدد سكان العالم !</a:t>
            </a:r>
            <a:endParaRPr lang="he-IL" sz="3600" b="1" dirty="0">
              <a:solidFill>
                <a:prstClr val="black"/>
              </a:solidFill>
              <a:effectLst>
                <a:outerShdw blurRad="38100" dist="38100" dir="2700000" algn="tl">
                  <a:srgbClr val="000000">
                    <a:alpha val="43137"/>
                  </a:srgbClr>
                </a:outerShdw>
              </a:effectLst>
              <a:latin typeface="Arabic Typesetting" pitchFamily="66"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مربع نص 3"/>
          <p:cNvSpPr txBox="1"/>
          <p:nvPr/>
        </p:nvSpPr>
        <p:spPr>
          <a:xfrm>
            <a:off x="1043608" y="764704"/>
            <a:ext cx="7272808" cy="707886"/>
          </a:xfrm>
          <a:prstGeom prst="rect">
            <a:avLst/>
          </a:prstGeom>
          <a:noFill/>
        </p:spPr>
        <p:txBody>
          <a:bodyPr wrap="square" rtlCol="1">
            <a:spAutoFit/>
          </a:bodyPr>
          <a:lstStyle/>
          <a:p>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علاقة علم الاحصاء بجغرافية السكان ؟؟</a:t>
            </a:r>
            <a:endPar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ربع نص 4"/>
          <p:cNvSpPr txBox="1"/>
          <p:nvPr/>
        </p:nvSpPr>
        <p:spPr>
          <a:xfrm>
            <a:off x="927708" y="1902822"/>
            <a:ext cx="7272808" cy="2308324"/>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علم الاحصاء  يحدد كمية ونوعية العلاقات المتبادلة بين السكان والمكان الذي يعيشون عليه ويقدم البيانات  الرقمية عن السكان وخصائصهم .</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121" name="Rectangle 1"/>
          <p:cNvSpPr>
            <a:spLocks noChangeArrowheads="1"/>
          </p:cNvSpPr>
          <p:nvPr/>
        </p:nvSpPr>
        <p:spPr bwMode="auto">
          <a:xfrm>
            <a:off x="366361" y="246476"/>
            <a:ext cx="8411277"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جداول الحياة  </a:t>
            </a:r>
            <a:r>
              <a:rPr kumimoji="0" lang="en-US"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Life tables</a:t>
            </a:r>
            <a:r>
              <a:rPr kumimoji="0" lang="ar-IQ"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kumimoji="0" lang="en-US" sz="12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تمثل جداول الحياة معلومات مرتبة فيما يخص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 تركيب عمر السكان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 معدل الوفيات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 انماط طول العمر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وقد تكون هذه المعلومات الاساسية لجدول الحياة واحدا من طرازين رئيسين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أ– معلومات دقيقة لاعداد الافراد في كل مستوى عمر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 – معلومات عن وفيات لعدد الافراد لكل مجموعة عمر تموت لعدد معين من السنين . لذلك فان جداول الحياة تعطى صورة كاملة للهلاك في السكان وهي اداة احصائية</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مهمة واول من ادخل جدول الحياة الى علوم الحياة من خلال دراسة على ذبابة الفاكهة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Drosophila</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هو ريموند بيرل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Raymond Pearl</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1921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ar-IQ"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2465" name="Rectangle 1"/>
          <p:cNvSpPr>
            <a:spLocks noChangeArrowheads="1"/>
          </p:cNvSpPr>
          <p:nvPr/>
        </p:nvSpPr>
        <p:spPr bwMode="auto">
          <a:xfrm>
            <a:off x="0" y="99723"/>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وجدول الحياة يحتوي على بيانات مرتبة بشكل اعمدة وفي مقدمتها رموز قياسية : </a:t>
            </a:r>
            <a:endParaRPr kumimoji="0" lang="en-US" sz="1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العمر بالسنوات</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Ix</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عدد الافراد من سكان معين (عادة يكون 1000 أو10000 فرد) والذي يعيش بعد مدد زمنية منتظمة (يوم –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شهر – سنة)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dx</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العدد الذي يموت خلال المدد الزمنية المتعاقبة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qx</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معدل الهلاك خلال المدد المتعاقبة (على اساس السكان الاصلي عند بدء الفترة)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الحياة المتوقعة في نهاية كل مدة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معدل الافراد الحية في عمر ما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حاصل ضرب عدد الافراد في وحدات الزمن .</a:t>
            </a:r>
            <a:endParaRPr kumimoji="0" lang="ar-IQ"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4513" name="Rectangle 1"/>
          <p:cNvSpPr>
            <a:spLocks noChangeArrowheads="1"/>
          </p:cNvSpPr>
          <p:nvPr/>
        </p:nvSpPr>
        <p:spPr bwMode="auto">
          <a:xfrm>
            <a:off x="0" y="734794"/>
            <a:ext cx="887663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وجدول الحياة يمثل بيانات عن جماعة من اغنام جبل دال في الاسكا وهي اغنام برية يصيبها العجز بخصائص في الاسنان والجمجمة وهكذا يمكن الحصول على تقديرات للعدد الذي يموت في كل مجموعة عمر في الحقل بفحص جماجم الحيوانات الميتة . والبيانات مرتبة بحيث تبين العدد المتوفى في كل فترة عمر سنوي لكل 1000 حيوان يولد ويمكن ملاحظة ان طول العمر الكلي هو 14 سنة وفي غصون 8 – 9 سنوات من العمر مات 50% تقريبا من الحيوانات وهكذا اذا عرف توقع العمر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ex)Life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expectency</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عند الولادة فان ذلك العمر الذي عنده فرصة 50% حياة او موت يكون توقع العمر عند الولادة هو اكثر من 7 سنوات للاغنام في هذه الجماعة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 ايضا ان هناك حوالي 20% وفيات خلال السنة الاولى من العمر ولكن من (1 – 5) سنوات في العمر يكون عدد الوفيات السنوي هو (5و1 – 9و3%) فقط وبعد خمس سنوات من العمر تبدأ معدلات الوفيات السنوية في الزيادة من 26و6% من السنة الخامسة الى السادسة حتى 9و61% في السنة العاشرة الى السنة الحادية عشر .</a:t>
            </a:r>
            <a:endParaRPr kumimoji="0" lang="ar-IQ"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graphicFrame>
        <p:nvGraphicFramePr>
          <p:cNvPr id="4" name="Table 3"/>
          <p:cNvGraphicFramePr>
            <a:graphicFrameLocks noGrp="1"/>
          </p:cNvGraphicFramePr>
          <p:nvPr/>
        </p:nvGraphicFramePr>
        <p:xfrm>
          <a:off x="611562" y="836716"/>
          <a:ext cx="8136903" cy="4968542"/>
        </p:xfrm>
        <a:graphic>
          <a:graphicData uri="http://schemas.openxmlformats.org/drawingml/2006/table">
            <a:tbl>
              <a:tblPr rtl="1"/>
              <a:tblGrid>
                <a:gridCol w="607736"/>
                <a:gridCol w="1995773"/>
                <a:gridCol w="1373970"/>
                <a:gridCol w="1373970"/>
                <a:gridCol w="1373970"/>
                <a:gridCol w="1411484"/>
              </a:tblGrid>
              <a:tr h="1419587">
                <a:tc>
                  <a:txBody>
                    <a:bodyPr/>
                    <a:lstStyle/>
                    <a:p>
                      <a:pPr algn="just" rtl="1">
                        <a:spcAft>
                          <a:spcPts val="0"/>
                        </a:spcAft>
                      </a:pPr>
                      <a:r>
                        <a:rPr lang="ar-IQ" sz="1400" b="1">
                          <a:latin typeface="Times New Roman"/>
                          <a:ea typeface="Times New Roman"/>
                          <a:cs typeface="Arial"/>
                        </a:rPr>
                        <a:t>ت</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400" b="1" dirty="0">
                          <a:latin typeface="Times New Roman"/>
                          <a:ea typeface="Times New Roman"/>
                          <a:cs typeface="Arial"/>
                        </a:rPr>
                        <a:t>X</a:t>
                      </a:r>
                      <a:endParaRPr lang="en-US" sz="1400" dirty="0">
                        <a:latin typeface="Times New Roman"/>
                        <a:ea typeface="Times New Roman"/>
                        <a:cs typeface="Arial"/>
                      </a:endParaRPr>
                    </a:p>
                    <a:p>
                      <a:pPr algn="ctr" rtl="1">
                        <a:spcAft>
                          <a:spcPts val="0"/>
                        </a:spcAft>
                      </a:pPr>
                      <a:r>
                        <a:rPr lang="ar-IQ" sz="1400" b="1" dirty="0">
                          <a:latin typeface="Times New Roman"/>
                          <a:ea typeface="Times New Roman"/>
                          <a:cs typeface="Arial"/>
                        </a:rPr>
                        <a:t>العمر بالسنين</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400" b="1" dirty="0" err="1">
                          <a:latin typeface="Times New Roman"/>
                          <a:ea typeface="Times New Roman"/>
                          <a:cs typeface="Arial"/>
                        </a:rPr>
                        <a:t>Dx</a:t>
                      </a:r>
                      <a:endParaRPr lang="en-US" sz="1400" dirty="0">
                        <a:latin typeface="Times New Roman"/>
                        <a:ea typeface="Times New Roman"/>
                        <a:cs typeface="Arial"/>
                      </a:endParaRPr>
                    </a:p>
                    <a:p>
                      <a:pPr algn="ctr" rtl="1">
                        <a:spcAft>
                          <a:spcPts val="0"/>
                        </a:spcAft>
                      </a:pPr>
                      <a:r>
                        <a:rPr lang="ar-IQ" sz="1400" b="1" dirty="0">
                          <a:latin typeface="Times New Roman"/>
                          <a:ea typeface="Times New Roman"/>
                          <a:cs typeface="Arial"/>
                        </a:rPr>
                        <a:t>عدد الوفيات في فترة عمر لكل 1000 مولود</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400" b="1" dirty="0">
                          <a:latin typeface="Times New Roman"/>
                          <a:ea typeface="Times New Roman"/>
                          <a:cs typeface="Arial"/>
                        </a:rPr>
                        <a:t>Ix</a:t>
                      </a:r>
                      <a:endParaRPr lang="en-US" sz="1400" dirty="0">
                        <a:latin typeface="Times New Roman"/>
                        <a:ea typeface="Times New Roman"/>
                        <a:cs typeface="Arial"/>
                      </a:endParaRPr>
                    </a:p>
                    <a:p>
                      <a:pPr algn="ctr" rtl="1">
                        <a:spcAft>
                          <a:spcPts val="0"/>
                        </a:spcAft>
                      </a:pPr>
                      <a:r>
                        <a:rPr lang="ar-IQ" sz="1400" b="1" dirty="0">
                          <a:latin typeface="Times New Roman"/>
                          <a:ea typeface="Times New Roman"/>
                          <a:cs typeface="Arial"/>
                        </a:rPr>
                        <a:t>عدد الاغنام الباقية في بداية الفترة العمرية لكل 1000 مولود</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400" b="1" dirty="0" err="1">
                          <a:latin typeface="Times New Roman"/>
                          <a:ea typeface="Times New Roman"/>
                          <a:cs typeface="Arial"/>
                        </a:rPr>
                        <a:t>qx</a:t>
                      </a:r>
                      <a:endParaRPr lang="en-US" sz="1400" dirty="0">
                        <a:latin typeface="Times New Roman"/>
                        <a:ea typeface="Times New Roman"/>
                        <a:cs typeface="Arial"/>
                      </a:endParaRPr>
                    </a:p>
                    <a:p>
                      <a:pPr algn="ctr" rtl="1">
                        <a:spcAft>
                          <a:spcPts val="0"/>
                        </a:spcAft>
                      </a:pPr>
                      <a:r>
                        <a:rPr lang="ar-IQ" sz="1400" b="1" dirty="0">
                          <a:latin typeface="Times New Roman"/>
                          <a:ea typeface="Times New Roman"/>
                          <a:cs typeface="Arial"/>
                        </a:rPr>
                        <a:t>معدل الوفيات لكل 1000 حي في بداية الفترة العمرية</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en-US" sz="1400" b="1" dirty="0">
                          <a:latin typeface="Times New Roman"/>
                          <a:ea typeface="Times New Roman"/>
                          <a:cs typeface="Arial"/>
                        </a:rPr>
                        <a:t>Ex</a:t>
                      </a:r>
                      <a:endParaRPr lang="en-US" sz="1400" dirty="0">
                        <a:latin typeface="Times New Roman"/>
                        <a:ea typeface="Times New Roman"/>
                        <a:cs typeface="Arial"/>
                      </a:endParaRPr>
                    </a:p>
                    <a:p>
                      <a:pPr algn="ctr" rtl="1">
                        <a:spcAft>
                          <a:spcPts val="0"/>
                        </a:spcAft>
                      </a:pPr>
                      <a:r>
                        <a:rPr lang="ar-IQ" sz="1400" b="1" dirty="0">
                          <a:latin typeface="Times New Roman"/>
                          <a:ea typeface="Times New Roman"/>
                          <a:cs typeface="Arial"/>
                        </a:rPr>
                        <a:t>توقع الحياة او متوسط العمر الباقي لما ينجز في فترة عمرية (بالسنين)</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0 – 5و0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1000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06و7</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5و0-1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145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946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153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a:t>
                      </a:r>
                      <a:r>
                        <a:rPr lang="ar-IQ" sz="1400" b="1" u="sng">
                          <a:latin typeface="Times New Roman"/>
                          <a:ea typeface="Times New Roman"/>
                          <a:cs typeface="Arial"/>
                        </a:rPr>
                        <a:t>   </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1 - 2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801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7و7</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2 - 3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789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5و16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8و6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 – 4 </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776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5و15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9و5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4 - 5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764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3و39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7</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5 -6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46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734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6و62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2و4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8</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6 - 7</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48</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688</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9و69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4و3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7 - 8</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640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108</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6و2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8 - 9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132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571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231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9و1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9 - 10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187</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439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426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3و1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10 - 11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156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252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619</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9و0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11 - 12</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937</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6و0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12 - 13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6</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500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2و1</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597">
                <a:tc>
                  <a:txBody>
                    <a:bodyPr/>
                    <a:lstStyle/>
                    <a:p>
                      <a:pPr algn="just" rtl="1">
                        <a:spcAft>
                          <a:spcPts val="0"/>
                        </a:spcAft>
                      </a:pPr>
                      <a:r>
                        <a:rPr lang="ar-IQ" sz="1400" b="1">
                          <a:latin typeface="Times New Roman"/>
                          <a:ea typeface="Times New Roman"/>
                          <a:cs typeface="Arial"/>
                        </a:rPr>
                        <a:t>15</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13 - 14</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3</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a:latin typeface="Times New Roman"/>
                          <a:ea typeface="Times New Roman"/>
                          <a:cs typeface="Arial"/>
                        </a:rPr>
                        <a:t>1000</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IQ" sz="1400" b="1" dirty="0">
                          <a:latin typeface="Times New Roman"/>
                          <a:ea typeface="Times New Roman"/>
                          <a:cs typeface="Arial"/>
                        </a:rPr>
                        <a:t>7و0</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6561" name="Rectangle 1"/>
          <p:cNvSpPr>
            <a:spLocks noChangeArrowheads="1"/>
          </p:cNvSpPr>
          <p:nvPr/>
        </p:nvSpPr>
        <p:spPr bwMode="auto">
          <a:xfrm>
            <a:off x="943443" y="49452"/>
            <a:ext cx="7300965" cy="6432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جدول (1) جدول الحياة لاغنام جبل دال في الاسكا (ديفي و</a:t>
            </a:r>
            <a:r>
              <a:rPr kumimoji="0" lang="en-US" sz="16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Deevey</a:t>
            </a:r>
            <a:r>
              <a:rPr kumimoji="0" lang="ar-IQ"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كما جاء في أودم (</a:t>
            </a:r>
            <a:r>
              <a:rPr kumimoji="0" lang="en-US" sz="16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Odum</a:t>
            </a:r>
            <a:r>
              <a:rPr kumimoji="0" lang="en-US"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1971</a:t>
            </a:r>
            <a:r>
              <a:rPr kumimoji="0" lang="ar-IQ"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endParaRPr kumimoji="0" lang="en-US" sz="1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تستخرج قيمة </a:t>
            </a:r>
            <a:r>
              <a:rPr kumimoji="0" lang="en-US" sz="1600" b="1"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qx</a:t>
            </a:r>
            <a:r>
              <a:rPr kumimoji="0" lang="ar-IQ"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kumimoji="0" lang="ar-IQ" sz="20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بقسمة</a:t>
            </a:r>
            <a:r>
              <a:rPr kumimoji="0" lang="ar-IQ" sz="16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عدد الوفيات مضروبة في 1000 على عدد العئشين في بداية كل فترة عمرية أي</a:t>
            </a:r>
            <a:endParaRPr kumimoji="0" lang="ar-IQ" sz="2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8613" name="Line 5"/>
          <p:cNvSpPr>
            <a:spLocks noChangeShapeType="1"/>
          </p:cNvSpPr>
          <p:nvPr/>
        </p:nvSpPr>
        <p:spPr bwMode="auto">
          <a:xfrm>
            <a:off x="685800" y="631825"/>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IQ"/>
          </a:p>
        </p:txBody>
      </p:sp>
      <p:sp>
        <p:nvSpPr>
          <p:cNvPr id="68618" name="Rectangle 10"/>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620" name="Rectangle 12"/>
          <p:cNvSpPr>
            <a:spLocks noChangeArrowheads="1"/>
          </p:cNvSpPr>
          <p:nvPr/>
        </p:nvSpPr>
        <p:spPr bwMode="auto">
          <a:xfrm>
            <a:off x="0" y="280677"/>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ان جداول الحياة تزود المهتمين بعلم البيئة بالمعلومات الاساسية لادارة الجماعات الحيوانية فهي تشير بدقة الى نماذج الوفيات وبذلك تدل على وقت حدوث الوفيات وعدد تلك الوفيات فاذا وجد المرء وفيات عالية بصورة غير اعتيادية بين الصغار والحيوانات الناضجة وحتى في البلوغ عندئذ يقترح اجراءات مناسبة معينة لتفادي هذه الوفيات فمثلا قد تكون وفيات الصغار المفرطة مصحوبة بغذاء غير كاف للحيوانات الصغار او غطاء غير كاف بواسطته يمكن تفادي الكائنات المفترسة او قد تكون هناك انماط غير سليمة للرعاية الابوية تعود الى اضطرابات سلوكية ضمن الجماعة البالغة وقد تدل الوفيات المفرطة في طور البلوغ على نقص في الامدادات الغذائية للكبار او على امراض معدية او اعباء طفيلية تصبح اكثر قسوة في طور البلوغ او من المحتمل وجود تزاحم زائد في اثناء فترة التكاثر وهكذا تمدنا جداول الحياة بمفاتيح مهمة لدراسة اكثر تفصيلا وهي لاتعطي الاجابات النهائية لكيفية ونوع الوفيات واسباب ذلك ولكنها تكون نقطة بداية للبحث في اسباب الوفيات .</a:t>
            </a:r>
            <a:endParaRPr kumimoji="0" lang="ar-IQ"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8613" name="Line 5"/>
          <p:cNvSpPr>
            <a:spLocks noChangeShapeType="1"/>
          </p:cNvSpPr>
          <p:nvPr/>
        </p:nvSpPr>
        <p:spPr bwMode="auto">
          <a:xfrm>
            <a:off x="685800" y="631825"/>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IQ"/>
          </a:p>
        </p:txBody>
      </p:sp>
      <p:sp>
        <p:nvSpPr>
          <p:cNvPr id="68618" name="Rectangle 10"/>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0657" name="Rectangle 1"/>
          <p:cNvSpPr>
            <a:spLocks noChangeArrowheads="1"/>
          </p:cNvSpPr>
          <p:nvPr/>
        </p:nvSpPr>
        <p:spPr bwMode="auto">
          <a:xfrm flipH="1">
            <a:off x="251520" y="682818"/>
            <a:ext cx="86409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ومن بيانات جداول الحياة يمكن رسم منحنيات البقاء وذلك بوضع البيانات من العمود </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Ix</a:t>
            </a: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على المحور العمودي والمدد الزمنية على المحور الافقي ومنحنيات البقاء تختلف باختلاف الكائنات وهي تكون بثلاثة انواع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فالمنحنى (أ) الشديد التحدب يكون صفة مميزة لانواع مثل غنم الجبل الذي يكون فيه معدل هلاك السكان واطئا حتى نهاية طول العمر ، والانسان كذلك يظهر هذا النوع من البقاء . اما المنحنى (جـ ) الشديد التقعر والذي يمثل الوفيات العالية في المراحل الاولى من دورة الحياة كما في انواع المحار وبعض الحيوانات اللافقارية اما المنحنى (ب) فيكون لافيه معدل الوفيات خلال فترة الحياة متقاربة كما هو عليه الحال في الطيور .</a:t>
            </a:r>
            <a:endParaRPr kumimoji="0" lang="ar-IQ"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8613" name="Line 5"/>
          <p:cNvSpPr>
            <a:spLocks noChangeShapeType="1"/>
          </p:cNvSpPr>
          <p:nvPr/>
        </p:nvSpPr>
        <p:spPr bwMode="auto">
          <a:xfrm>
            <a:off x="685800" y="631825"/>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IQ"/>
          </a:p>
        </p:txBody>
      </p:sp>
      <p:sp>
        <p:nvSpPr>
          <p:cNvPr id="68618" name="Rectangle 10"/>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05" name="Rectangle 1"/>
          <p:cNvSpPr>
            <a:spLocks noChangeArrowheads="1"/>
          </p:cNvSpPr>
          <p:nvPr/>
        </p:nvSpPr>
        <p:spPr bwMode="auto">
          <a:xfrm>
            <a:off x="144016" y="848901"/>
            <a:ext cx="88204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ولاجل فهم الصيغ الرياضية لنمو السكان في الموضوعات المقبلة من دراسة السكان فهناك نوع اخر من جداول الحياة التي تتضمن بيانات عن الولادة فضلا عن البيانات الواردة في جدول الحياة السابق التي وردت تحت الرموز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dx</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–X</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Ix</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فهناك الرمز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mx</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والذي يدل على اعداد النسل للانثى والمنتجة في وحدة زمن واذا ضربنا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Ix</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 </a:t>
            </a:r>
            <a:r>
              <a:rPr kumimoji="0" lang="en-US"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mx</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حصلنا على مجموع القيم لمختلف مراتب العمر فاننا نحصل على ماقد يسمى بمعدل الانتاج او التكاثر الصافي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وفي هذه الحالة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Ix </a:t>
            </a: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تشير الى عدد الاناث فقط ، وبطبيعة الحال فان برنامج التكاثر يؤثر بدرجة كبيرة على نمو السكان وصفات السكان الاخرى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ان استنتاج جداول الحياة بات امرا يعتمد عليه للتخطيط المستقبلي من قبل المسؤولين السياسيين للدول المختلفة لمعرفة النمو والتوزيع السكاني كما حدث في دول اوربا الغربية كالسويد والمانيا وبريطانيا ويتطلع علماء البيئة في الوطن العربي الى اعتماد المسؤولين في بلدانهم على جداول الحياة والتخطيط لتهيأتها بغية الاعتماد عليها في تنفيذ الخطط الاجتماعية والصحية لسكانهم .</a:t>
            </a:r>
            <a:endParaRPr kumimoji="0" lang="ar-IQ"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7" name="مربع نص 2"/>
          <p:cNvSpPr txBox="1"/>
          <p:nvPr/>
        </p:nvSpPr>
        <p:spPr>
          <a:xfrm>
            <a:off x="2483768" y="332656"/>
            <a:ext cx="6120680" cy="769441"/>
          </a:xfrm>
          <a:prstGeom prst="rect">
            <a:avLst/>
          </a:prstGeom>
          <a:noFill/>
        </p:spPr>
        <p:txBody>
          <a:bodyPr wrap="square" rtlCol="1">
            <a:spAutoFit/>
          </a:bodyPr>
          <a:lstStyle/>
          <a:p>
            <a:r>
              <a:rPr lang="ar-SA"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المقصود بالتعداد السكاني ؟؟</a:t>
            </a:r>
            <a:endPar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ربع نص 3"/>
          <p:cNvSpPr txBox="1"/>
          <p:nvPr/>
        </p:nvSpPr>
        <p:spPr>
          <a:xfrm>
            <a:off x="1187624" y="1340768"/>
            <a:ext cx="6840760" cy="120032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هو عملية جمع وجدولة ونشر وتحليل  البيانات الاحصائية المتعلقة بسكان الدولة .</a:t>
            </a:r>
            <a:endPar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صورة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00966" y="2492896"/>
            <a:ext cx="7203482" cy="3442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oin.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مربع نص 2"/>
          <p:cNvSpPr txBox="1"/>
          <p:nvPr/>
        </p:nvSpPr>
        <p:spPr>
          <a:xfrm>
            <a:off x="1259632" y="548680"/>
            <a:ext cx="7200800" cy="646331"/>
          </a:xfrm>
          <a:prstGeom prst="rect">
            <a:avLst/>
          </a:prstGeom>
          <a:noFill/>
        </p:spPr>
        <p:txBody>
          <a:bodyPr wrap="square" rtlCol="1">
            <a:spAutoFit/>
          </a:bodyPr>
          <a:lstStyle/>
          <a:p>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مصادر الحصول علي البيانات السكانية</a:t>
            </a:r>
            <a:endPar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مربع نص 3"/>
          <p:cNvSpPr txBox="1"/>
          <p:nvPr/>
        </p:nvSpPr>
        <p:spPr>
          <a:xfrm>
            <a:off x="1019515" y="1266278"/>
            <a:ext cx="7158813" cy="39703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buBlip>
                <a:blip r:embed="rId4"/>
              </a:buBlip>
            </a:pP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بيانات التعداد السكاني ( </a:t>
            </a: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الاحصاء السكاني </a:t>
            </a: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285750" indent="-285750">
              <a:buBlip>
                <a:blip r:embed="rId4"/>
              </a:buBlip>
            </a:pPr>
            <a:endPar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buBlip>
                <a:blip r:embed="rId4"/>
              </a:buBlip>
            </a:pP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السجل المدني</a:t>
            </a:r>
          </a:p>
          <a:p>
            <a:pPr marL="285750" indent="-285750">
              <a:buBlip>
                <a:blip r:embed="rId4"/>
              </a:buBlip>
            </a:pPr>
            <a:endPar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285750" indent="-285750">
              <a:buBlip>
                <a:blip r:embed="rId4"/>
              </a:buBlip>
            </a:pP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مصادر اخرى للبيانات السكانية :-</a:t>
            </a:r>
          </a:p>
          <a:p>
            <a:pPr marL="285750" indent="-285750">
              <a:buFont typeface="Courier New" panose="02070309020205020404" pitchFamily="49" charset="0"/>
              <a:buChar char="o"/>
            </a:pP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الكتب الاحصائية</a:t>
            </a:r>
          </a:p>
          <a:p>
            <a:pPr marL="285750" indent="-285750">
              <a:buFont typeface="Courier New" panose="02070309020205020404" pitchFamily="49" charset="0"/>
              <a:buChar char="o"/>
            </a:pP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شبكة الانترنت</a:t>
            </a:r>
          </a:p>
          <a:p>
            <a:pPr marL="285750" indent="-285750">
              <a:buFont typeface="Courier New" panose="02070309020205020404" pitchFamily="49" charset="0"/>
              <a:buChar char="o"/>
            </a:pP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بعض المؤسسات العالمية المتخصصة في مجال السكان</a:t>
            </a:r>
          </a:p>
          <a:p>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مثل </a:t>
            </a:r>
            <a:r>
              <a:rPr lang="ar-SA" sz="28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الدائرة العالمية التابعة للأمم المتحدة</a:t>
            </a:r>
            <a:endParaRPr lang="ar-SA" sz="28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p:cTn id="32" dur="500" fill="hold"/>
                                        <p:tgtEl>
                                          <p:spTgt spid="1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0">
                                            <p:txEl>
                                              <p:pRg st="4" end="4"/>
                                            </p:txEl>
                                          </p:spTgt>
                                        </p:tgtEl>
                                        <p:attrNameLst>
                                          <p:attrName>ppt_y</p:attrName>
                                        </p:attrNameLst>
                                      </p:cBhvr>
                                      <p:tavLst>
                                        <p:tav tm="0">
                                          <p:val>
                                            <p:strVal val="#ppt_y"/>
                                          </p:val>
                                        </p:tav>
                                        <p:tav tm="100000">
                                          <p:val>
                                            <p:strVal val="#ppt_y"/>
                                          </p:val>
                                        </p:tav>
                                      </p:tavLst>
                                    </p:anim>
                                    <p:anim calcmode="lin" valueType="num">
                                      <p:cBhvr>
                                        <p:cTn id="34" dur="500" fill="hold"/>
                                        <p:tgtEl>
                                          <p:spTgt spid="1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0">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fade">
                                      <p:cBhvr>
                                        <p:cTn id="41" dur="1000"/>
                                        <p:tgtEl>
                                          <p:spTgt spid="10">
                                            <p:txEl>
                                              <p:pRg st="5" end="5"/>
                                            </p:txEl>
                                          </p:spTgt>
                                        </p:tgtEl>
                                      </p:cBhvr>
                                    </p:animEffect>
                                    <p:anim calcmode="lin" valueType="num">
                                      <p:cBhvr>
                                        <p:cTn id="4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par>
                                <p:cTn id="44" presetID="42" presetClass="entr" presetSubtype="0" fill="hold" nodeType="with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Effect transition="in" filter="fade">
                                      <p:cBhvr>
                                        <p:cTn id="46" dur="1000"/>
                                        <p:tgtEl>
                                          <p:spTgt spid="10">
                                            <p:txEl>
                                              <p:pRg st="6" end="6"/>
                                            </p:txEl>
                                          </p:spTgt>
                                        </p:tgtEl>
                                      </p:cBhvr>
                                    </p:animEffect>
                                    <p:anim calcmode="lin" valueType="num">
                                      <p:cBhvr>
                                        <p:cTn id="4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par>
                                <p:cTn id="49" presetID="42" presetClass="entr" presetSubtype="0" fill="hold" nodeType="withEffect">
                                  <p:stCondLst>
                                    <p:cond delay="0"/>
                                  </p:stCondLst>
                                  <p:childTnLst>
                                    <p:set>
                                      <p:cBhvr>
                                        <p:cTn id="50" dur="1" fill="hold">
                                          <p:stCondLst>
                                            <p:cond delay="0"/>
                                          </p:stCondLst>
                                        </p:cTn>
                                        <p:tgtEl>
                                          <p:spTgt spid="10">
                                            <p:txEl>
                                              <p:pRg st="7" end="7"/>
                                            </p:txEl>
                                          </p:spTgt>
                                        </p:tgtEl>
                                        <p:attrNameLst>
                                          <p:attrName>style.visibility</p:attrName>
                                        </p:attrNameLst>
                                      </p:cBhvr>
                                      <p:to>
                                        <p:strVal val="visible"/>
                                      </p:to>
                                    </p:set>
                                    <p:animEffect transition="in" filter="fade">
                                      <p:cBhvr>
                                        <p:cTn id="51" dur="1000"/>
                                        <p:tgtEl>
                                          <p:spTgt spid="10">
                                            <p:txEl>
                                              <p:pRg st="7" end="7"/>
                                            </p:txEl>
                                          </p:spTgt>
                                        </p:tgtEl>
                                      </p:cBhvr>
                                    </p:animEffect>
                                    <p:anim calcmode="lin" valueType="num">
                                      <p:cBhvr>
                                        <p:cTn id="52"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10">
                                            <p:txEl>
                                              <p:pRg st="7" end="7"/>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par>
                                <p:cTn id="54" presetID="42" presetClass="entr" presetSubtype="0" fill="hold" nodeType="withEffect">
                                  <p:stCondLst>
                                    <p:cond delay="0"/>
                                  </p:stCondLst>
                                  <p:childTnLst>
                                    <p:set>
                                      <p:cBhvr>
                                        <p:cTn id="55" dur="1" fill="hold">
                                          <p:stCondLst>
                                            <p:cond delay="0"/>
                                          </p:stCondLst>
                                        </p:cTn>
                                        <p:tgtEl>
                                          <p:spTgt spid="10">
                                            <p:txEl>
                                              <p:pRg st="8" end="8"/>
                                            </p:txEl>
                                          </p:spTgt>
                                        </p:tgtEl>
                                        <p:attrNameLst>
                                          <p:attrName>style.visibility</p:attrName>
                                        </p:attrNameLst>
                                      </p:cBhvr>
                                      <p:to>
                                        <p:strVal val="visible"/>
                                      </p:to>
                                    </p:set>
                                    <p:animEffect transition="in" filter="fade">
                                      <p:cBhvr>
                                        <p:cTn id="56" dur="1000"/>
                                        <p:tgtEl>
                                          <p:spTgt spid="10">
                                            <p:txEl>
                                              <p:pRg st="8" end="8"/>
                                            </p:txEl>
                                          </p:spTgt>
                                        </p:tgtEl>
                                      </p:cBhvr>
                                    </p:animEffect>
                                    <p:anim calcmode="lin" valueType="num">
                                      <p:cBhvr>
                                        <p:cTn id="57"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8" end="8"/>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5" name="مربع نص 2"/>
          <p:cNvSpPr txBox="1"/>
          <p:nvPr/>
        </p:nvSpPr>
        <p:spPr>
          <a:xfrm>
            <a:off x="1259632" y="620688"/>
            <a:ext cx="7128792" cy="707886"/>
          </a:xfrm>
          <a:prstGeom prst="rect">
            <a:avLst/>
          </a:prstGeom>
          <a:noFill/>
        </p:spPr>
        <p:txBody>
          <a:bodyPr wrap="square" rtlCol="1">
            <a:spAutoFit/>
          </a:bodyPr>
          <a:lstStyle/>
          <a:p>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ما المقصود بالسجل السكاني ( المدني ) ؟؟</a:t>
            </a:r>
            <a:endPar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مربع نص 3"/>
          <p:cNvSpPr txBox="1"/>
          <p:nvPr/>
        </p:nvSpPr>
        <p:spPr>
          <a:xfrm>
            <a:off x="899592" y="1844824"/>
            <a:ext cx="6984776" cy="317009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هو سجل حكومي رسمي يتم فيه تسجيل المعلومات المتعلقة بالفرد مثل :-</a:t>
            </a:r>
          </a:p>
          <a:p>
            <a:endPar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معلومات الولادة - الوفاة - حالات الزواج والطلاق - تغيير عنوان الاقامة</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7">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anim calcmode="lin" valueType="num">
                                      <p:cBhvr>
                                        <p:cTn id="3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6" name="Rectangle 16"/>
          <p:cNvSpPr txBox="1">
            <a:spLocks noChangeArrowheads="1"/>
          </p:cNvSpPr>
          <p:nvPr/>
        </p:nvSpPr>
        <p:spPr>
          <a:xfrm>
            <a:off x="-252536" y="1412776"/>
            <a:ext cx="10153933" cy="982639"/>
          </a:xfrm>
          <a:prstGeom prst="rect">
            <a:avLst/>
          </a:prstGeom>
        </p:spPr>
        <p:txBody>
          <a:bodyPr vert="horz" anchor="ctr">
            <a:normAutofit/>
          </a:bodyPr>
          <a:lstStyle/>
          <a:p>
            <a:pPr marL="0" marR="0" lvl="0" indent="0" algn="ctr" defTabSz="914400" rtl="1" eaLnBrk="1" fontAlgn="auto" latinLnBrk="0" hangingPunct="1">
              <a:lnSpc>
                <a:spcPct val="100000"/>
              </a:lnSpc>
              <a:spcBef>
                <a:spcPts val="700"/>
              </a:spcBef>
              <a:spcAft>
                <a:spcPts val="0"/>
              </a:spcAft>
              <a:buClr>
                <a:schemeClr val="accent2"/>
              </a:buClr>
              <a:buSzPct val="60000"/>
              <a:buFont typeface="Wingdings" panose="05000000000000000000" pitchFamily="2" charset="2"/>
              <a:buNone/>
              <a:tabLst/>
              <a:defRPr/>
            </a:pPr>
            <a:r>
              <a:rPr kumimoji="0" lang="ar-EG" altLang="en-US" sz="2600" b="1" i="0" u="none" strike="noStrike" kern="1200" cap="none" spc="0" normalizeH="0" baseline="0" noProof="0" dirty="0" smtClean="0">
                <a:ln>
                  <a:noFill/>
                </a:ln>
                <a:solidFill>
                  <a:srgbClr val="FFFFFF"/>
                </a:solidFill>
                <a:effectLst/>
                <a:uLnTx/>
                <a:uFillTx/>
                <a:latin typeface="+mn-lt"/>
                <a:ea typeface="+mn-ea"/>
                <a:cs typeface="+mn-cs"/>
              </a:rPr>
              <a:t> تعتمد الدراسات السكانـــــــية على مجموعة من المصادر  الإحصـائية المختلفة </a:t>
            </a:r>
          </a:p>
          <a:p>
            <a:pPr marL="0" marR="0" lvl="0" indent="0" algn="ctr" defTabSz="914400" rtl="1" eaLnBrk="1" fontAlgn="auto" latinLnBrk="0" hangingPunct="1">
              <a:lnSpc>
                <a:spcPct val="100000"/>
              </a:lnSpc>
              <a:spcBef>
                <a:spcPts val="700"/>
              </a:spcBef>
              <a:spcAft>
                <a:spcPts val="0"/>
              </a:spcAft>
              <a:buClr>
                <a:schemeClr val="accent2"/>
              </a:buClr>
              <a:buSzPct val="60000"/>
              <a:buFont typeface="Wingdings" panose="05000000000000000000" pitchFamily="2" charset="2"/>
              <a:buNone/>
              <a:tabLst/>
              <a:defRPr/>
            </a:pPr>
            <a:r>
              <a:rPr kumimoji="0" lang="ar-EG" altLang="en-US" sz="2600" b="1" i="0" u="none" strike="noStrike" kern="1200" cap="none" spc="0" normalizeH="0" baseline="0" noProof="0" dirty="0" smtClean="0">
                <a:ln>
                  <a:noFill/>
                </a:ln>
                <a:solidFill>
                  <a:srgbClr val="FFFFFF"/>
                </a:solidFill>
                <a:effectLst/>
                <a:uLnTx/>
                <a:uFillTx/>
                <a:latin typeface="+mn-lt"/>
                <a:ea typeface="+mn-ea"/>
                <a:cs typeface="+mn-cs"/>
              </a:rPr>
              <a:t>ويمكن تقسيم مصــــــــادر دراســــــة السكان الى مجموعتين رئيسيتين </a:t>
            </a:r>
            <a:endParaRPr kumimoji="0" lang="en-US" altLang="en-US" sz="2600" b="1"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8" name="Diagram 7"/>
          <p:cNvGraphicFramePr/>
          <p:nvPr>
            <p:extLst>
              <p:ext uri="{D42A27DB-BD31-4B8C-83A1-F6EECF244321}">
                <p14:modId xmlns:p14="http://schemas.microsoft.com/office/powerpoint/2010/main" xmlns="" val="3617895893"/>
              </p:ext>
            </p:extLst>
          </p:nvPr>
        </p:nvGraphicFramePr>
        <p:xfrm>
          <a:off x="251520" y="2708920"/>
          <a:ext cx="9057825" cy="3384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ine 152"/>
          <p:cNvSpPr>
            <a:spLocks noChangeShapeType="1"/>
          </p:cNvSpPr>
          <p:nvPr/>
        </p:nvSpPr>
        <p:spPr bwMode="auto">
          <a:xfrm>
            <a:off x="4788024" y="2364332"/>
            <a:ext cx="0" cy="5032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 name="Title 4"/>
          <p:cNvSpPr txBox="1">
            <a:spLocks/>
          </p:cNvSpPr>
          <p:nvPr/>
        </p:nvSpPr>
        <p:spPr>
          <a:xfrm>
            <a:off x="-756592" y="274638"/>
            <a:ext cx="10972800" cy="1143000"/>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4400" b="1" i="0" u="none" strike="noStrike" kern="1200" cap="all" spc="0" normalizeH="0" baseline="0" noProof="0" dirty="0" smtClean="0">
                <a:ln>
                  <a:noFill/>
                </a:ln>
                <a:solidFill>
                  <a:schemeClr val="tx2"/>
                </a:solidFill>
                <a:effectLst/>
                <a:uLnTx/>
                <a:uFillTx/>
                <a:latin typeface="+mj-lt"/>
                <a:ea typeface="+mj-ea"/>
                <a:cs typeface="+mj-cs"/>
              </a:rPr>
              <a:t>مصادر البيانات السكانية </a:t>
            </a:r>
            <a:endParaRPr kumimoji="0" lang="en-US" sz="4400" b="1" i="0" u="none" strike="noStrike" kern="1200" cap="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ar-IQ" b="1" dirty="0" smtClean="0">
                <a:solidFill>
                  <a:schemeClr val="bg1"/>
                </a:solidFill>
              </a:rPr>
              <a:t>الاحصاء السكاني والديمغرافيا</a:t>
            </a:r>
            <a:endParaRPr lang="ar-IQ" b="1" dirty="0">
              <a:solidFill>
                <a:schemeClr val="bg1"/>
              </a:solidFill>
            </a:endParaRPr>
          </a:p>
        </p:txBody>
      </p:sp>
      <p:sp>
        <p:nvSpPr>
          <p:cNvPr id="7" name="مربع نص 2"/>
          <p:cNvSpPr txBox="1"/>
          <p:nvPr/>
        </p:nvSpPr>
        <p:spPr>
          <a:xfrm>
            <a:off x="-2135303" y="188640"/>
            <a:ext cx="11279303" cy="707886"/>
          </a:xfrm>
          <a:prstGeom prst="rect">
            <a:avLst/>
          </a:prstGeom>
          <a:noFill/>
        </p:spPr>
        <p:txBody>
          <a:bodyPr wrap="square" rtlCol="1">
            <a:spAutoFit/>
          </a:bodyPr>
          <a:lstStyle/>
          <a:p>
            <a:pPr algn="r" rtl="1"/>
            <a:r>
              <a:rPr lang="ar-SA"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ما المقصود بالتركيب السكاني </a:t>
            </a:r>
            <a:r>
              <a:rPr lang="ar-EG"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وما </a:t>
            </a:r>
            <a:r>
              <a:rPr lang="ar-SA"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أهمية دراس</a:t>
            </a:r>
            <a:r>
              <a:rPr lang="ar-EG" sz="4000" b="1" cap="all" dirty="0" smtClean="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rPr>
              <a:t>ته ؟</a:t>
            </a:r>
            <a:endParaRPr lang="ar-SA" sz="4000" b="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11" name="مربع نص 3"/>
          <p:cNvSpPr txBox="1"/>
          <p:nvPr/>
        </p:nvSpPr>
        <p:spPr>
          <a:xfrm>
            <a:off x="323528" y="980728"/>
            <a:ext cx="8820472" cy="5139869"/>
          </a:xfrm>
          <a:prstGeom prst="rect">
            <a:avLst/>
          </a:prstGeom>
          <a:noFill/>
        </p:spPr>
        <p:txBody>
          <a:bodyPr wrap="square" rtlCol="1">
            <a:spAutoFit/>
          </a:bodyPr>
          <a:lstStyle/>
          <a:p>
            <a:pPr algn="just" rtl="1"/>
            <a:r>
              <a:rPr lang="ar-EG" sz="28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يعني التركيب السكاني </a:t>
            </a:r>
            <a:r>
              <a:rPr lang="ar-EG" sz="28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ب</a:t>
            </a:r>
            <a:r>
              <a:rPr lang="ar-SA" sz="28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توزيع السكان حسب بعض الخصائص مثل النوع (الجنس) والعمر والنشاط الاقتصادي والحالة الزواجية والتعليمية وغيرها.</a:t>
            </a:r>
            <a:r>
              <a:rPr lang="ar-EG" sz="28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 أما من حيث الأهمية فيمكن حصرها فيما يلي:</a:t>
            </a:r>
          </a:p>
          <a:p>
            <a:pPr algn="just" rtl="1"/>
            <a:endParaRPr lang="ar-EG" sz="28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marL="342900" lvl="0" indent="-342900" algn="r" rtl="1">
              <a:buBlip>
                <a:blip r:embed="rId2"/>
              </a:buBlip>
            </a:pPr>
            <a:r>
              <a:rPr lang="ar-SA" sz="2800" b="1" dirty="0">
                <a:ln w="10541" cmpd="sng">
                  <a:solidFill>
                    <a:srgbClr val="4F81BD">
                      <a:shade val="88000"/>
                      <a:satMod val="110000"/>
                    </a:srgbClr>
                  </a:solidFill>
                  <a:prstDash val="solid"/>
                </a:ln>
                <a:solidFill>
                  <a:prstClr val="black"/>
                </a:solidFill>
              </a:rPr>
              <a:t>تفيد في معرفة تأثير معدلات المواليد والوفيات علي النمو </a:t>
            </a:r>
            <a:r>
              <a:rPr lang="ar-SA" sz="2800" b="1" dirty="0" smtClean="0">
                <a:ln w="10541" cmpd="sng">
                  <a:solidFill>
                    <a:srgbClr val="4F81BD">
                      <a:shade val="88000"/>
                      <a:satMod val="110000"/>
                    </a:srgbClr>
                  </a:solidFill>
                  <a:prstDash val="solid"/>
                </a:ln>
                <a:solidFill>
                  <a:prstClr val="black"/>
                </a:solidFill>
              </a:rPr>
              <a:t>السكاني</a:t>
            </a:r>
            <a:r>
              <a:rPr lang="ar-EG" sz="2800" b="1" dirty="0" smtClean="0">
                <a:ln w="10541" cmpd="sng">
                  <a:solidFill>
                    <a:srgbClr val="4F81BD">
                      <a:shade val="88000"/>
                      <a:satMod val="110000"/>
                    </a:srgbClr>
                  </a:solidFill>
                  <a:prstDash val="solid"/>
                </a:ln>
                <a:solidFill>
                  <a:prstClr val="black"/>
                </a:solidFill>
              </a:rPr>
              <a:t>.</a:t>
            </a:r>
            <a:endParaRPr lang="ar-SA" sz="2800" b="1" dirty="0">
              <a:ln w="10541" cmpd="sng">
                <a:solidFill>
                  <a:srgbClr val="4F81BD">
                    <a:shade val="88000"/>
                    <a:satMod val="110000"/>
                  </a:srgbClr>
                </a:solidFill>
                <a:prstDash val="solid"/>
              </a:ln>
              <a:solidFill>
                <a:prstClr val="black"/>
              </a:solidFill>
            </a:endParaRPr>
          </a:p>
          <a:p>
            <a:pPr marL="342900" lvl="0" indent="-342900" algn="r" rtl="1">
              <a:buBlip>
                <a:blip r:embed="rId2"/>
              </a:buBlip>
            </a:pPr>
            <a:r>
              <a:rPr lang="ar-SA" sz="2800" b="1" dirty="0">
                <a:ln w="10541" cmpd="sng">
                  <a:solidFill>
                    <a:srgbClr val="4F81BD">
                      <a:shade val="88000"/>
                      <a:satMod val="110000"/>
                    </a:srgbClr>
                  </a:solidFill>
                  <a:prstDash val="solid"/>
                </a:ln>
                <a:solidFill>
                  <a:prstClr val="black"/>
                </a:solidFill>
              </a:rPr>
              <a:t> معرفة مدى قدرة المجتمع علي توفير القوة </a:t>
            </a:r>
            <a:r>
              <a:rPr lang="ar-SA" sz="2800" b="1" dirty="0" smtClean="0">
                <a:ln w="10541" cmpd="sng">
                  <a:solidFill>
                    <a:srgbClr val="4F81BD">
                      <a:shade val="88000"/>
                      <a:satMod val="110000"/>
                    </a:srgbClr>
                  </a:solidFill>
                  <a:prstDash val="solid"/>
                </a:ln>
                <a:solidFill>
                  <a:prstClr val="black"/>
                </a:solidFill>
              </a:rPr>
              <a:t>العاملة</a:t>
            </a:r>
            <a:r>
              <a:rPr lang="ar-EG" sz="2800" b="1" dirty="0" smtClean="0">
                <a:ln w="10541" cmpd="sng">
                  <a:solidFill>
                    <a:srgbClr val="4F81BD">
                      <a:shade val="88000"/>
                      <a:satMod val="110000"/>
                    </a:srgbClr>
                  </a:solidFill>
                  <a:prstDash val="solid"/>
                </a:ln>
                <a:solidFill>
                  <a:prstClr val="black"/>
                </a:solidFill>
              </a:rPr>
              <a:t>.</a:t>
            </a:r>
            <a:endParaRPr lang="ar-SA" sz="2800" b="1" dirty="0">
              <a:ln w="10541" cmpd="sng">
                <a:solidFill>
                  <a:srgbClr val="4F81BD">
                    <a:shade val="88000"/>
                    <a:satMod val="110000"/>
                  </a:srgbClr>
                </a:solidFill>
                <a:prstDash val="solid"/>
              </a:ln>
              <a:solidFill>
                <a:prstClr val="black"/>
              </a:solidFill>
            </a:endParaRPr>
          </a:p>
          <a:p>
            <a:pPr marL="342900" lvl="0" indent="-342900" algn="r" rtl="1">
              <a:buBlip>
                <a:blip r:embed="rId2"/>
              </a:buBlip>
            </a:pPr>
            <a:r>
              <a:rPr lang="ar-SA" sz="2800" b="1" dirty="0">
                <a:ln w="10541" cmpd="sng">
                  <a:solidFill>
                    <a:srgbClr val="4F81BD">
                      <a:shade val="88000"/>
                      <a:satMod val="110000"/>
                    </a:srgbClr>
                  </a:solidFill>
                  <a:prstDash val="solid"/>
                </a:ln>
                <a:solidFill>
                  <a:prstClr val="black"/>
                </a:solidFill>
              </a:rPr>
              <a:t> </a:t>
            </a:r>
            <a:r>
              <a:rPr lang="ar-EG" sz="2800" b="1" dirty="0" smtClean="0">
                <a:ln w="10541" cmpd="sng">
                  <a:solidFill>
                    <a:srgbClr val="4F81BD">
                      <a:shade val="88000"/>
                      <a:satMod val="110000"/>
                    </a:srgbClr>
                  </a:solidFill>
                  <a:prstDash val="solid"/>
                </a:ln>
                <a:solidFill>
                  <a:prstClr val="black"/>
                </a:solidFill>
              </a:rPr>
              <a:t>توقع</a:t>
            </a:r>
            <a:r>
              <a:rPr lang="ar-SA" sz="2800" b="1" dirty="0" smtClean="0">
                <a:ln w="10541" cmpd="sng">
                  <a:solidFill>
                    <a:srgbClr val="4F81BD">
                      <a:shade val="88000"/>
                      <a:satMod val="110000"/>
                    </a:srgbClr>
                  </a:solidFill>
                  <a:prstDash val="solid"/>
                </a:ln>
                <a:solidFill>
                  <a:prstClr val="black"/>
                </a:solidFill>
              </a:rPr>
              <a:t> </a:t>
            </a:r>
            <a:r>
              <a:rPr lang="ar-SA" sz="2800" b="1" dirty="0">
                <a:ln w="10541" cmpd="sng">
                  <a:solidFill>
                    <a:srgbClr val="4F81BD">
                      <a:shade val="88000"/>
                      <a:satMod val="110000"/>
                    </a:srgbClr>
                  </a:solidFill>
                  <a:prstDash val="solid"/>
                </a:ln>
                <a:solidFill>
                  <a:prstClr val="black"/>
                </a:solidFill>
              </a:rPr>
              <a:t>معدلات </a:t>
            </a:r>
            <a:r>
              <a:rPr lang="ar-SA" sz="2800" b="1" dirty="0" smtClean="0">
                <a:ln w="10541" cmpd="sng">
                  <a:solidFill>
                    <a:srgbClr val="4F81BD">
                      <a:shade val="88000"/>
                      <a:satMod val="110000"/>
                    </a:srgbClr>
                  </a:solidFill>
                  <a:prstDash val="solid"/>
                </a:ln>
                <a:solidFill>
                  <a:prstClr val="black"/>
                </a:solidFill>
              </a:rPr>
              <a:t>الزي</a:t>
            </a:r>
            <a:r>
              <a:rPr lang="ar-EG" sz="2800" b="1" dirty="0" smtClean="0">
                <a:ln w="10541" cmpd="sng">
                  <a:solidFill>
                    <a:srgbClr val="4F81BD">
                      <a:shade val="88000"/>
                      <a:satMod val="110000"/>
                    </a:srgbClr>
                  </a:solidFill>
                  <a:prstDash val="solid"/>
                </a:ln>
                <a:solidFill>
                  <a:prstClr val="black"/>
                </a:solidFill>
              </a:rPr>
              <a:t>ا</a:t>
            </a:r>
            <a:r>
              <a:rPr lang="ar-SA" sz="2800" b="1" dirty="0" smtClean="0">
                <a:ln w="10541" cmpd="sng">
                  <a:solidFill>
                    <a:srgbClr val="4F81BD">
                      <a:shade val="88000"/>
                      <a:satMod val="110000"/>
                    </a:srgbClr>
                  </a:solidFill>
                  <a:prstDash val="solid"/>
                </a:ln>
                <a:solidFill>
                  <a:prstClr val="black"/>
                </a:solidFill>
              </a:rPr>
              <a:t>د</a:t>
            </a:r>
            <a:r>
              <a:rPr lang="ar-EG" sz="2800" b="1" dirty="0" smtClean="0">
                <a:ln w="10541" cmpd="sng">
                  <a:solidFill>
                    <a:srgbClr val="4F81BD">
                      <a:shade val="88000"/>
                      <a:satMod val="110000"/>
                    </a:srgbClr>
                  </a:solidFill>
                  <a:prstDash val="solid"/>
                </a:ln>
                <a:solidFill>
                  <a:prstClr val="black"/>
                </a:solidFill>
              </a:rPr>
              <a:t>ة</a:t>
            </a:r>
            <a:r>
              <a:rPr lang="ar-SA" sz="2800" b="1" dirty="0" smtClean="0">
                <a:ln w="10541" cmpd="sng">
                  <a:solidFill>
                    <a:srgbClr val="4F81BD">
                      <a:shade val="88000"/>
                      <a:satMod val="110000"/>
                    </a:srgbClr>
                  </a:solidFill>
                  <a:prstDash val="solid"/>
                </a:ln>
                <a:solidFill>
                  <a:prstClr val="black"/>
                </a:solidFill>
              </a:rPr>
              <a:t> المستقبلي</a:t>
            </a:r>
            <a:r>
              <a:rPr lang="ar-EG" sz="2800" b="1" dirty="0" smtClean="0">
                <a:ln w="10541" cmpd="sng">
                  <a:solidFill>
                    <a:srgbClr val="4F81BD">
                      <a:shade val="88000"/>
                      <a:satMod val="110000"/>
                    </a:srgbClr>
                  </a:solidFill>
                  <a:prstDash val="solid"/>
                </a:ln>
                <a:solidFill>
                  <a:prstClr val="black"/>
                </a:solidFill>
              </a:rPr>
              <a:t>ة</a:t>
            </a:r>
            <a:r>
              <a:rPr lang="ar-SA" sz="2800" b="1" dirty="0" smtClean="0">
                <a:ln w="10541" cmpd="sng">
                  <a:solidFill>
                    <a:srgbClr val="4F81BD">
                      <a:shade val="88000"/>
                      <a:satMod val="110000"/>
                    </a:srgbClr>
                  </a:solidFill>
                  <a:prstDash val="solid"/>
                </a:ln>
                <a:solidFill>
                  <a:prstClr val="black"/>
                </a:solidFill>
              </a:rPr>
              <a:t> للسكان</a:t>
            </a:r>
            <a:r>
              <a:rPr lang="ar-EG" sz="2800" b="1" dirty="0" smtClean="0">
                <a:ln w="10541" cmpd="sng">
                  <a:solidFill>
                    <a:srgbClr val="4F81BD">
                      <a:shade val="88000"/>
                      <a:satMod val="110000"/>
                    </a:srgbClr>
                  </a:solidFill>
                  <a:prstDash val="solid"/>
                </a:ln>
                <a:solidFill>
                  <a:prstClr val="black"/>
                </a:solidFill>
              </a:rPr>
              <a:t>.</a:t>
            </a:r>
            <a:r>
              <a:rPr lang="ar-SA" sz="2800" b="1" dirty="0" smtClean="0">
                <a:ln w="10541" cmpd="sng">
                  <a:solidFill>
                    <a:srgbClr val="4F81BD">
                      <a:shade val="88000"/>
                      <a:satMod val="110000"/>
                    </a:srgbClr>
                  </a:solidFill>
                  <a:prstDash val="solid"/>
                </a:ln>
                <a:solidFill>
                  <a:prstClr val="black"/>
                </a:solidFill>
              </a:rPr>
              <a:t> </a:t>
            </a:r>
            <a:endParaRPr lang="ar-SA" sz="2800" b="1" dirty="0">
              <a:ln w="10541" cmpd="sng">
                <a:solidFill>
                  <a:srgbClr val="4F81BD">
                    <a:shade val="88000"/>
                    <a:satMod val="110000"/>
                  </a:srgbClr>
                </a:solidFill>
                <a:prstDash val="solid"/>
              </a:ln>
              <a:solidFill>
                <a:prstClr val="black"/>
              </a:solidFill>
            </a:endParaRPr>
          </a:p>
          <a:p>
            <a:pPr marL="342900" lvl="0" indent="-342900" algn="r" rtl="1">
              <a:buBlip>
                <a:blip r:embed="rId2"/>
              </a:buBlip>
            </a:pPr>
            <a:r>
              <a:rPr lang="ar-SA" sz="2800" b="1" dirty="0">
                <a:ln w="10541" cmpd="sng">
                  <a:solidFill>
                    <a:srgbClr val="4F81BD">
                      <a:shade val="88000"/>
                      <a:satMod val="110000"/>
                    </a:srgbClr>
                  </a:solidFill>
                  <a:prstDash val="solid"/>
                </a:ln>
                <a:solidFill>
                  <a:prstClr val="black"/>
                </a:solidFill>
              </a:rPr>
              <a:t> مساعدة المخططين علي تحديد احتياجات السكان من المساكن والخدمات </a:t>
            </a:r>
            <a:r>
              <a:rPr lang="ar-SA" sz="2800" b="1" dirty="0" smtClean="0">
                <a:ln w="10541" cmpd="sng">
                  <a:solidFill>
                    <a:srgbClr val="4F81BD">
                      <a:shade val="88000"/>
                      <a:satMod val="110000"/>
                    </a:srgbClr>
                  </a:solidFill>
                  <a:prstDash val="solid"/>
                </a:ln>
                <a:solidFill>
                  <a:prstClr val="black"/>
                </a:solidFill>
              </a:rPr>
              <a:t>المختلفة</a:t>
            </a:r>
            <a:r>
              <a:rPr lang="ar-EG" sz="2800" b="1" dirty="0" smtClean="0">
                <a:ln w="10541" cmpd="sng">
                  <a:solidFill>
                    <a:srgbClr val="4F81BD">
                      <a:shade val="88000"/>
                      <a:satMod val="110000"/>
                    </a:srgbClr>
                  </a:solidFill>
                  <a:prstDash val="solid"/>
                </a:ln>
                <a:solidFill>
                  <a:prstClr val="black"/>
                </a:solidFill>
              </a:rPr>
              <a:t>.</a:t>
            </a:r>
          </a:p>
          <a:p>
            <a:pPr marL="342900" lvl="0" indent="-342900" algn="r" rtl="1">
              <a:buBlip>
                <a:blip r:embed="rId2"/>
              </a:buBlip>
            </a:pPr>
            <a:r>
              <a:rPr lang="ar-EG" sz="2800" b="1" dirty="0" smtClean="0">
                <a:ln w="10541" cmpd="sng">
                  <a:solidFill>
                    <a:srgbClr val="4F81BD">
                      <a:shade val="88000"/>
                      <a:satMod val="110000"/>
                    </a:srgbClr>
                  </a:solidFill>
                  <a:prstDash val="solid"/>
                </a:ln>
                <a:solidFill>
                  <a:prstClr val="black"/>
                </a:solidFill>
              </a:rPr>
              <a:t>تعد الاساس في وضع الخطط الاستراتيجية للتنمية للدولة.</a:t>
            </a:r>
            <a:r>
              <a:rPr lang="ar-SA" sz="2800" b="1" dirty="0" smtClean="0">
                <a:ln w="10541" cmpd="sng">
                  <a:solidFill>
                    <a:srgbClr val="4F81BD">
                      <a:shade val="88000"/>
                      <a:satMod val="110000"/>
                    </a:srgbClr>
                  </a:solidFill>
                  <a:prstDash val="solid"/>
                </a:ln>
                <a:solidFill>
                  <a:prstClr val="black"/>
                </a:solidFill>
              </a:rPr>
              <a:t> </a:t>
            </a:r>
            <a:endParaRPr lang="ar-SA" sz="2800" b="1" dirty="0">
              <a:ln w="10541" cmpd="sng">
                <a:solidFill>
                  <a:srgbClr val="4F81BD">
                    <a:shade val="88000"/>
                    <a:satMod val="110000"/>
                  </a:srgbClr>
                </a:solidFill>
                <a:prstDash val="solid"/>
              </a:ln>
              <a:solidFill>
                <a:prstClr val="black"/>
              </a:solidFill>
            </a:endParaRPr>
          </a:p>
          <a:p>
            <a:pPr algn="r" rtl="1"/>
            <a:endParaRPr lang="ar-EG" sz="24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algn="r" rtl="1"/>
            <a:endPar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TotalTime>
  <Words>2886</Words>
  <Application>Microsoft Office PowerPoint</Application>
  <PresentationFormat>On-screen Show (4:3)</PresentationFormat>
  <Paragraphs>423</Paragraphs>
  <Slides>46</Slides>
  <Notes>13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46</vt:i4>
      </vt:variant>
    </vt:vector>
  </HeadingPairs>
  <TitlesOfParts>
    <vt:vector size="47" baseType="lpstr">
      <vt:lpstr>Median</vt:lpstr>
      <vt:lpstr>الجامعة المستنصرية  كلية الادارة والاقتصاد/قسم الاحصاء</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DR.Ahmed Saker 2O14</dc:creator>
  <cp:lastModifiedBy>DR.Ahmed Saker 2O14</cp:lastModifiedBy>
  <cp:revision>47</cp:revision>
  <dcterms:created xsi:type="dcterms:W3CDTF">2018-12-18T10:19:08Z</dcterms:created>
  <dcterms:modified xsi:type="dcterms:W3CDTF">2018-12-19T07:30:40Z</dcterms:modified>
</cp:coreProperties>
</file>