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553CE1-02D8-4131-99FC-11177C160336}"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22915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53CE1-02D8-4131-99FC-11177C160336}"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121190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53CE1-02D8-4131-99FC-11177C160336}"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1302624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53CE1-02D8-4131-99FC-11177C160336}"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402017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553CE1-02D8-4131-99FC-11177C160336}"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411423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553CE1-02D8-4131-99FC-11177C160336}"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3183434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553CE1-02D8-4131-99FC-11177C160336}" type="datetimeFigureOut">
              <a:rPr lang="en-US" smtClean="0"/>
              <a:t>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126544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553CE1-02D8-4131-99FC-11177C160336}" type="datetimeFigureOut">
              <a:rPr lang="en-US" smtClean="0"/>
              <a:t>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2291446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53CE1-02D8-4131-99FC-11177C160336}" type="datetimeFigureOut">
              <a:rPr lang="en-US" smtClean="0"/>
              <a:t>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24080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53CE1-02D8-4131-99FC-11177C160336}"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38826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53CE1-02D8-4131-99FC-11177C160336}"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1B851-2E70-4314-93C5-9A185E6FEE2A}" type="slidenum">
              <a:rPr lang="en-US" smtClean="0"/>
              <a:t>‹#›</a:t>
            </a:fld>
            <a:endParaRPr lang="en-US"/>
          </a:p>
        </p:txBody>
      </p:sp>
    </p:spTree>
    <p:extLst>
      <p:ext uri="{BB962C8B-B14F-4D97-AF65-F5344CB8AC3E}">
        <p14:creationId xmlns:p14="http://schemas.microsoft.com/office/powerpoint/2010/main" val="96314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53CE1-02D8-4131-99FC-11177C160336}" type="datetimeFigureOut">
              <a:rPr lang="en-US" smtClean="0"/>
              <a:t>12/8/2018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1B851-2E70-4314-93C5-9A185E6FEE2A}" type="slidenum">
              <a:rPr lang="en-US" smtClean="0"/>
              <a:t>‹#›</a:t>
            </a:fld>
            <a:endParaRPr lang="en-US"/>
          </a:p>
        </p:txBody>
      </p:sp>
    </p:spTree>
    <p:extLst>
      <p:ext uri="{BB962C8B-B14F-4D97-AF65-F5344CB8AC3E}">
        <p14:creationId xmlns:p14="http://schemas.microsoft.com/office/powerpoint/2010/main" val="1760410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normAutofit/>
          </a:bodyPr>
          <a:lstStyle/>
          <a:p>
            <a:pPr rtl="1"/>
            <a:r>
              <a:rPr lang="ar-SA" dirty="0"/>
              <a:t>المحاضرة الاولى</a:t>
            </a:r>
            <a:r>
              <a:rPr lang="en-US" dirty="0"/>
              <a:t/>
            </a:r>
            <a:br>
              <a:rPr lang="en-US" dirty="0"/>
            </a:br>
            <a:r>
              <a:rPr lang="ar-SA" dirty="0"/>
              <a:t>اولا: مفهوم الاقتصاد الدولي: </a:t>
            </a:r>
            <a:endParaRPr lang="en-US" dirty="0"/>
          </a:p>
        </p:txBody>
      </p:sp>
      <p:sp>
        <p:nvSpPr>
          <p:cNvPr id="3" name="Subtitle 2"/>
          <p:cNvSpPr>
            <a:spLocks noGrp="1"/>
          </p:cNvSpPr>
          <p:nvPr>
            <p:ph type="subTitle" idx="1"/>
          </p:nvPr>
        </p:nvSpPr>
        <p:spPr>
          <a:xfrm>
            <a:off x="683568" y="1988840"/>
            <a:ext cx="7776864" cy="4464496"/>
          </a:xfrm>
        </p:spPr>
        <p:txBody>
          <a:bodyPr>
            <a:normAutofit fontScale="70000" lnSpcReduction="20000"/>
          </a:bodyPr>
          <a:lstStyle/>
          <a:p>
            <a:pPr rtl="1"/>
            <a:r>
              <a:rPr lang="ar-SA" b="1" dirty="0" smtClean="0"/>
              <a:t> </a:t>
            </a:r>
            <a:r>
              <a:rPr lang="ar-SA" sz="3400" b="1" dirty="0" smtClean="0"/>
              <a:t>ان تطور العلاقات الاقتصادية الدولية ولاسيما في القرنيين الاخيرين شهد أتجاهاً  مُتطورناً  ادى الى الخروج من شبهة العزلة الاقتصادية، (الوطنية او الاقليمية)التي عاشتها اغلبية دول العالم لمدة طويلة من الزمن، ليظهر اتجاهاً اخر يتمثل بتشابك اقتصاديات الدول مع بعضها البعض، هذا ادى للتوسع في دراسة الاقتصاد الدولي والعلاقات الاقتصادية الدولية</a:t>
            </a:r>
            <a:endParaRPr lang="en-US" sz="3400" b="1" dirty="0" smtClean="0"/>
          </a:p>
          <a:p>
            <a:pPr rtl="1"/>
            <a:r>
              <a:rPr lang="ar-SA" sz="3400" b="1" dirty="0" smtClean="0"/>
              <a:t>لذلك يُعرف الاقتصاد الدولي " بأنه ذلك الجزء من دراسة الاقتصاد الذي يُفسر و يحلل المحتوى الاقتصادي للعلاقات الاقتصادية الدولية، من حيث التبادل التجاري للسلع والخدمات وانتقال رؤوس الاموال وحركة الصرف الاجنبي، فضلاً عن مدى تفاعل هذه العلاقات مع الهياكل  الاقتصادية المحلية للدول المشاركة فيها" </a:t>
            </a:r>
            <a:endParaRPr lang="en-US" sz="3400" b="1" dirty="0" smtClean="0"/>
          </a:p>
          <a:p>
            <a:pPr rtl="1"/>
            <a:r>
              <a:rPr lang="ar-SA" sz="3400" b="1" dirty="0" smtClean="0"/>
              <a:t>كما يُعرف ايضاً الاقتصاد الدولي" بأنه يُشير لدراسة الروابط والانشطة الاقتصادية ، التي تحصل بين دولتين  او مجموعة دول ،مثل الاستثمار الدولي و التجارة الدولية، وغيرها من المؤشرات الاقتصادية التي تؤثر على التبادل الدولي بين الدول"    </a:t>
            </a:r>
            <a:endParaRPr lang="en-US" sz="3400" b="1" dirty="0"/>
          </a:p>
        </p:txBody>
      </p:sp>
    </p:spTree>
    <p:extLst>
      <p:ext uri="{BB962C8B-B14F-4D97-AF65-F5344CB8AC3E}">
        <p14:creationId xmlns:p14="http://schemas.microsoft.com/office/powerpoint/2010/main" val="176968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المحاضرة السادسة</a:t>
            </a:r>
            <a:r>
              <a:rPr lang="en-US" dirty="0" smtClean="0"/>
              <a:t/>
            </a:r>
            <a:br>
              <a:rPr lang="en-US" dirty="0" smtClean="0"/>
            </a:br>
            <a:r>
              <a:rPr lang="ar-SA" b="1" dirty="0" smtClean="0"/>
              <a:t>أولا- مفهوم  المساعدات الإنمائية</a:t>
            </a:r>
            <a:r>
              <a:rPr lang="ar-SA" dirty="0" smtClean="0"/>
              <a:t>:_</a:t>
            </a:r>
            <a:endParaRPr lang="en-US" dirty="0"/>
          </a:p>
        </p:txBody>
      </p:sp>
      <p:sp>
        <p:nvSpPr>
          <p:cNvPr id="3" name="Content Placeholder 2"/>
          <p:cNvSpPr>
            <a:spLocks noGrp="1"/>
          </p:cNvSpPr>
          <p:nvPr>
            <p:ph idx="1"/>
          </p:nvPr>
        </p:nvSpPr>
        <p:spPr/>
        <p:txBody>
          <a:bodyPr>
            <a:normAutofit fontScale="85000" lnSpcReduction="10000"/>
          </a:bodyPr>
          <a:lstStyle/>
          <a:p>
            <a:pPr algn="r" rtl="1"/>
            <a:r>
              <a:rPr lang="ar-SA" b="1" dirty="0"/>
              <a:t>ويمكن أن تكون المساعدات على شكل فني </a:t>
            </a:r>
            <a:r>
              <a:rPr lang="en-US" b="1" dirty="0"/>
              <a:t>Technical </a:t>
            </a:r>
            <a:r>
              <a:rPr lang="ar-SA" b="1" dirty="0"/>
              <a:t>عن طريق تقديم الأفراد المهرة لدعم الخبرات الوطنية ، أو مساعدات رأسمالية </a:t>
            </a:r>
            <a:r>
              <a:rPr lang="en-US" b="1" dirty="0"/>
              <a:t>Capital Assistance </a:t>
            </a:r>
            <a:r>
              <a:rPr lang="ar-SA" b="1" dirty="0"/>
              <a:t>وتقوم على تزويد الدول النامية بالتمويل أو السلع للأغراض المختلفة .</a:t>
            </a:r>
            <a:endParaRPr lang="en-US" b="1" dirty="0"/>
          </a:p>
          <a:p>
            <a:pPr algn="r" rtl="1"/>
            <a:r>
              <a:rPr lang="ar-SA" b="1" dirty="0"/>
              <a:t> ورافق ظهور قضية التنمية كإحدى المشكلات الاقتصادية الرئيسة لعالم ما بعد الحرب الكونية الثانية بروز أهمية المساعدات الإنمائية الدولية ، مما شكلت محورا رئيسا في العلاقة بين الدول المتقدمة صناعيا والدول النامية . ويرجع الإهتمام العالمي بالتمويل الخارجي للتنمية ، وبصفة خاصة المساعدات الإنمائية إلى مطلع الخمسينيات من القرن الماضي ولم يكن هذا الإهتمام البارز بهذا الموضوع منعزلا عن التطورات في البيئة السياسية العالمية .</a:t>
            </a:r>
            <a:endParaRPr lang="en-US" b="1" dirty="0"/>
          </a:p>
          <a:p>
            <a:endParaRPr lang="en-US" dirty="0"/>
          </a:p>
        </p:txBody>
      </p:sp>
    </p:spTree>
    <p:extLst>
      <p:ext uri="{BB962C8B-B14F-4D97-AF65-F5344CB8AC3E}">
        <p14:creationId xmlns:p14="http://schemas.microsoft.com/office/powerpoint/2010/main" val="327627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224136"/>
          </a:xfrm>
        </p:spPr>
        <p:txBody>
          <a:bodyPr>
            <a:normAutofit fontScale="90000"/>
          </a:bodyPr>
          <a:lstStyle/>
          <a:p>
            <a:pPr rtl="1"/>
            <a:r>
              <a:rPr lang="ar-IQ" dirty="0"/>
              <a:t>المحاضرة السابعة</a:t>
            </a:r>
            <a:r>
              <a:rPr lang="en-US" dirty="0"/>
              <a:t/>
            </a:r>
            <a:br>
              <a:rPr lang="en-US" dirty="0"/>
            </a:br>
            <a:r>
              <a:rPr lang="ar-IQ" dirty="0"/>
              <a:t>- أساليب تقديم المساعدات :</a:t>
            </a:r>
            <a:r>
              <a:rPr lang="en-US" dirty="0"/>
              <a:t/>
            </a:r>
            <a:br>
              <a:rPr lang="en-US" dirty="0"/>
            </a:br>
            <a:endParaRPr lang="en-US" dirty="0"/>
          </a:p>
        </p:txBody>
      </p:sp>
      <p:sp>
        <p:nvSpPr>
          <p:cNvPr id="3" name="Content Placeholder 2"/>
          <p:cNvSpPr>
            <a:spLocks noGrp="1"/>
          </p:cNvSpPr>
          <p:nvPr>
            <p:ph idx="1"/>
          </p:nvPr>
        </p:nvSpPr>
        <p:spPr/>
        <p:txBody>
          <a:bodyPr/>
          <a:lstStyle/>
          <a:p>
            <a:pPr lvl="0" algn="r" rtl="1"/>
            <a:r>
              <a:rPr lang="ar-IQ" b="1" dirty="0"/>
              <a:t>منح المساعدات بطريقة آلية</a:t>
            </a:r>
            <a:endParaRPr lang="en-US" b="1" dirty="0"/>
          </a:p>
          <a:p>
            <a:pPr lvl="0" algn="r" rtl="1"/>
            <a:r>
              <a:rPr lang="ar-IQ" b="1" dirty="0"/>
              <a:t>منح المساعدات بطريقة مشروطة</a:t>
            </a:r>
            <a:endParaRPr lang="en-US" b="1" dirty="0"/>
          </a:p>
          <a:p>
            <a:pPr lvl="0" algn="r" rtl="1"/>
            <a:r>
              <a:rPr lang="ar-IQ" b="1" dirty="0"/>
              <a:t>منح المساعدات بطريقة انتقائية</a:t>
            </a:r>
            <a:endParaRPr lang="en-US" b="1" dirty="0"/>
          </a:p>
          <a:p>
            <a:pPr lvl="0" algn="r" rtl="1"/>
            <a:r>
              <a:rPr lang="ar-IQ" b="1" dirty="0"/>
              <a:t>مساعدات الإنماء الرسمية</a:t>
            </a:r>
            <a:endParaRPr lang="en-US" b="1" dirty="0"/>
          </a:p>
          <a:p>
            <a:endParaRPr lang="en-US" dirty="0"/>
          </a:p>
        </p:txBody>
      </p:sp>
    </p:spTree>
    <p:extLst>
      <p:ext uri="{BB962C8B-B14F-4D97-AF65-F5344CB8AC3E}">
        <p14:creationId xmlns:p14="http://schemas.microsoft.com/office/powerpoint/2010/main" val="37030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r>
              <a:rPr lang="ar-IQ" dirty="0"/>
              <a:t>المحاضرة الثامنة</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dirty="0"/>
              <a:t>1</a:t>
            </a:r>
            <a:r>
              <a:rPr lang="ar-IQ" b="1" dirty="0"/>
              <a:t>.لمحة عن صندوق النقد الدولي</a:t>
            </a:r>
            <a:endParaRPr lang="en-US" b="1" dirty="0"/>
          </a:p>
          <a:p>
            <a:pPr algn="r" rtl="1"/>
            <a:r>
              <a:rPr lang="ar-IQ" b="1" dirty="0"/>
              <a:t>2.اليات عمل صندوق النقد الدولي</a:t>
            </a:r>
            <a:endParaRPr lang="en-US" b="1" dirty="0"/>
          </a:p>
          <a:p>
            <a:pPr algn="r" rtl="1"/>
            <a:r>
              <a:rPr lang="ar-IQ" b="1" dirty="0"/>
              <a:t>3.اتفاقيات عمل صندوق النقد الدولي</a:t>
            </a:r>
            <a:endParaRPr lang="en-US" b="1" dirty="0"/>
          </a:p>
          <a:p>
            <a:pPr algn="r" rtl="1"/>
            <a:r>
              <a:rPr lang="ar-IQ" b="1" dirty="0"/>
              <a:t>4.حقوق السحب الخاصة ضمن صندوق النقد الدولي</a:t>
            </a:r>
            <a:endParaRPr lang="en-US" b="1" dirty="0"/>
          </a:p>
          <a:p>
            <a:endParaRPr lang="en-US" dirty="0"/>
          </a:p>
        </p:txBody>
      </p:sp>
    </p:spTree>
    <p:extLst>
      <p:ext uri="{BB962C8B-B14F-4D97-AF65-F5344CB8AC3E}">
        <p14:creationId xmlns:p14="http://schemas.microsoft.com/office/powerpoint/2010/main" val="14915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r>
              <a:rPr lang="ar-IQ" dirty="0"/>
              <a:t>المحاضرة التاسعة</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b="1" dirty="0"/>
              <a:t>1.لمحة تاريخية عن منظمة الجات</a:t>
            </a:r>
            <a:endParaRPr lang="en-US" b="1" dirty="0"/>
          </a:p>
          <a:p>
            <a:pPr algn="r" rtl="1"/>
            <a:r>
              <a:rPr lang="ar-IQ" b="1" dirty="0"/>
              <a:t>2.لمحة تاريخية عن جولات تأسيس منظمة التجارة العالمية</a:t>
            </a:r>
            <a:endParaRPr lang="en-US" b="1" dirty="0"/>
          </a:p>
          <a:p>
            <a:pPr algn="r" rtl="1"/>
            <a:r>
              <a:rPr lang="ar-IQ" b="1" dirty="0"/>
              <a:t>3.اهداف منظمة التجارة العالمية</a:t>
            </a:r>
            <a:endParaRPr lang="en-US" b="1" dirty="0"/>
          </a:p>
          <a:p>
            <a:pPr algn="r" rtl="1"/>
            <a:r>
              <a:rPr lang="ar-IQ" b="1" dirty="0"/>
              <a:t>4.انعكاسات منظمة التجارة العالمية على الدول النامية والدول المتقدمة</a:t>
            </a:r>
            <a:endParaRPr lang="en-US" b="1" dirty="0"/>
          </a:p>
          <a:p>
            <a:endParaRPr lang="en-US" dirty="0"/>
          </a:p>
        </p:txBody>
      </p:sp>
    </p:spTree>
    <p:extLst>
      <p:ext uri="{BB962C8B-B14F-4D97-AF65-F5344CB8AC3E}">
        <p14:creationId xmlns:p14="http://schemas.microsoft.com/office/powerpoint/2010/main" val="939759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868958"/>
          </a:xfrm>
        </p:spPr>
        <p:txBody>
          <a:bodyPr>
            <a:normAutofit fontScale="90000"/>
          </a:bodyPr>
          <a:lstStyle/>
          <a:p>
            <a:r>
              <a:rPr lang="ar-IQ" dirty="0"/>
              <a:t>المحاضرة العاشرة</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b="1" dirty="0"/>
              <a:t>1.مفهوم العولمة</a:t>
            </a:r>
            <a:endParaRPr lang="en-US" b="1" dirty="0"/>
          </a:p>
          <a:p>
            <a:pPr algn="r" rtl="1"/>
            <a:r>
              <a:rPr lang="ar-IQ" b="1" dirty="0"/>
              <a:t>2.انواع العولمه</a:t>
            </a:r>
            <a:endParaRPr lang="en-US" b="1" dirty="0"/>
          </a:p>
          <a:p>
            <a:pPr algn="r" rtl="1"/>
            <a:r>
              <a:rPr lang="ar-IQ" b="1" dirty="0"/>
              <a:t>3.الجذور التاريخية للعولمة</a:t>
            </a:r>
            <a:endParaRPr lang="en-US" b="1" dirty="0"/>
          </a:p>
          <a:p>
            <a:pPr algn="r" rtl="1"/>
            <a:r>
              <a:rPr lang="ar-IQ" b="1" dirty="0"/>
              <a:t>4.مصادر العولمة</a:t>
            </a:r>
            <a:endParaRPr lang="en-US" b="1" dirty="0"/>
          </a:p>
          <a:p>
            <a:endParaRPr lang="en-US" dirty="0"/>
          </a:p>
        </p:txBody>
      </p:sp>
    </p:spTree>
    <p:extLst>
      <p:ext uri="{BB962C8B-B14F-4D97-AF65-F5344CB8AC3E}">
        <p14:creationId xmlns:p14="http://schemas.microsoft.com/office/powerpoint/2010/main" val="429274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a:t>المحاضرة الثانية</a:t>
            </a:r>
            <a:r>
              <a:rPr lang="en-US" dirty="0"/>
              <a:t/>
            </a:r>
            <a:br>
              <a:rPr lang="en-US" dirty="0"/>
            </a:br>
            <a:r>
              <a:rPr lang="ar-SA" dirty="0"/>
              <a:t>ثانياً: اهمية دراسة الاقتصاد الدولي</a:t>
            </a:r>
            <a:endParaRPr lang="en-US" dirty="0"/>
          </a:p>
        </p:txBody>
      </p:sp>
      <p:sp>
        <p:nvSpPr>
          <p:cNvPr id="3" name="Content Placeholder 2"/>
          <p:cNvSpPr>
            <a:spLocks noGrp="1"/>
          </p:cNvSpPr>
          <p:nvPr>
            <p:ph idx="1"/>
          </p:nvPr>
        </p:nvSpPr>
        <p:spPr/>
        <p:txBody>
          <a:bodyPr>
            <a:normAutofit fontScale="55000" lnSpcReduction="20000"/>
          </a:bodyPr>
          <a:lstStyle/>
          <a:p>
            <a:pPr algn="r" rtl="1"/>
            <a:r>
              <a:rPr lang="ar-SA" sz="4000" b="1" dirty="0"/>
              <a:t>يُمكن توضيح الاهمية الاقتصادية لدراسة الاقتصاد الدولي على النحو الاتي:</a:t>
            </a:r>
            <a:endParaRPr lang="en-US" sz="4000" b="1" dirty="0"/>
          </a:p>
          <a:p>
            <a:pPr algn="r" rtl="1"/>
            <a:r>
              <a:rPr lang="ar-SA" sz="4000" b="1" dirty="0"/>
              <a:t>1.تبرز اهمية الاقتصاد الدولي بأنه يحدد مراكز القوة والضعف في العلاقات الاقتصادية الدولية بين الدول المتشابكة ضمن منظومة العلاقات الاقتصادية الدولية.</a:t>
            </a:r>
            <a:endParaRPr lang="en-US" sz="4000" b="1" dirty="0"/>
          </a:p>
          <a:p>
            <a:pPr algn="r" rtl="1"/>
            <a:r>
              <a:rPr lang="ar-SA" sz="4000" b="1" dirty="0"/>
              <a:t>2. تبرز اهمية الاقتصاد الدولي بأنه يُساهم في الوصول لوضع ملائم في العلاقات الدولية، ولاسيما بما يخص معالجة الاثار الناجمة عن التبعية الاقتصادية، فضلاً عن القضاء على الفجوات السائدة في المؤشرات الاقتصادية والتكنلوجيا بين الدول الصناعية المتقدمة والدول المتخلفة.</a:t>
            </a:r>
            <a:endParaRPr lang="en-US" sz="4000" b="1" dirty="0"/>
          </a:p>
          <a:p>
            <a:pPr algn="r" rtl="1"/>
            <a:r>
              <a:rPr lang="ar-SA" sz="4000" b="1" dirty="0"/>
              <a:t>3. تبرز اهمية الاقتصاد الدولي بأنه يُساهم في الوصول لعلاقات اقتصادية تتمتع بنوع من التكافؤ و الذي يضمن  اقصى نوع انتفاع من الموارد المتاحة في كل بلد، وهذا يؤدي لمزيد من الارتباطات التوافقية بين الدول ضمن الاقتصاد الدولي. </a:t>
            </a:r>
            <a:endParaRPr lang="en-US" sz="4000" b="1" dirty="0"/>
          </a:p>
          <a:p>
            <a:pPr algn="r" rtl="1"/>
            <a:r>
              <a:rPr lang="ar-SA" sz="4000" b="1" dirty="0"/>
              <a:t>4. يُساهم الاقتصاد الدولي في وضع السياسات الاقتصادية المستقبلية، التي تُسهم في تطوير العلاقات الاقتصادية، بما يضمن انتقال المعلومات بصورة سهلة بين الدول الداخلة في علاقات تجارية، وهذا يُساعد على تحقيق الكفاءة التنافسية بعيدناً عن اسلوب الاحتكار في العلاقات التجارية الدولية بين الدول.</a:t>
            </a:r>
            <a:endParaRPr lang="en-US" sz="4000" b="1" dirty="0"/>
          </a:p>
          <a:p>
            <a:endParaRPr lang="en-US" dirty="0"/>
          </a:p>
        </p:txBody>
      </p:sp>
    </p:spTree>
    <p:extLst>
      <p:ext uri="{BB962C8B-B14F-4D97-AF65-F5344CB8AC3E}">
        <p14:creationId xmlns:p14="http://schemas.microsoft.com/office/powerpoint/2010/main" val="3988293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224136"/>
          </a:xfrm>
        </p:spPr>
        <p:txBody>
          <a:bodyPr>
            <a:noAutofit/>
          </a:bodyPr>
          <a:lstStyle/>
          <a:p>
            <a:pPr rtl="1"/>
            <a:r>
              <a:rPr lang="ar-IQ" sz="2800" dirty="0"/>
              <a:t>المحاضرة الثالثة</a:t>
            </a:r>
            <a:r>
              <a:rPr lang="en-US" sz="2800" dirty="0"/>
              <a:t/>
            </a:r>
            <a:br>
              <a:rPr lang="en-US" sz="2800" dirty="0"/>
            </a:br>
            <a:r>
              <a:rPr lang="ar-IQ" sz="2800" dirty="0"/>
              <a:t>ثالثاً :الفرق بين العلاقات الاقتصادية الدولية والعلاقات الاقتصادية المحلية:</a:t>
            </a:r>
            <a:r>
              <a:rPr lang="en-US" dirty="0"/>
              <a:t/>
            </a:r>
            <a:br>
              <a:rPr lang="en-US" dirty="0"/>
            </a:br>
            <a:endParaRPr lang="en-US" dirty="0"/>
          </a:p>
        </p:txBody>
      </p:sp>
      <p:sp>
        <p:nvSpPr>
          <p:cNvPr id="3" name="Content Placeholder 2"/>
          <p:cNvSpPr>
            <a:spLocks noGrp="1"/>
          </p:cNvSpPr>
          <p:nvPr>
            <p:ph idx="1"/>
          </p:nvPr>
        </p:nvSpPr>
        <p:spPr>
          <a:xfrm>
            <a:off x="539552" y="1628800"/>
            <a:ext cx="8229600" cy="4525963"/>
          </a:xfrm>
        </p:spPr>
        <p:txBody>
          <a:bodyPr>
            <a:noAutofit/>
          </a:bodyPr>
          <a:lstStyle/>
          <a:p>
            <a:pPr algn="r" rtl="1"/>
            <a:r>
              <a:rPr lang="ar-IQ" sz="2000" b="1" dirty="0" smtClean="0"/>
              <a:t> ان أوجه الاختلاف بين هذه العلاقات  يكون على النحو الاتي:</a:t>
            </a:r>
          </a:p>
          <a:p>
            <a:pPr algn="r" rtl="1"/>
            <a:r>
              <a:rPr lang="ar-IQ" sz="2000" b="1" dirty="0" smtClean="0"/>
              <a:t>1.ان صفة التجارة المحلية تكون بعملة واحدة هي عملة البلد المعني، بينما التجارة الدولية تكون على اقل تقدير بين دولتين، ان هذا يعني وجود عملتين لكلا الدولتين، والاختلاف بين هذين العملتين سوف ينعكس على المتاجرة ،ان هذا يتطلب الاستعانة بسعر الصرف لعملة كل بلد, ولا سيما ان سعر الصرف في الغالب يتعرض الى تقلبات في اسعاره، وهذا سوف يؤثر على حركة التبادل التجاري بين الدول.</a:t>
            </a:r>
          </a:p>
          <a:p>
            <a:pPr algn="r" rtl="1"/>
            <a:r>
              <a:rPr lang="ar-IQ" sz="2000" b="1" dirty="0" smtClean="0"/>
              <a:t>2.ان الدولة تفرض على ارضها بعض التشريعات ولاسيما بما يخص سياستها التجارية، والتي هي مجموعة الاجراءات والانظمة والتشريعات التي تصدرها الدولة ،بهدف التأثير في حجم واتجاهات علاقاتها التجارية بين الدول ،اذ تُعد التعريفة الكمركيه من ابرز وسائل السياسة التجارية، اذ ان انتقال سلعة معينة من بلد لأخر سوف يخضع لتعريفة كمركية يفرضها البلد المستورد، وان فرض هذه التعريفة الكمركية سوف ترتفع كلفة الصفقة التجارية بين الدولتين الداخلين في علاقات تجارية متبادلة.</a:t>
            </a:r>
          </a:p>
        </p:txBody>
      </p:sp>
    </p:spTree>
    <p:extLst>
      <p:ext uri="{BB962C8B-B14F-4D97-AF65-F5344CB8AC3E}">
        <p14:creationId xmlns:p14="http://schemas.microsoft.com/office/powerpoint/2010/main" val="2764011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080120"/>
          </a:xfrm>
        </p:spPr>
        <p:txBody>
          <a:bodyPr>
            <a:noAutofit/>
          </a:bodyPr>
          <a:lstStyle/>
          <a:p>
            <a:r>
              <a:rPr lang="ar-IQ" sz="3200" dirty="0" smtClean="0"/>
              <a:t>المحاضرة الثالثة</a:t>
            </a:r>
            <a:r>
              <a:rPr lang="en-US" sz="3200" dirty="0" smtClean="0"/>
              <a:t/>
            </a:r>
            <a:br>
              <a:rPr lang="en-US" sz="3200" dirty="0" smtClean="0"/>
            </a:br>
            <a:r>
              <a:rPr lang="ar-IQ" sz="3200" dirty="0" smtClean="0"/>
              <a:t>ثالثاً :الفرق بين العلاقات الاقتصادية الدولية والعلاقات الاقتصادية المحلية:</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25000" lnSpcReduction="20000"/>
          </a:bodyPr>
          <a:lstStyle/>
          <a:p>
            <a:pPr algn="r"/>
            <a:r>
              <a:rPr lang="ar-IQ" sz="4500" b="1" dirty="0" smtClean="0"/>
              <a:t>3</a:t>
            </a:r>
            <a:r>
              <a:rPr lang="ar-IQ" sz="7200" b="1" dirty="0" smtClean="0"/>
              <a:t>.صعوبة انتقال عنصري العمل و راس المال من بلد لأخر، في المقابل فأن عملية الانتقال لهذين العنصرين تكون سهلة داخل البلد ، بينما تكون عملية الانتقال  للدول اخر صعبة اذ يُفرض قيود على قبول العمال الاجانب ضمن البلد، وذلك لحد من مشكلة البطالة ومدى مزاحمة  وضغط العمالة الاجنبية الوافدة للبلد على فرص العمل المتوفرة، اما بخصوص انتقال راس المال فأن الدول تسعى  للمحافظة على بقاء رؤوس الاموال ضمن اراضيها، بعده ثروه للبلد يمكن الاستفادة منها في تنمية البلد وخلق فرص عمل اضافية ،الامر الذي يؤدي الى وضع قيود حكومية على انتقال رؤوس الاموال اذ تُعد عملية الانتقال لهذه الاموال للخارج جريمة اقتصادية تكون ضمن اطار غسيل الاموال وتهريبها وهذا سوف يضر في الاقتصاد الوطني.</a:t>
            </a:r>
          </a:p>
          <a:p>
            <a:pPr algn="r"/>
            <a:r>
              <a:rPr lang="ar-IQ" sz="7200" b="1" dirty="0" smtClean="0"/>
              <a:t>4.ان اختلاف البيئة الاجتماعية والاعراف والتقاليد بين دول العالم ينعكس على التشريعات والقوانين التي تحكم العلاقات الاقتصادية الدولية، فمثلا بعض السلع تكون مقبولة التداول وتكون ضمن اعراف بعض الدول، بينما نفس السلعة وفي دول اخرى تكون غير مقبولة للتداول ضمن الاعراف والمعتقدات ، فمثلاً لحم الخنزير يكون سلعة قابلة للتصدير في الدول غير المسلمة، بينما نفس السلعة  تكون غير مقبولة للتصدير في الدول الاسلامية بسبب تحريم اكلها من الله عند المسلمين.</a:t>
            </a:r>
          </a:p>
          <a:p>
            <a:pPr algn="r"/>
            <a:r>
              <a:rPr lang="ar-IQ" sz="7200" b="1" dirty="0" smtClean="0"/>
              <a:t>5. ان اختلاف النظم السياسة وانظمة الحكم بين دول العالم ، تنعكس على العلاقات الاقتصادية الدولية، فمثلاً الدول التي يكون اقتصادها قائم على النظام الاشتراكي لا تسمح بترك تجارتها الخارجية حرة دون تدخل من قبل الدولة، وفي المقابل فأن الدول التي تعتمد على اقتصاد السوق كأساس لنظامها الاقتصادي فأنها لا تتدخل بقوة في التبادل التجاري الخارجي.</a:t>
            </a:r>
          </a:p>
          <a:p>
            <a:endParaRPr lang="en-US" dirty="0"/>
          </a:p>
        </p:txBody>
      </p:sp>
    </p:spTree>
    <p:extLst>
      <p:ext uri="{BB962C8B-B14F-4D97-AF65-F5344CB8AC3E}">
        <p14:creationId xmlns:p14="http://schemas.microsoft.com/office/powerpoint/2010/main" val="2560112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p:spPr>
        <p:txBody>
          <a:bodyPr>
            <a:noAutofit/>
          </a:bodyPr>
          <a:lstStyle/>
          <a:p>
            <a:pPr rtl="1"/>
            <a:r>
              <a:rPr lang="ar-IQ" sz="3600" dirty="0"/>
              <a:t>المحاضرة الرابعة</a:t>
            </a:r>
            <a:r>
              <a:rPr lang="en-US" sz="3600" dirty="0"/>
              <a:t/>
            </a:r>
            <a:br>
              <a:rPr lang="en-US" sz="3600" dirty="0"/>
            </a:br>
            <a:r>
              <a:rPr lang="ar-IQ" sz="3600" dirty="0"/>
              <a:t>رابعاً :نشأة العلاقات الاقتصادية الدولية ضمن اطار الفكر الاقتصادي</a:t>
            </a:r>
            <a:endParaRPr lang="en-US" sz="3600" dirty="0"/>
          </a:p>
        </p:txBody>
      </p:sp>
      <p:sp>
        <p:nvSpPr>
          <p:cNvPr id="3" name="Content Placeholder 2"/>
          <p:cNvSpPr>
            <a:spLocks noGrp="1"/>
          </p:cNvSpPr>
          <p:nvPr>
            <p:ph idx="1"/>
          </p:nvPr>
        </p:nvSpPr>
        <p:spPr>
          <a:xfrm>
            <a:off x="467544" y="1600200"/>
            <a:ext cx="8219256" cy="4781128"/>
          </a:xfrm>
        </p:spPr>
        <p:style>
          <a:lnRef idx="2">
            <a:schemeClr val="dk1"/>
          </a:lnRef>
          <a:fillRef idx="1">
            <a:schemeClr val="lt1"/>
          </a:fillRef>
          <a:effectRef idx="0">
            <a:schemeClr val="dk1"/>
          </a:effectRef>
          <a:fontRef idx="minor">
            <a:schemeClr val="dk1"/>
          </a:fontRef>
        </p:style>
        <p:txBody>
          <a:bodyPr>
            <a:noAutofit/>
          </a:bodyPr>
          <a:lstStyle/>
          <a:p>
            <a:pPr algn="r"/>
            <a:r>
              <a:rPr lang="ar-IQ" sz="2000" dirty="0" smtClean="0"/>
              <a:t> ان المحور الرئيسي للتطور العلاقات الاقتصادية الدولية كان في عهد المذهب التجاري (الماركنتلي).ان اصل كلمة الماركنتلية  تعني السلعة في اللغة الاتينية، والتي ترجمت الى (المدرسة التجارية) في منتصف القرن الثامن عشر الميلادي في فرنسا، ان انصار هذه المدرسة يؤكدون على اهمية التجارة بعدها مصدر للدخل القومي وخلق الفائض الاقتصادي للبلد. </a:t>
            </a:r>
          </a:p>
          <a:p>
            <a:pPr algn="r"/>
            <a:r>
              <a:rPr lang="ar-IQ" sz="2000" dirty="0" smtClean="0"/>
              <a:t>ويعرف المذهب التجاري " بأنه مجموعة السياسات والتدابير الاقتصادية التي كان يدعو إليها بعض الاقتصاديين، وطبّقها رجالات الدولة والمسؤولون في معظم البلدان الأوربية في مختلف مجالات الاقتصاد الوطني سواء كان ذلك في مجال الصناعة او الزراعة او في مجال تنظيم التجارة الخارجية والنقل البحري، بهدف تحقيق ميزان تجاري رابح ومنع خروج المعادن الثمينة من البلاد، ومحاولة تجميع أكبر كمية ممكنة من الذهب والفضة داخل حدود الدولة، بوصفهما يمثلان الثروة التي يجب أن يكون الحصول عليها هدفاً أعلى للدولة". وعلية فأن هناك مرتكزات اساسية اكد عليها المذهب التجاري وعلى النحو الاتي:</a:t>
            </a:r>
          </a:p>
          <a:p>
            <a:pPr algn="r"/>
            <a:r>
              <a:rPr lang="ar-IQ" sz="2000" dirty="0" smtClean="0"/>
              <a:t>1ـ مفهوم الثروة: من المتفق عليه أن التجاريين كانوا يعلقون أهمية كبرى على الثروة، ويعدون وفرتها أساس قوة الدولة ومحرك نشاط الفرد. كما كانوا يؤكدون أن سعي الفرد وراء الثروة من شأنه أن يحقق له السعادة من جهة أولى، كما يساعد في اغتناء الآخرين وضمان قوة الدولة من جهة ثانية. ويقصد التجاريون بالثروة المعادن الثمينة من الذهب والفضة.</a:t>
            </a:r>
          </a:p>
        </p:txBody>
      </p:sp>
    </p:spTree>
    <p:extLst>
      <p:ext uri="{BB962C8B-B14F-4D97-AF65-F5344CB8AC3E}">
        <p14:creationId xmlns:p14="http://schemas.microsoft.com/office/powerpoint/2010/main" val="364281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432048"/>
          </a:xfrm>
        </p:spPr>
        <p:txBody>
          <a:bodyPr>
            <a:noAutofit/>
          </a:bodyPr>
          <a:lstStyle/>
          <a:p>
            <a:r>
              <a:rPr lang="ar-IQ" sz="3200" dirty="0" smtClean="0"/>
              <a:t>المحاضرة الرابعة</a:t>
            </a:r>
            <a:r>
              <a:rPr lang="en-US" sz="3200" dirty="0" smtClean="0"/>
              <a:t/>
            </a:r>
            <a:br>
              <a:rPr lang="en-US" sz="3200" dirty="0" smtClean="0"/>
            </a:br>
            <a:r>
              <a:rPr lang="ar-IQ" sz="3200" dirty="0" smtClean="0"/>
              <a:t>رابعاً :نشأة العلاقات الاقتصادية الدولية ضمن اطار الفكر الاقتصادي</a:t>
            </a:r>
            <a:endParaRPr lang="en-US" sz="3200" dirty="0"/>
          </a:p>
        </p:txBody>
      </p:sp>
      <p:sp>
        <p:nvSpPr>
          <p:cNvPr id="3" name="Content Placeholder 2"/>
          <p:cNvSpPr>
            <a:spLocks noGrp="1"/>
          </p:cNvSpPr>
          <p:nvPr>
            <p:ph idx="1"/>
          </p:nvPr>
        </p:nvSpPr>
        <p:spPr/>
        <p:txBody>
          <a:bodyPr>
            <a:normAutofit fontScale="55000" lnSpcReduction="20000"/>
          </a:bodyPr>
          <a:lstStyle/>
          <a:p>
            <a:pPr algn="r"/>
            <a:r>
              <a:rPr lang="ar-IQ" sz="3800" b="1" dirty="0" smtClean="0"/>
              <a:t>2ـ تنمية الثروة: أجمع أنصار التجارية على أنّ الثروة هي القيمة العليا في المجتمع كما أجمعوا على أنها تكمن في توافر المعادن الثمينة كالذهب والفضة، ولهذا ركزوا اهتمامهم على ضرورة تنمية الثروة التي يرون إمكانية تحقيقها على أساس حسن سير العمل في المؤسسات التجارية والصناعية والزراعية. أما المؤسسات التجارية فتزيد الثروة عن طريق زيادة التصدير على الاستيراد مما يقود إلى دخول الثروة إلى البلاد. أما المؤسسات الصناعية والزراعية فتسهم في زيادة الثروة بقدر ما تستطيع زيادة إنتاجها لتقليص الواردات من جهة وزيادة الصادرات من جهة أخرى، أي لتحقيق ميزان تجاري رابح.</a:t>
            </a:r>
          </a:p>
          <a:p>
            <a:pPr algn="r"/>
            <a:r>
              <a:rPr lang="ar-IQ" sz="3800" b="1" dirty="0" smtClean="0"/>
              <a:t>3ـ الحماية الجمركية وتحقيق ميزان تجاري رابح: يمكن، حسب مذهب التجارية، زيادة الثروة بأحد طريقين: استثمار مناجم الذهب والفضة إذا كانت متوافرة في الدولة ومنع خروج هذين المعدنين من البلاد أو تنشيط التجارة الخارجية والتصدير من السلع والخدمات بقيمة تزيد على القيم التي يشتريها البلد من الخارج، أي تحقيق ميزان تجاري رابح يحقق فائضاً يتم تسديده بالمعادن الثمينة، واقترح أنصار التجارية اتخاذ تدابير متعددة لتحقيق هذا الهدف منها: تشجيع الصادرات من المواد المصنعة ومنع استيراد السلع المنافسة للسلع الوطنية، وبناء شركات الملاحة وامتلاك أساطيل بحرية ضخمة للنقل، وتوفير مواد أولية بأسعار منافسة عن طريق إقامة مستعمرات أو مستوطنات خارج البلاد </a:t>
            </a:r>
            <a:r>
              <a:rPr lang="en-US" sz="3800" b="1" dirty="0" smtClean="0"/>
              <a:t>Colonies </a:t>
            </a:r>
            <a:r>
              <a:rPr lang="ar-IQ" sz="3800" b="1" dirty="0" smtClean="0"/>
              <a:t>وهكذا ترى التجارية ضرورة اتباع سياسة الحماية الجمركية ولاسيما تطبيق سياسة منع الاستيراد لتوفير ميزان تجاري رابح يشكل فائضه مصدراً للثروة.</a:t>
            </a:r>
          </a:p>
          <a:p>
            <a:endParaRPr lang="en-US" dirty="0"/>
          </a:p>
        </p:txBody>
      </p:sp>
    </p:spTree>
    <p:extLst>
      <p:ext uri="{BB962C8B-B14F-4D97-AF65-F5344CB8AC3E}">
        <p14:creationId xmlns:p14="http://schemas.microsoft.com/office/powerpoint/2010/main" val="370612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a:t>المحاضرة الخامسة</a:t>
            </a:r>
            <a:r>
              <a:rPr lang="en-US" dirty="0"/>
              <a:t/>
            </a:r>
            <a:br>
              <a:rPr lang="en-US" dirty="0"/>
            </a:br>
            <a:r>
              <a:rPr lang="ar-SA" dirty="0"/>
              <a:t>نظريات سعر الصرف</a:t>
            </a:r>
            <a:endParaRPr lang="en-US" dirty="0"/>
          </a:p>
        </p:txBody>
      </p:sp>
      <p:sp>
        <p:nvSpPr>
          <p:cNvPr id="3" name="Content Placeholder 2"/>
          <p:cNvSpPr>
            <a:spLocks noGrp="1"/>
          </p:cNvSpPr>
          <p:nvPr>
            <p:ph idx="1"/>
          </p:nvPr>
        </p:nvSpPr>
        <p:spPr>
          <a:xfrm>
            <a:off x="467544" y="1412776"/>
            <a:ext cx="8219256" cy="5112568"/>
          </a:xfrm>
        </p:spPr>
        <p:txBody>
          <a:bodyPr>
            <a:noAutofit/>
          </a:bodyPr>
          <a:lstStyle/>
          <a:p>
            <a:pPr algn="r"/>
            <a:r>
              <a:rPr lang="ar-IQ" sz="1700" b="1" dirty="0" smtClean="0"/>
              <a:t>نظرية تعادل القوة الشرائية: إن نظرية تعادل القوة الشرائية التي قدمها غوستاف كاسل تنص على أن سعر الصرف بين عملتي دولتين يكون في حالة توازن عندما تكون القوة الشرائية داخل الدولتين متساوية عند نفس سعر الصرف ،وتعتمد النظرية على فكرة أن طريقة قياس حجم اقتصاديات الدول بناء على مقارنة الناتج المحلي الإسمي لكل دولة لا يعطي صورة حقيقية عن القوة الحقيقية لكل اقتصاد، لأنه لا يتم الأخذ بعين الاعتبار القوة الشرائية وكلفة المعيشة داخل كل بلد. </a:t>
            </a:r>
          </a:p>
          <a:p>
            <a:pPr algn="r"/>
            <a:r>
              <a:rPr lang="ar-IQ" sz="1700" b="1" dirty="0" smtClean="0"/>
              <a:t>وتوفر  هذه النظرية وسيلة لمقارنة اقتصادية الدول بالأخذ بعين الاعتبار القدرة الشرائية للعملة داخل أي بلد، وبالتالي عدم الأخذ بعين الاعتبار لسعر الصرف بين العملات وإنما كلفة المعيشة التي يتم حسابها عن طريق سلة من المنتجات والخدمات. </a:t>
            </a:r>
          </a:p>
          <a:p>
            <a:pPr algn="r"/>
            <a:r>
              <a:rPr lang="ar-IQ" sz="1700" b="1" dirty="0" smtClean="0"/>
              <a:t>يتم عادة مقارنة حجم الاقتصاد بين دولتين عن طريق المقارنة بين عملتي الدولتين من خلال سعر صرفها (أو تحويلها إلى عملة موحدة) في سوق العملات الأجنبية المعروف بالفوركس، وعلى النقيض من ذلك تعتمد نظرية تعادل القوة الشرائية على القدرة الشرائية حسب سلة من المنتجات والخدمات في المقارنة بين اقتصاديات الدول. </a:t>
            </a:r>
          </a:p>
          <a:p>
            <a:pPr algn="r"/>
            <a:r>
              <a:rPr lang="ar-IQ" sz="1700" b="1" dirty="0" smtClean="0"/>
              <a:t>وترتكز النظرية على مفهوم القدرة الشرائية الذي يمثل قدرة المواطنين داخل بلد ما على اقتناء حاجياتهم من السلع والخدمات من خلال الدخل الفردي الذي يحصلون عليه، لأن القدرة الشرائية قد تختلف في هذه البلدان بالرغم من أن الدخل الفردي قد يكون متساوياً. وعلية تقوم نظرية تعادل القوة الشرائية بمقارنة لاقتصاديات الدول عن طريق الأخذ بعين الاعتبار مستوى المعيشة في كل بلد عن طريقة حساب كلفة المعيشة والمستوى العام للأسعار. وتكمن فائدة هذه النظرية في تمثيلها للمعطيات الاقتصادية الخاصة بقياس القوة الحقيقية لمتوسط الدخل الفردي والاقتصاد بشكل عام بشكل أفضل، مع تقليل أهمية قيمة العملات وأسعارها في أسواق الصرف، نظراً لأن الأخيرة لا تعكس القيمة الحقيقية للعملة نتيجة تدخل الحكومات في تحديد قيمتها أو نتيجة عمليات المضاربة التي تعرفها الأسواق. </a:t>
            </a:r>
            <a:endParaRPr lang="en-US" sz="1700" b="1" dirty="0"/>
          </a:p>
        </p:txBody>
      </p:sp>
    </p:spTree>
    <p:extLst>
      <p:ext uri="{BB962C8B-B14F-4D97-AF65-F5344CB8AC3E}">
        <p14:creationId xmlns:p14="http://schemas.microsoft.com/office/powerpoint/2010/main" val="3949073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dirty="0"/>
              <a:t> المحاضرة السادسة</a:t>
            </a:r>
            <a:r>
              <a:rPr lang="en-US" dirty="0"/>
              <a:t/>
            </a:r>
            <a:br>
              <a:rPr lang="en-US" dirty="0"/>
            </a:br>
            <a:r>
              <a:rPr lang="ar-SA" b="1" dirty="0"/>
              <a:t>أولا- مفهوم  المساعدات الإنمائية</a:t>
            </a:r>
            <a:r>
              <a:rPr lang="ar-SA" dirty="0"/>
              <a:t>:_</a:t>
            </a:r>
            <a:endParaRPr lang="en-US" dirty="0"/>
          </a:p>
        </p:txBody>
      </p:sp>
      <p:sp>
        <p:nvSpPr>
          <p:cNvPr id="3" name="Content Placeholder 2"/>
          <p:cNvSpPr>
            <a:spLocks noGrp="1"/>
          </p:cNvSpPr>
          <p:nvPr>
            <p:ph idx="1"/>
          </p:nvPr>
        </p:nvSpPr>
        <p:spPr/>
        <p:txBody>
          <a:bodyPr>
            <a:normAutofit fontScale="70000" lnSpcReduction="20000"/>
          </a:bodyPr>
          <a:lstStyle/>
          <a:p>
            <a:pPr algn="r" rtl="1"/>
            <a:r>
              <a:rPr lang="ar-SA" b="1" dirty="0"/>
              <a:t>-     مفهوم المساعدات واشكالها:</a:t>
            </a:r>
            <a:endParaRPr lang="en-US" b="1" dirty="0"/>
          </a:p>
          <a:p>
            <a:pPr algn="r" rtl="1"/>
            <a:r>
              <a:rPr lang="ar-SA" b="1" dirty="0"/>
              <a:t>         يقصد بالمساعدات الإنمائية مجموع قيمة المنح والهبات المالية والفنية وعنصر المنحة الذي لا يقل عن 25%(1).والتي تتضمنها القروض الميسرة كافة المقدمة من قبل المصادر الرسمية (الدول والمنظمات الدولية ) للدول النامية .(2)</a:t>
            </a:r>
            <a:endParaRPr lang="en-US" b="1" dirty="0"/>
          </a:p>
          <a:p>
            <a:pPr algn="r" rtl="1"/>
            <a:r>
              <a:rPr lang="ar-SA" b="1" dirty="0"/>
              <a:t>وتقسم المساعدات الإنمائية إلى قسمين هما:-</a:t>
            </a:r>
            <a:endParaRPr lang="en-US" b="1" dirty="0"/>
          </a:p>
          <a:p>
            <a:pPr algn="r" rtl="1"/>
            <a:r>
              <a:rPr lang="ar-SA" b="1" dirty="0"/>
              <a:t> •          المساعدات الثنائية </a:t>
            </a:r>
            <a:r>
              <a:rPr lang="en-US" b="1" dirty="0"/>
              <a:t>Bilateral Assistance</a:t>
            </a:r>
            <a:r>
              <a:rPr lang="ar-SA" b="1" dirty="0"/>
              <a:t> :</a:t>
            </a:r>
            <a:endParaRPr lang="en-US" b="1" dirty="0"/>
          </a:p>
          <a:p>
            <a:pPr algn="r" rtl="1"/>
            <a:r>
              <a:rPr lang="ar-SA" b="1" dirty="0"/>
              <a:t> وتتمثل بالمساعدات التي تقدمها دولة لدولة أخرى، حيث تقوم الدول المتقدمة بتقديم مساعدات إنمائية في شكل قروض ميسرة ، ومنح ومساعدات مالية وفنية – إلى العديد من الدول النامية بمستويات ونسب متفاوتة ، بموجب اتفاقيات ثنائية ، خاصة وأن الدول النامية قد لا يتاح لها الإقتراض وفقا للشروط التجارية السائدة في أسواق المال العالمية ، كما لا تشجع الظروف السياسية والاجتماعية السائدة في بعض الدول النامية المؤسسات المالية الدولية على تقديم قروض تجارية لها . وما يعاب على هذا النوع من المساعدات إرتباطها بالاعتبارات السياسية والأمنية والعسكرية</a:t>
            </a:r>
            <a:endParaRPr lang="en-US" b="1" dirty="0"/>
          </a:p>
          <a:p>
            <a:endParaRPr lang="en-US" dirty="0"/>
          </a:p>
        </p:txBody>
      </p:sp>
    </p:spTree>
    <p:extLst>
      <p:ext uri="{BB962C8B-B14F-4D97-AF65-F5344CB8AC3E}">
        <p14:creationId xmlns:p14="http://schemas.microsoft.com/office/powerpoint/2010/main" val="255774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المحاضرة السادسة</a:t>
            </a:r>
            <a:r>
              <a:rPr lang="en-US" dirty="0" smtClean="0"/>
              <a:t/>
            </a:r>
            <a:br>
              <a:rPr lang="en-US" dirty="0" smtClean="0"/>
            </a:br>
            <a:r>
              <a:rPr lang="ar-SA" b="1" dirty="0" smtClean="0"/>
              <a:t>أولا- مفهوم  المساعدات الإنمائية</a:t>
            </a:r>
            <a:r>
              <a:rPr lang="ar-SA" dirty="0" smtClean="0"/>
              <a:t>:_</a:t>
            </a:r>
            <a:endParaRPr lang="en-US" dirty="0"/>
          </a:p>
        </p:txBody>
      </p:sp>
      <p:sp>
        <p:nvSpPr>
          <p:cNvPr id="3" name="Content Placeholder 2"/>
          <p:cNvSpPr>
            <a:spLocks noGrp="1"/>
          </p:cNvSpPr>
          <p:nvPr>
            <p:ph idx="1"/>
          </p:nvPr>
        </p:nvSpPr>
        <p:spPr/>
        <p:txBody>
          <a:bodyPr>
            <a:normAutofit fontScale="47500" lnSpcReduction="20000"/>
          </a:bodyPr>
          <a:lstStyle/>
          <a:p>
            <a:pPr algn="r" rtl="1"/>
            <a:r>
              <a:rPr lang="ar-SA" sz="4400" dirty="0"/>
              <a:t> </a:t>
            </a:r>
            <a:r>
              <a:rPr lang="ar-SA" sz="4400" b="1" dirty="0"/>
              <a:t>•        المساعدات متعددة الأطراف </a:t>
            </a:r>
            <a:r>
              <a:rPr lang="en-US" sz="4400" b="1" dirty="0"/>
              <a:t>Multilateral Assistance</a:t>
            </a:r>
            <a:r>
              <a:rPr lang="ar-SA" sz="4400" b="1" dirty="0"/>
              <a:t>:</a:t>
            </a:r>
            <a:endParaRPr lang="en-US" sz="4400" b="1" dirty="0"/>
          </a:p>
          <a:p>
            <a:pPr algn="r" rtl="1"/>
            <a:r>
              <a:rPr lang="ar-SA" sz="4400" b="1" dirty="0"/>
              <a:t> تتمثل في قيام مؤسسات متعددة الأطراف إقليمية وعالمية بتقديم مساعدات وقروض ميسرة وتجارية للدول النامية  ، ومن هذه المؤسسات البنك الدولي ، الصندوق الدولي للتنمية الزراعية ، والبنوك الإقليمية للتنمية كالصندوق العربي للإنماء الاقتصادي والاجتماعي والتي بدورها تمنح أو تقرض هذه الأرصدة للدول النامية المستلمة لهذه القروض. (3 )</a:t>
            </a:r>
            <a:endParaRPr lang="en-US" sz="4400" b="1" dirty="0"/>
          </a:p>
          <a:p>
            <a:pPr algn="r" rtl="1"/>
            <a:r>
              <a:rPr lang="ar-SA" sz="4400" b="1" dirty="0"/>
              <a:t>وبعكس المساعدات الثنائية التي يزداد إرتباطها بالإعتبارات السياسية ، يزداد إرتباط الإنشطة التمويلية للمؤسسات المتعددة بالإعتبارات الأنسانية . وقد أدى إنشاء المؤسسات المتعددة الأطراف إلى تنسيق الإنشطة المالية والفنية والاقتصادية من المصادر المتعددة ، وبالتالي الأستفادة من وفورات الحجم الكبير ، بالإضافة إلى إمكانية قيام تلك المؤسسات بدور المقرض الأخير .</a:t>
            </a:r>
            <a:endParaRPr lang="en-US" sz="4400" b="1" dirty="0"/>
          </a:p>
          <a:p>
            <a:pPr algn="r" rtl="1"/>
            <a:r>
              <a:rPr lang="ar-SA" sz="4400" b="1" dirty="0"/>
              <a:t> وتعد المؤسسات متعددة الأطراف أكثر قدرة من الحكومات على تحليل البيئة الاستثمارية في الدول النامية المتلقية للمساعدات الإنمائية .يضاف إلى المزايا السابقة ما تتميز به مشروعات المؤسسات المتعددة الإطراف من سرعة نسبية في التنفيذ ، وبتكلفة أقل نسبيا مقارنة بالمشروعات المنفذة في ظل الترتيبات الحكومية مع الأخذ بالأعتبار أهداف المؤسسات المانحة للمساعدات والدول النامية المستفيدة منها .</a:t>
            </a:r>
            <a:endParaRPr lang="en-US" sz="4400" b="1" dirty="0"/>
          </a:p>
          <a:p>
            <a:endParaRPr lang="en-US" dirty="0"/>
          </a:p>
        </p:txBody>
      </p:sp>
    </p:spTree>
    <p:extLst>
      <p:ext uri="{BB962C8B-B14F-4D97-AF65-F5344CB8AC3E}">
        <p14:creationId xmlns:p14="http://schemas.microsoft.com/office/powerpoint/2010/main" val="948908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1988</Words>
  <Application>Microsoft Office PowerPoint</Application>
  <PresentationFormat>On-screen Show (4:3)</PresentationFormat>
  <Paragraphs>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المحاضرة الاولى اولا: مفهوم الاقتصاد الدولي: </vt:lpstr>
      <vt:lpstr>المحاضرة الثانية ثانياً: اهمية دراسة الاقتصاد الدولي</vt:lpstr>
      <vt:lpstr>المحاضرة الثالثة ثالثاً :الفرق بين العلاقات الاقتصادية الدولية والعلاقات الاقتصادية المحلية: </vt:lpstr>
      <vt:lpstr>المحاضرة الثالثة ثالثاً :الفرق بين العلاقات الاقتصادية الدولية والعلاقات الاقتصادية المحلية: </vt:lpstr>
      <vt:lpstr>المحاضرة الرابعة رابعاً :نشأة العلاقات الاقتصادية الدولية ضمن اطار الفكر الاقتصادي</vt:lpstr>
      <vt:lpstr>المحاضرة الرابعة رابعاً :نشأة العلاقات الاقتصادية الدولية ضمن اطار الفكر الاقتصادي</vt:lpstr>
      <vt:lpstr>المحاضرة الخامسة نظريات سعر الصرف</vt:lpstr>
      <vt:lpstr> المحاضرة السادسة أولا- مفهوم  المساعدات الإنمائية:_</vt:lpstr>
      <vt:lpstr>المحاضرة السادسة أولا- مفهوم  المساعدات الإنمائية:_</vt:lpstr>
      <vt:lpstr>المحاضرة السادسة أولا- مفهوم  المساعدات الإنمائية:_</vt:lpstr>
      <vt:lpstr>المحاضرة السابعة - أساليب تقديم المساعدات : </vt:lpstr>
      <vt:lpstr>المحاضرة الثامنة </vt:lpstr>
      <vt:lpstr>المحاضرة التاسعة </vt:lpstr>
      <vt:lpstr>المحاضرة العاشرة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 اولا: مفهوم الاقتصاد الدولي:</dc:title>
  <dc:creator>mustafa</dc:creator>
  <cp:lastModifiedBy>mustafa</cp:lastModifiedBy>
  <cp:revision>3</cp:revision>
  <dcterms:created xsi:type="dcterms:W3CDTF">2018-12-08T18:07:15Z</dcterms:created>
  <dcterms:modified xsi:type="dcterms:W3CDTF">2018-12-08T18:34:26Z</dcterms:modified>
</cp:coreProperties>
</file>