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8" r:id="rId2"/>
    <p:sldId id="257" r:id="rId3"/>
    <p:sldId id="259" r:id="rId4"/>
    <p:sldId id="260" r:id="rId5"/>
    <p:sldId id="261" r:id="rId6"/>
    <p:sldId id="262" r:id="rId7"/>
    <p:sldId id="263" r:id="rId8"/>
    <p:sldId id="264"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381D6F1-E5A4-4630-80E2-C25205B0FFB4}" type="datetimeFigureOut">
              <a:rPr lang="ar-IQ" smtClean="0"/>
              <a:t>06/04/1440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407038-8C2A-47CF-B0B5-06E4236D567F}" type="slidenum">
              <a:rPr lang="ar-IQ" smtClean="0"/>
              <a:t>‹#›</a:t>
            </a:fld>
            <a:endParaRPr lang="ar-IQ"/>
          </a:p>
        </p:txBody>
      </p:sp>
    </p:spTree>
    <p:extLst>
      <p:ext uri="{BB962C8B-B14F-4D97-AF65-F5344CB8AC3E}">
        <p14:creationId xmlns:p14="http://schemas.microsoft.com/office/powerpoint/2010/main" val="572668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381D6F1-E5A4-4630-80E2-C25205B0FFB4}" type="datetimeFigureOut">
              <a:rPr lang="ar-IQ" smtClean="0"/>
              <a:t>06/04/1440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407038-8C2A-47CF-B0B5-06E4236D567F}" type="slidenum">
              <a:rPr lang="ar-IQ" smtClean="0"/>
              <a:t>‹#›</a:t>
            </a:fld>
            <a:endParaRPr lang="ar-IQ"/>
          </a:p>
        </p:txBody>
      </p:sp>
    </p:spTree>
    <p:extLst>
      <p:ext uri="{BB962C8B-B14F-4D97-AF65-F5344CB8AC3E}">
        <p14:creationId xmlns:p14="http://schemas.microsoft.com/office/powerpoint/2010/main" val="1171110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381D6F1-E5A4-4630-80E2-C25205B0FFB4}" type="datetimeFigureOut">
              <a:rPr lang="ar-IQ" smtClean="0"/>
              <a:t>06/04/1440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407038-8C2A-47CF-B0B5-06E4236D567F}" type="slidenum">
              <a:rPr lang="ar-IQ" smtClean="0"/>
              <a:t>‹#›</a:t>
            </a:fld>
            <a:endParaRPr lang="ar-IQ"/>
          </a:p>
        </p:txBody>
      </p:sp>
    </p:spTree>
    <p:extLst>
      <p:ext uri="{BB962C8B-B14F-4D97-AF65-F5344CB8AC3E}">
        <p14:creationId xmlns:p14="http://schemas.microsoft.com/office/powerpoint/2010/main" val="413325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381D6F1-E5A4-4630-80E2-C25205B0FFB4}" type="datetimeFigureOut">
              <a:rPr lang="ar-IQ" smtClean="0"/>
              <a:t>06/04/1440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407038-8C2A-47CF-B0B5-06E4236D567F}" type="slidenum">
              <a:rPr lang="ar-IQ" smtClean="0"/>
              <a:t>‹#›</a:t>
            </a:fld>
            <a:endParaRPr lang="ar-IQ"/>
          </a:p>
        </p:txBody>
      </p:sp>
    </p:spTree>
    <p:extLst>
      <p:ext uri="{BB962C8B-B14F-4D97-AF65-F5344CB8AC3E}">
        <p14:creationId xmlns:p14="http://schemas.microsoft.com/office/powerpoint/2010/main" val="3493582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81D6F1-E5A4-4630-80E2-C25205B0FFB4}" type="datetimeFigureOut">
              <a:rPr lang="ar-IQ" smtClean="0"/>
              <a:t>06/04/1440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4407038-8C2A-47CF-B0B5-06E4236D567F}" type="slidenum">
              <a:rPr lang="ar-IQ" smtClean="0"/>
              <a:t>‹#›</a:t>
            </a:fld>
            <a:endParaRPr lang="ar-IQ"/>
          </a:p>
        </p:txBody>
      </p:sp>
    </p:spTree>
    <p:extLst>
      <p:ext uri="{BB962C8B-B14F-4D97-AF65-F5344CB8AC3E}">
        <p14:creationId xmlns:p14="http://schemas.microsoft.com/office/powerpoint/2010/main" val="3268468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381D6F1-E5A4-4630-80E2-C25205B0FFB4}" type="datetimeFigureOut">
              <a:rPr lang="ar-IQ" smtClean="0"/>
              <a:t>06/04/1440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4407038-8C2A-47CF-B0B5-06E4236D567F}" type="slidenum">
              <a:rPr lang="ar-IQ" smtClean="0"/>
              <a:t>‹#›</a:t>
            </a:fld>
            <a:endParaRPr lang="ar-IQ"/>
          </a:p>
        </p:txBody>
      </p:sp>
    </p:spTree>
    <p:extLst>
      <p:ext uri="{BB962C8B-B14F-4D97-AF65-F5344CB8AC3E}">
        <p14:creationId xmlns:p14="http://schemas.microsoft.com/office/powerpoint/2010/main" val="2793598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381D6F1-E5A4-4630-80E2-C25205B0FFB4}" type="datetimeFigureOut">
              <a:rPr lang="ar-IQ" smtClean="0"/>
              <a:t>06/04/1440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4407038-8C2A-47CF-B0B5-06E4236D567F}" type="slidenum">
              <a:rPr lang="ar-IQ" smtClean="0"/>
              <a:t>‹#›</a:t>
            </a:fld>
            <a:endParaRPr lang="ar-IQ"/>
          </a:p>
        </p:txBody>
      </p:sp>
    </p:spTree>
    <p:extLst>
      <p:ext uri="{BB962C8B-B14F-4D97-AF65-F5344CB8AC3E}">
        <p14:creationId xmlns:p14="http://schemas.microsoft.com/office/powerpoint/2010/main" val="3348813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381D6F1-E5A4-4630-80E2-C25205B0FFB4}" type="datetimeFigureOut">
              <a:rPr lang="ar-IQ" smtClean="0"/>
              <a:t>06/04/1440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4407038-8C2A-47CF-B0B5-06E4236D567F}" type="slidenum">
              <a:rPr lang="ar-IQ" smtClean="0"/>
              <a:t>‹#›</a:t>
            </a:fld>
            <a:endParaRPr lang="ar-IQ"/>
          </a:p>
        </p:txBody>
      </p:sp>
    </p:spTree>
    <p:extLst>
      <p:ext uri="{BB962C8B-B14F-4D97-AF65-F5344CB8AC3E}">
        <p14:creationId xmlns:p14="http://schemas.microsoft.com/office/powerpoint/2010/main" val="1454206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81D6F1-E5A4-4630-80E2-C25205B0FFB4}" type="datetimeFigureOut">
              <a:rPr lang="ar-IQ" smtClean="0"/>
              <a:t>06/04/1440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4407038-8C2A-47CF-B0B5-06E4236D567F}" type="slidenum">
              <a:rPr lang="ar-IQ" smtClean="0"/>
              <a:t>‹#›</a:t>
            </a:fld>
            <a:endParaRPr lang="ar-IQ"/>
          </a:p>
        </p:txBody>
      </p:sp>
    </p:spTree>
    <p:extLst>
      <p:ext uri="{BB962C8B-B14F-4D97-AF65-F5344CB8AC3E}">
        <p14:creationId xmlns:p14="http://schemas.microsoft.com/office/powerpoint/2010/main" val="2782676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81D6F1-E5A4-4630-80E2-C25205B0FFB4}" type="datetimeFigureOut">
              <a:rPr lang="ar-IQ" smtClean="0"/>
              <a:t>06/04/1440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4407038-8C2A-47CF-B0B5-06E4236D567F}" type="slidenum">
              <a:rPr lang="ar-IQ" smtClean="0"/>
              <a:t>‹#›</a:t>
            </a:fld>
            <a:endParaRPr lang="ar-IQ"/>
          </a:p>
        </p:txBody>
      </p:sp>
    </p:spTree>
    <p:extLst>
      <p:ext uri="{BB962C8B-B14F-4D97-AF65-F5344CB8AC3E}">
        <p14:creationId xmlns:p14="http://schemas.microsoft.com/office/powerpoint/2010/main" val="1285677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81D6F1-E5A4-4630-80E2-C25205B0FFB4}" type="datetimeFigureOut">
              <a:rPr lang="ar-IQ" smtClean="0"/>
              <a:t>06/04/1440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4407038-8C2A-47CF-B0B5-06E4236D567F}" type="slidenum">
              <a:rPr lang="ar-IQ" smtClean="0"/>
              <a:t>‹#›</a:t>
            </a:fld>
            <a:endParaRPr lang="ar-IQ"/>
          </a:p>
        </p:txBody>
      </p:sp>
    </p:spTree>
    <p:extLst>
      <p:ext uri="{BB962C8B-B14F-4D97-AF65-F5344CB8AC3E}">
        <p14:creationId xmlns:p14="http://schemas.microsoft.com/office/powerpoint/2010/main" val="622541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381D6F1-E5A4-4630-80E2-C25205B0FFB4}" type="datetimeFigureOut">
              <a:rPr lang="ar-IQ" smtClean="0"/>
              <a:t>06/04/1440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4407038-8C2A-47CF-B0B5-06E4236D567F}" type="slidenum">
              <a:rPr lang="ar-IQ" smtClean="0"/>
              <a:t>‹#›</a:t>
            </a:fld>
            <a:endParaRPr lang="ar-IQ"/>
          </a:p>
        </p:txBody>
      </p:sp>
    </p:spTree>
    <p:extLst>
      <p:ext uri="{BB962C8B-B14F-4D97-AF65-F5344CB8AC3E}">
        <p14:creationId xmlns:p14="http://schemas.microsoft.com/office/powerpoint/2010/main" val="3027477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48680"/>
            <a:ext cx="8568952" cy="5774851"/>
          </a:xfrm>
          <a:prstGeom prst="rect">
            <a:avLst/>
          </a:prstGeom>
        </p:spPr>
        <p:txBody>
          <a:bodyPr wrap="square">
            <a:spAutoFit/>
          </a:bodyPr>
          <a:lstStyle/>
          <a:p>
            <a:pPr algn="l" rtl="0">
              <a:lnSpc>
                <a:spcPct val="115000"/>
              </a:lnSpc>
              <a:spcAft>
                <a:spcPts val="0"/>
              </a:spcAft>
            </a:pPr>
            <a:r>
              <a:rPr lang="en-US" sz="1400" dirty="0" smtClean="0">
                <a:solidFill>
                  <a:srgbClr val="000000"/>
                </a:solidFill>
                <a:effectLst/>
                <a:latin typeface="GalliardStd-Roman"/>
                <a:ea typeface="Calibri"/>
                <a:cs typeface="Arial"/>
              </a:rPr>
              <a:t>Q1:Company produces a gasoline additive, Gas </a:t>
            </a:r>
            <a:r>
              <a:rPr lang="en-US" sz="1400" dirty="0" err="1" smtClean="0">
                <a:solidFill>
                  <a:srgbClr val="000000"/>
                </a:solidFill>
                <a:effectLst/>
                <a:latin typeface="GalliardStd-Roman"/>
                <a:ea typeface="Calibri"/>
                <a:cs typeface="Arial"/>
              </a:rPr>
              <a:t>Gain.The</a:t>
            </a:r>
            <a:r>
              <a:rPr lang="en-US" sz="1400" dirty="0" smtClean="0">
                <a:solidFill>
                  <a:srgbClr val="000000"/>
                </a:solidFill>
                <a:effectLst/>
                <a:latin typeface="GalliardStd-Roman"/>
                <a:ea typeface="Calibri"/>
                <a:cs typeface="Arial"/>
              </a:rPr>
              <a:t> standard cost of producing a 500-liter batch of Gas Gain is $135. The standard direct materials mix and related standard cost of each chemical used in a 500-liter batch are as follows:</a:t>
            </a:r>
            <a:endParaRPr lang="en-US" sz="1400" dirty="0">
              <a:ea typeface="Calibri"/>
              <a:cs typeface="Arial"/>
            </a:endParaRPr>
          </a:p>
          <a:p>
            <a:pPr algn="l" rtl="0">
              <a:lnSpc>
                <a:spcPct val="115000"/>
              </a:lnSpc>
              <a:spcAft>
                <a:spcPts val="0"/>
              </a:spcAft>
            </a:pPr>
            <a:r>
              <a:rPr lang="en-US" sz="1400" b="1" i="1" dirty="0" smtClean="0">
                <a:solidFill>
                  <a:srgbClr val="000000"/>
                </a:solidFill>
                <a:effectLst/>
                <a:latin typeface="GalliardStd-BoldItalic"/>
                <a:ea typeface="Calibri"/>
                <a:cs typeface="Arial"/>
              </a:rPr>
              <a:t>Chemical Mix SP Standard Cost</a:t>
            </a:r>
            <a:endParaRPr lang="en-US" sz="1400" dirty="0">
              <a:ea typeface="Calibri"/>
              <a:cs typeface="Arial"/>
            </a:endParaRPr>
          </a:p>
          <a:p>
            <a:pPr algn="l" rtl="0">
              <a:lnSpc>
                <a:spcPct val="115000"/>
              </a:lnSpc>
              <a:spcAft>
                <a:spcPts val="0"/>
              </a:spcAft>
            </a:pPr>
            <a:r>
              <a:rPr lang="en-US" sz="1400" dirty="0" err="1" smtClean="0">
                <a:solidFill>
                  <a:srgbClr val="000000"/>
                </a:solidFill>
                <a:effectLst/>
                <a:latin typeface="GalliardStd-Roman"/>
                <a:ea typeface="Calibri"/>
                <a:cs typeface="Arial"/>
              </a:rPr>
              <a:t>Echol</a:t>
            </a:r>
            <a:r>
              <a:rPr lang="en-US" sz="1400" dirty="0" smtClean="0">
                <a:solidFill>
                  <a:srgbClr val="000000"/>
                </a:solidFill>
                <a:effectLst/>
                <a:latin typeface="GalliardStd-Roman"/>
                <a:ea typeface="Calibri"/>
                <a:cs typeface="Arial"/>
              </a:rPr>
              <a:t>             200 liters      $0.200      $ 40.00</a:t>
            </a:r>
            <a:endParaRPr lang="en-US" sz="1400" dirty="0">
              <a:ea typeface="Calibri"/>
              <a:cs typeface="Arial"/>
            </a:endParaRPr>
          </a:p>
          <a:p>
            <a:pPr algn="l" rtl="0">
              <a:lnSpc>
                <a:spcPct val="115000"/>
              </a:lnSpc>
              <a:spcAft>
                <a:spcPts val="0"/>
              </a:spcAft>
            </a:pPr>
            <a:r>
              <a:rPr lang="en-US" sz="1400" dirty="0" err="1" smtClean="0">
                <a:solidFill>
                  <a:srgbClr val="000000"/>
                </a:solidFill>
                <a:effectLst/>
                <a:latin typeface="GalliardStd-Roman"/>
                <a:ea typeface="Calibri"/>
                <a:cs typeface="Arial"/>
              </a:rPr>
              <a:t>Protex</a:t>
            </a:r>
            <a:r>
              <a:rPr lang="en-US" sz="1400" dirty="0" smtClean="0">
                <a:solidFill>
                  <a:srgbClr val="000000"/>
                </a:solidFill>
                <a:effectLst/>
                <a:latin typeface="GalliardStd-Roman"/>
                <a:ea typeface="Calibri"/>
                <a:cs typeface="Arial"/>
              </a:rPr>
              <a:t>           100                 0.425         42.50</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Benz             250                 0.150         37.50</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CT-40              50                0.300         15.00</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Totals            600 liters                     $135.00</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The quantities of chemicals purchased and used during the current production period are shown in the following schedule. A total of 140 batches of Gas Gain were manufactured during the current production period. Energy Products determines its cost and chemical usage variations at the end of each production period.</a:t>
            </a:r>
            <a:endParaRPr lang="en-US" sz="1400" dirty="0">
              <a:ea typeface="Calibri"/>
              <a:cs typeface="Arial"/>
            </a:endParaRPr>
          </a:p>
          <a:p>
            <a:pPr algn="l" rtl="0">
              <a:lnSpc>
                <a:spcPct val="115000"/>
              </a:lnSpc>
              <a:spcAft>
                <a:spcPts val="0"/>
              </a:spcAft>
            </a:pPr>
            <a:r>
              <a:rPr lang="en-US" sz="1400" b="1" i="1" dirty="0" smtClean="0">
                <a:solidFill>
                  <a:srgbClr val="000000"/>
                </a:solidFill>
                <a:effectLst/>
                <a:latin typeface="GalliardStd-BoldItalic"/>
                <a:ea typeface="Calibri"/>
                <a:cs typeface="Arial"/>
              </a:rPr>
              <a:t>Chemical Quantity Used:</a:t>
            </a:r>
            <a:endParaRPr lang="en-US" sz="1400" dirty="0">
              <a:ea typeface="Calibri"/>
              <a:cs typeface="Arial"/>
            </a:endParaRPr>
          </a:p>
          <a:p>
            <a:pPr algn="l" rtl="0">
              <a:lnSpc>
                <a:spcPct val="115000"/>
              </a:lnSpc>
              <a:spcAft>
                <a:spcPts val="0"/>
              </a:spcAft>
            </a:pPr>
            <a:r>
              <a:rPr lang="en-US" sz="1400" dirty="0" err="1" smtClean="0">
                <a:solidFill>
                  <a:srgbClr val="000000"/>
                </a:solidFill>
                <a:effectLst/>
                <a:latin typeface="GalliardStd-Roman"/>
                <a:ea typeface="Calibri"/>
                <a:cs typeface="Arial"/>
              </a:rPr>
              <a:t>Echol</a:t>
            </a:r>
            <a:r>
              <a:rPr lang="en-US" sz="1400" dirty="0" smtClean="0">
                <a:solidFill>
                  <a:srgbClr val="000000"/>
                </a:solidFill>
                <a:effectLst/>
                <a:latin typeface="GalliardStd-Roman"/>
                <a:ea typeface="Calibri"/>
                <a:cs typeface="Arial"/>
              </a:rPr>
              <a:t>    26,600 liters</a:t>
            </a:r>
            <a:endParaRPr lang="en-US" sz="1400" dirty="0">
              <a:ea typeface="Calibri"/>
              <a:cs typeface="Arial"/>
            </a:endParaRPr>
          </a:p>
          <a:p>
            <a:pPr algn="l" rtl="0">
              <a:lnSpc>
                <a:spcPct val="115000"/>
              </a:lnSpc>
              <a:spcAft>
                <a:spcPts val="0"/>
              </a:spcAft>
            </a:pPr>
            <a:r>
              <a:rPr lang="en-US" sz="1400" dirty="0" err="1" smtClean="0">
                <a:solidFill>
                  <a:srgbClr val="000000"/>
                </a:solidFill>
                <a:effectLst/>
                <a:latin typeface="GalliardStd-Roman"/>
                <a:ea typeface="Calibri"/>
                <a:cs typeface="Arial"/>
              </a:rPr>
              <a:t>Protex</a:t>
            </a:r>
            <a:r>
              <a:rPr lang="en-US" sz="1400" dirty="0" smtClean="0">
                <a:solidFill>
                  <a:srgbClr val="000000"/>
                </a:solidFill>
                <a:effectLst/>
                <a:latin typeface="GalliardStd-Roman"/>
                <a:ea typeface="Calibri"/>
                <a:cs typeface="Arial"/>
              </a:rPr>
              <a:t>   12,880</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Benz     37,800</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CT-40     7,140</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Total      84,420 liters</a:t>
            </a:r>
            <a:endParaRPr lang="en-US" sz="1400" dirty="0">
              <a:ea typeface="Calibri"/>
              <a:cs typeface="Arial"/>
            </a:endParaRPr>
          </a:p>
          <a:p>
            <a:pPr algn="l" rtl="0">
              <a:lnSpc>
                <a:spcPct val="115000"/>
              </a:lnSpc>
              <a:spcAft>
                <a:spcPts val="0"/>
              </a:spcAft>
            </a:pPr>
            <a:r>
              <a:rPr lang="en-US" sz="1400" b="1" dirty="0" smtClean="0">
                <a:solidFill>
                  <a:srgbClr val="2B4C6B"/>
                </a:solidFill>
                <a:effectLst/>
                <a:latin typeface="AvenirLTStd-Heavy"/>
                <a:ea typeface="Calibri"/>
                <a:cs typeface="Arial"/>
              </a:rPr>
              <a:t>Required:</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Compute the total direct materials usage variance, and then break down this variance into its mix and yield components.</a:t>
            </a:r>
            <a:endParaRPr lang="en-US" sz="1400" dirty="0">
              <a:ea typeface="Calibri"/>
              <a:cs typeface="Arial"/>
            </a:endParaRPr>
          </a:p>
          <a:p>
            <a:pPr>
              <a:lnSpc>
                <a:spcPct val="115000"/>
              </a:lnSpc>
              <a:spcAft>
                <a:spcPts val="1000"/>
              </a:spcAft>
            </a:pPr>
            <a:r>
              <a:rPr lang="ar-SA" sz="1400" dirty="0">
                <a:ea typeface="Calibri"/>
              </a:rPr>
              <a:t> </a:t>
            </a:r>
            <a:endParaRPr lang="en-US" sz="1400" dirty="0">
              <a:ea typeface="Calibri"/>
              <a:cs typeface="Arial"/>
            </a:endParaRPr>
          </a:p>
        </p:txBody>
      </p:sp>
    </p:spTree>
    <p:extLst>
      <p:ext uri="{BB962C8B-B14F-4D97-AF65-F5344CB8AC3E}">
        <p14:creationId xmlns:p14="http://schemas.microsoft.com/office/powerpoint/2010/main" val="2037269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80"/>
            <a:ext cx="8424936" cy="5472267"/>
          </a:xfrm>
          <a:prstGeom prst="rect">
            <a:avLst/>
          </a:prstGeom>
        </p:spPr>
        <p:txBody>
          <a:bodyPr wrap="square">
            <a:spAutoFit/>
          </a:bodyPr>
          <a:lstStyle/>
          <a:p>
            <a:pPr algn="l" rtl="0">
              <a:lnSpc>
                <a:spcPct val="115000"/>
              </a:lnSpc>
              <a:spcAft>
                <a:spcPts val="0"/>
              </a:spcAft>
            </a:pPr>
            <a:r>
              <a:rPr lang="en-US" sz="1600" dirty="0" smtClean="0">
                <a:effectLst/>
                <a:latin typeface="GalliardStd-Roman"/>
                <a:ea typeface="Calibri"/>
                <a:cs typeface="Arial"/>
              </a:rPr>
              <a:t>Q2: </a:t>
            </a:r>
            <a:r>
              <a:rPr lang="en-US" sz="1600" dirty="0" err="1" smtClean="0">
                <a:effectLst/>
                <a:latin typeface="GalliardStd-Roman"/>
                <a:ea typeface="Calibri"/>
                <a:cs typeface="Arial"/>
              </a:rPr>
              <a:t>Limpio</a:t>
            </a:r>
            <a:r>
              <a:rPr lang="en-US" sz="1600" dirty="0" smtClean="0">
                <a:effectLst/>
                <a:latin typeface="GalliardStd-Roman"/>
                <a:ea typeface="Calibri"/>
                <a:cs typeface="Arial"/>
              </a:rPr>
              <a:t>, Inc., also uses two different types of direct labor in producing the cleansing chemical: mixing and drum-filling labor (the completed product is placed into 50-gallon drums). For each batch of 20,000 gallons of direct  </a:t>
            </a:r>
            <a:r>
              <a:rPr lang="en-US" sz="1600" dirty="0" err="1" smtClean="0">
                <a:effectLst/>
                <a:latin typeface="GalliardStd-Roman"/>
                <a:ea typeface="Calibri"/>
                <a:cs typeface="Arial"/>
              </a:rPr>
              <a:t>aterials</a:t>
            </a:r>
            <a:endParaRPr lang="en-US" sz="1600" dirty="0">
              <a:ea typeface="Calibri"/>
              <a:cs typeface="Arial"/>
            </a:endParaRPr>
          </a:p>
          <a:p>
            <a:pPr algn="l" rtl="0">
              <a:lnSpc>
                <a:spcPct val="115000"/>
              </a:lnSpc>
              <a:spcAft>
                <a:spcPts val="0"/>
              </a:spcAft>
            </a:pPr>
            <a:r>
              <a:rPr lang="en-US" sz="1600" dirty="0" smtClean="0">
                <a:effectLst/>
                <a:latin typeface="GalliardStd-Roman"/>
                <a:ea typeface="Calibri"/>
                <a:cs typeface="Arial"/>
              </a:rPr>
              <a:t>input, the following standards have been developed for direct labor:</a:t>
            </a:r>
            <a:endParaRPr lang="en-US" sz="1600" dirty="0">
              <a:ea typeface="Calibri"/>
              <a:cs typeface="Arial"/>
            </a:endParaRPr>
          </a:p>
          <a:p>
            <a:pPr algn="l" rtl="0">
              <a:lnSpc>
                <a:spcPct val="115000"/>
              </a:lnSpc>
              <a:spcAft>
                <a:spcPts val="0"/>
              </a:spcAft>
            </a:pPr>
            <a:r>
              <a:rPr lang="en-US" sz="1600" b="1" i="1" dirty="0" smtClean="0">
                <a:effectLst/>
                <a:latin typeface="GalliardStd-BoldItalic"/>
                <a:ea typeface="Calibri"/>
                <a:cs typeface="Arial"/>
              </a:rPr>
              <a:t>Direct Labor Type Mix SP Standard Cost:</a:t>
            </a:r>
            <a:endParaRPr lang="en-US" sz="1600" dirty="0">
              <a:ea typeface="Calibri"/>
              <a:cs typeface="Arial"/>
            </a:endParaRPr>
          </a:p>
          <a:p>
            <a:pPr algn="l" rtl="0">
              <a:lnSpc>
                <a:spcPct val="115000"/>
              </a:lnSpc>
              <a:spcAft>
                <a:spcPts val="0"/>
              </a:spcAft>
            </a:pPr>
            <a:r>
              <a:rPr lang="en-US" sz="1600" dirty="0" smtClean="0">
                <a:effectLst/>
                <a:latin typeface="GalliardStd-Roman"/>
                <a:ea typeface="Calibri"/>
                <a:cs typeface="Arial"/>
              </a:rPr>
              <a:t>Mixing         2,000 hrs. $11.00    $22,000</a:t>
            </a:r>
            <a:endParaRPr lang="en-US" sz="1600" dirty="0">
              <a:ea typeface="Calibri"/>
              <a:cs typeface="Arial"/>
            </a:endParaRPr>
          </a:p>
          <a:p>
            <a:pPr algn="l" rtl="0">
              <a:lnSpc>
                <a:spcPct val="115000"/>
              </a:lnSpc>
              <a:spcAft>
                <a:spcPts val="0"/>
              </a:spcAft>
            </a:pPr>
            <a:r>
              <a:rPr lang="en-US" sz="1600" dirty="0" smtClean="0">
                <a:effectLst/>
                <a:latin typeface="GalliardStd-Roman"/>
                <a:ea typeface="Calibri"/>
                <a:cs typeface="Arial"/>
              </a:rPr>
              <a:t>Drum-filling 1,000            8.00        8,000</a:t>
            </a:r>
            <a:endParaRPr lang="en-US" sz="1600" dirty="0">
              <a:ea typeface="Calibri"/>
              <a:cs typeface="Arial"/>
            </a:endParaRPr>
          </a:p>
          <a:p>
            <a:pPr algn="l" rtl="0">
              <a:lnSpc>
                <a:spcPct val="115000"/>
              </a:lnSpc>
              <a:spcAft>
                <a:spcPts val="0"/>
              </a:spcAft>
            </a:pPr>
            <a:r>
              <a:rPr lang="en-US" sz="1600" dirty="0" smtClean="0">
                <a:effectLst/>
                <a:latin typeface="GalliardStd-Roman"/>
                <a:ea typeface="Calibri"/>
                <a:cs typeface="Arial"/>
              </a:rPr>
              <a:t>Totals          3,000 hrs.      $30,000</a:t>
            </a:r>
            <a:endParaRPr lang="en-US" sz="1600" dirty="0">
              <a:ea typeface="Calibri"/>
              <a:cs typeface="Arial"/>
            </a:endParaRPr>
          </a:p>
          <a:p>
            <a:pPr algn="l" rtl="0">
              <a:lnSpc>
                <a:spcPct val="115000"/>
              </a:lnSpc>
              <a:spcAft>
                <a:spcPts val="0"/>
              </a:spcAft>
            </a:pPr>
            <a:r>
              <a:rPr lang="en-US" sz="1600" dirty="0" smtClean="0">
                <a:effectLst/>
                <a:latin typeface="GalliardStd-Roman"/>
                <a:ea typeface="Calibri"/>
                <a:cs typeface="Arial"/>
              </a:rPr>
              <a:t>Yield 15,000 gallons</a:t>
            </a:r>
            <a:endParaRPr lang="en-US" sz="1600" dirty="0">
              <a:ea typeface="Calibri"/>
              <a:cs typeface="Arial"/>
            </a:endParaRPr>
          </a:p>
          <a:p>
            <a:pPr algn="l" rtl="0">
              <a:lnSpc>
                <a:spcPct val="115000"/>
              </a:lnSpc>
              <a:spcAft>
                <a:spcPts val="0"/>
              </a:spcAft>
            </a:pPr>
            <a:r>
              <a:rPr lang="en-US" sz="1600" dirty="0" smtClean="0">
                <a:effectLst/>
                <a:latin typeface="GalliardStd-Roman"/>
                <a:ea typeface="Calibri"/>
                <a:cs typeface="Arial"/>
              </a:rPr>
              <a:t> the actual direct labor hours used for the output produced in March are also provided:</a:t>
            </a:r>
            <a:endParaRPr lang="en-US" sz="1600" dirty="0">
              <a:ea typeface="Calibri"/>
              <a:cs typeface="Arial"/>
            </a:endParaRPr>
          </a:p>
          <a:p>
            <a:pPr algn="l" rtl="0">
              <a:lnSpc>
                <a:spcPct val="115000"/>
              </a:lnSpc>
              <a:spcAft>
                <a:spcPts val="0"/>
              </a:spcAft>
            </a:pPr>
            <a:r>
              <a:rPr lang="en-US" sz="1600" b="1" i="1" dirty="0" smtClean="0">
                <a:solidFill>
                  <a:srgbClr val="000000"/>
                </a:solidFill>
                <a:effectLst/>
                <a:latin typeface="GalliardStd-BoldItalic"/>
                <a:ea typeface="Calibri"/>
                <a:cs typeface="Arial"/>
              </a:rPr>
              <a:t>Labor Type Mix</a:t>
            </a:r>
            <a:endParaRPr lang="en-US" sz="1600" dirty="0">
              <a:ea typeface="Calibri"/>
              <a:cs typeface="Arial"/>
            </a:endParaRPr>
          </a:p>
          <a:p>
            <a:pPr algn="l" rtl="0">
              <a:lnSpc>
                <a:spcPct val="115000"/>
              </a:lnSpc>
              <a:spcAft>
                <a:spcPts val="0"/>
              </a:spcAft>
            </a:pPr>
            <a:r>
              <a:rPr lang="en-US" sz="1600" dirty="0" smtClean="0">
                <a:solidFill>
                  <a:srgbClr val="000000"/>
                </a:solidFill>
                <a:effectLst/>
                <a:latin typeface="GalliardStd-Roman"/>
                <a:ea typeface="Calibri"/>
                <a:cs typeface="Arial"/>
              </a:rPr>
              <a:t>Mixing         18,000 hrs.</a:t>
            </a:r>
            <a:endParaRPr lang="en-US" sz="1600" dirty="0">
              <a:ea typeface="Calibri"/>
              <a:cs typeface="Arial"/>
            </a:endParaRPr>
          </a:p>
          <a:p>
            <a:pPr algn="l" rtl="0">
              <a:lnSpc>
                <a:spcPct val="115000"/>
              </a:lnSpc>
              <a:spcAft>
                <a:spcPts val="0"/>
              </a:spcAft>
            </a:pPr>
            <a:r>
              <a:rPr lang="en-US" sz="1600" dirty="0" smtClean="0">
                <a:solidFill>
                  <a:srgbClr val="000000"/>
                </a:solidFill>
                <a:effectLst/>
                <a:latin typeface="GalliardStd-Roman"/>
                <a:ea typeface="Calibri"/>
                <a:cs typeface="Arial"/>
              </a:rPr>
              <a:t>Drum-filling 12,000</a:t>
            </a:r>
            <a:endParaRPr lang="en-US" sz="1600" dirty="0">
              <a:ea typeface="Calibri"/>
              <a:cs typeface="Arial"/>
            </a:endParaRPr>
          </a:p>
          <a:p>
            <a:pPr algn="l" rtl="0">
              <a:lnSpc>
                <a:spcPct val="115000"/>
              </a:lnSpc>
              <a:spcAft>
                <a:spcPts val="0"/>
              </a:spcAft>
            </a:pPr>
            <a:r>
              <a:rPr lang="en-US" sz="1600" dirty="0" smtClean="0">
                <a:solidFill>
                  <a:srgbClr val="000000"/>
                </a:solidFill>
                <a:effectLst/>
                <a:latin typeface="GalliardStd-Roman"/>
                <a:ea typeface="Calibri"/>
                <a:cs typeface="Arial"/>
              </a:rPr>
              <a:t>Total            30,000 hrs.</a:t>
            </a:r>
            <a:endParaRPr lang="en-US" sz="1600" dirty="0">
              <a:ea typeface="Calibri"/>
              <a:cs typeface="Arial"/>
            </a:endParaRPr>
          </a:p>
          <a:p>
            <a:pPr algn="l" rtl="0">
              <a:lnSpc>
                <a:spcPct val="115000"/>
              </a:lnSpc>
              <a:spcAft>
                <a:spcPts val="0"/>
              </a:spcAft>
            </a:pPr>
            <a:r>
              <a:rPr lang="en-US" sz="1600" dirty="0" smtClean="0">
                <a:solidFill>
                  <a:srgbClr val="000000"/>
                </a:solidFill>
                <a:effectLst/>
                <a:latin typeface="GalliardStd-Roman"/>
                <a:ea typeface="Calibri"/>
                <a:cs typeface="Arial"/>
              </a:rPr>
              <a:t>Yield      158,400    gallons</a:t>
            </a:r>
            <a:endParaRPr lang="en-US" sz="1600" dirty="0">
              <a:ea typeface="Calibri"/>
              <a:cs typeface="Arial"/>
            </a:endParaRPr>
          </a:p>
          <a:p>
            <a:pPr algn="l" rtl="0">
              <a:lnSpc>
                <a:spcPct val="115000"/>
              </a:lnSpc>
              <a:spcAft>
                <a:spcPts val="0"/>
              </a:spcAft>
            </a:pPr>
            <a:r>
              <a:rPr lang="en-US" sz="1600" b="1" dirty="0" smtClean="0">
                <a:solidFill>
                  <a:srgbClr val="2B4C6B"/>
                </a:solidFill>
                <a:effectLst/>
                <a:latin typeface="AvenirLTStd-Heavy"/>
                <a:ea typeface="Calibri"/>
                <a:cs typeface="Arial"/>
              </a:rPr>
              <a:t>Required:</a:t>
            </a:r>
            <a:endParaRPr lang="en-US" sz="1600" dirty="0">
              <a:ea typeface="Calibri"/>
              <a:cs typeface="Arial"/>
            </a:endParaRPr>
          </a:p>
          <a:p>
            <a:pPr algn="l" rtl="0">
              <a:lnSpc>
                <a:spcPct val="115000"/>
              </a:lnSpc>
              <a:spcAft>
                <a:spcPts val="0"/>
              </a:spcAft>
            </a:pPr>
            <a:r>
              <a:rPr lang="en-US" sz="1600" dirty="0" smtClean="0">
                <a:solidFill>
                  <a:srgbClr val="000000"/>
                </a:solidFill>
                <a:effectLst/>
                <a:latin typeface="GalliardStd-Roman"/>
                <a:ea typeface="Calibri"/>
                <a:cs typeface="Arial"/>
              </a:rPr>
              <a:t>1. Compute the direct labor mix and yield variances.</a:t>
            </a:r>
            <a:endParaRPr lang="en-US" sz="1600" dirty="0">
              <a:ea typeface="Calibri"/>
              <a:cs typeface="Arial"/>
            </a:endParaRPr>
          </a:p>
          <a:p>
            <a:pPr algn="l" rtl="0">
              <a:lnSpc>
                <a:spcPct val="115000"/>
              </a:lnSpc>
              <a:spcAft>
                <a:spcPts val="0"/>
              </a:spcAft>
            </a:pPr>
            <a:r>
              <a:rPr lang="en-US" sz="1600" dirty="0" smtClean="0">
                <a:solidFill>
                  <a:srgbClr val="000000"/>
                </a:solidFill>
                <a:effectLst/>
                <a:latin typeface="GalliardStd-Roman"/>
                <a:ea typeface="Calibri"/>
                <a:cs typeface="Arial"/>
              </a:rPr>
              <a:t>2. Compute the total direct labor efficiency variance. Show that the total direct labor</a:t>
            </a:r>
            <a:endParaRPr lang="en-US" sz="1600" dirty="0">
              <a:ea typeface="Calibri"/>
              <a:cs typeface="Arial"/>
            </a:endParaRPr>
          </a:p>
          <a:p>
            <a:pPr algn="l" rtl="0">
              <a:lnSpc>
                <a:spcPct val="115000"/>
              </a:lnSpc>
              <a:spcAft>
                <a:spcPts val="1000"/>
              </a:spcAft>
            </a:pPr>
            <a:r>
              <a:rPr lang="en-US" sz="1600" dirty="0" smtClean="0">
                <a:solidFill>
                  <a:srgbClr val="000000"/>
                </a:solidFill>
                <a:effectLst/>
                <a:latin typeface="GalliardStd-Roman"/>
                <a:ea typeface="Calibri"/>
                <a:cs typeface="Arial"/>
              </a:rPr>
              <a:t>efficiency variance is equal to the sum of the direct labor mix and yield variances.</a:t>
            </a:r>
            <a:endParaRPr lang="en-US" sz="1600" dirty="0">
              <a:ea typeface="Calibri"/>
              <a:cs typeface="Arial"/>
            </a:endParaRPr>
          </a:p>
        </p:txBody>
      </p:sp>
    </p:spTree>
    <p:extLst>
      <p:ext uri="{BB962C8B-B14F-4D97-AF65-F5344CB8AC3E}">
        <p14:creationId xmlns:p14="http://schemas.microsoft.com/office/powerpoint/2010/main" val="3267938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12845"/>
            <a:ext cx="8136904" cy="4401205"/>
          </a:xfrm>
          <a:prstGeom prst="rect">
            <a:avLst/>
          </a:prstGeom>
        </p:spPr>
        <p:txBody>
          <a:bodyPr wrap="square">
            <a:spAutoFit/>
          </a:bodyPr>
          <a:lstStyle/>
          <a:p>
            <a:pPr algn="l" rtl="0">
              <a:spcAft>
                <a:spcPts val="0"/>
              </a:spcAft>
            </a:pPr>
            <a:r>
              <a:rPr lang="en-US" sz="2000" dirty="0" smtClean="0">
                <a:effectLst/>
                <a:latin typeface="Times New Roman"/>
                <a:ea typeface="Calibri"/>
                <a:cs typeface="Arial"/>
              </a:rPr>
              <a:t>Q3: Company uses a standard costing system. During the past quarter, the following variances were computed:</a:t>
            </a:r>
            <a:endParaRPr lang="en-US" sz="2000" dirty="0">
              <a:ea typeface="Calibri"/>
              <a:cs typeface="Arial"/>
            </a:endParaRPr>
          </a:p>
          <a:p>
            <a:pPr algn="l" rtl="0">
              <a:spcAft>
                <a:spcPts val="0"/>
              </a:spcAft>
            </a:pPr>
            <a:r>
              <a:rPr lang="en-US" sz="2000" dirty="0" smtClean="0">
                <a:effectLst/>
                <a:latin typeface="Times New Roman"/>
                <a:ea typeface="Calibri"/>
                <a:cs typeface="Arial"/>
              </a:rPr>
              <a:t>Variable overhead efficiency variance $ 30,000 U</a:t>
            </a:r>
            <a:endParaRPr lang="en-US" sz="2000" dirty="0">
              <a:ea typeface="Calibri"/>
              <a:cs typeface="Arial"/>
            </a:endParaRPr>
          </a:p>
          <a:p>
            <a:pPr algn="l" rtl="0">
              <a:spcAft>
                <a:spcPts val="0"/>
              </a:spcAft>
            </a:pPr>
            <a:r>
              <a:rPr lang="en-US" sz="2000" dirty="0" smtClean="0">
                <a:effectLst/>
                <a:latin typeface="Times New Roman"/>
                <a:ea typeface="Calibri"/>
                <a:cs typeface="Arial"/>
              </a:rPr>
              <a:t>Direct labor efficiency variance 40,000 U</a:t>
            </a:r>
            <a:endParaRPr lang="en-US" sz="2000" dirty="0">
              <a:ea typeface="Calibri"/>
              <a:cs typeface="Arial"/>
            </a:endParaRPr>
          </a:p>
          <a:p>
            <a:pPr algn="l" rtl="0">
              <a:spcAft>
                <a:spcPts val="0"/>
              </a:spcAft>
            </a:pPr>
            <a:r>
              <a:rPr lang="en-US" sz="2000" dirty="0" smtClean="0">
                <a:effectLst/>
                <a:latin typeface="Times New Roman"/>
                <a:ea typeface="Calibri"/>
                <a:cs typeface="Arial"/>
              </a:rPr>
              <a:t>Direct labor rate variance 25,000 U</a:t>
            </a:r>
            <a:endParaRPr lang="en-US" sz="2000" dirty="0">
              <a:ea typeface="Calibri"/>
              <a:cs typeface="Arial"/>
            </a:endParaRPr>
          </a:p>
          <a:p>
            <a:pPr algn="l" rtl="0">
              <a:spcAft>
                <a:spcPts val="0"/>
              </a:spcAft>
            </a:pPr>
            <a:r>
              <a:rPr lang="en-US" sz="2000" dirty="0" err="1" smtClean="0">
                <a:effectLst/>
                <a:latin typeface="Times New Roman"/>
                <a:ea typeface="Calibri"/>
                <a:cs typeface="Arial"/>
              </a:rPr>
              <a:t>Levram</a:t>
            </a:r>
            <a:r>
              <a:rPr lang="en-US" sz="2000" dirty="0" smtClean="0">
                <a:effectLst/>
                <a:latin typeface="Times New Roman"/>
                <a:ea typeface="Calibri"/>
                <a:cs typeface="Arial"/>
              </a:rPr>
              <a:t> applies variable overhead using a standard rate of $4 per direct labor hour</a:t>
            </a:r>
            <a:endParaRPr lang="en-US" sz="2000" dirty="0">
              <a:ea typeface="Calibri"/>
              <a:cs typeface="Arial"/>
            </a:endParaRPr>
          </a:p>
          <a:p>
            <a:pPr algn="l" rtl="0">
              <a:spcAft>
                <a:spcPts val="0"/>
              </a:spcAft>
            </a:pPr>
            <a:r>
              <a:rPr lang="en-US" sz="2000" dirty="0" smtClean="0">
                <a:effectLst/>
                <a:latin typeface="Times New Roman"/>
                <a:ea typeface="Calibri"/>
                <a:cs typeface="Arial"/>
              </a:rPr>
              <a:t>allowed. Two direct labor hours are allowed per unit produced. (Only one type of product is manufactured.) During the quarter, the company used 15 percent more direct labor hours than should have been used.</a:t>
            </a:r>
            <a:endParaRPr lang="en-US" sz="2000" dirty="0">
              <a:ea typeface="Calibri"/>
              <a:cs typeface="Arial"/>
            </a:endParaRPr>
          </a:p>
          <a:p>
            <a:pPr algn="l" rtl="0">
              <a:spcAft>
                <a:spcPts val="0"/>
              </a:spcAft>
            </a:pPr>
            <a:r>
              <a:rPr lang="en-US" sz="2000" b="1" dirty="0" smtClean="0">
                <a:solidFill>
                  <a:srgbClr val="2B4C6B"/>
                </a:solidFill>
                <a:effectLst/>
                <a:latin typeface="Times New Roman"/>
                <a:ea typeface="Calibri"/>
                <a:cs typeface="Arial"/>
              </a:rPr>
              <a:t>Required:</a:t>
            </a:r>
            <a:endParaRPr lang="en-US" sz="2000" dirty="0">
              <a:ea typeface="Calibri"/>
              <a:cs typeface="Arial"/>
            </a:endParaRPr>
          </a:p>
          <a:p>
            <a:pPr algn="l" rtl="0">
              <a:spcAft>
                <a:spcPts val="0"/>
              </a:spcAft>
            </a:pPr>
            <a:r>
              <a:rPr lang="en-US" sz="2000" dirty="0" smtClean="0">
                <a:effectLst/>
                <a:latin typeface="Times New Roman"/>
                <a:ea typeface="Calibri"/>
                <a:cs typeface="Arial"/>
              </a:rPr>
              <a:t>1. What were the actual direct labor hours worked? The total hours allowed?</a:t>
            </a:r>
            <a:endParaRPr lang="en-US" sz="2000" dirty="0">
              <a:ea typeface="Calibri"/>
              <a:cs typeface="Arial"/>
            </a:endParaRPr>
          </a:p>
          <a:p>
            <a:pPr algn="l" rtl="0">
              <a:spcAft>
                <a:spcPts val="0"/>
              </a:spcAft>
            </a:pPr>
            <a:r>
              <a:rPr lang="en-US" sz="2000" dirty="0" smtClean="0">
                <a:effectLst/>
                <a:latin typeface="Times New Roman"/>
                <a:ea typeface="Calibri"/>
                <a:cs typeface="Arial"/>
              </a:rPr>
              <a:t>2. What is the standard hourly rate for direct labor? The actual hourly rate?</a:t>
            </a:r>
            <a:endParaRPr lang="en-US" sz="2000" dirty="0">
              <a:ea typeface="Calibri"/>
              <a:cs typeface="Arial"/>
            </a:endParaRPr>
          </a:p>
          <a:p>
            <a:pPr algn="l" rtl="0">
              <a:spcAft>
                <a:spcPts val="0"/>
              </a:spcAft>
            </a:pPr>
            <a:r>
              <a:rPr lang="en-US" sz="2000" dirty="0" smtClean="0">
                <a:effectLst/>
                <a:latin typeface="Times New Roman"/>
                <a:ea typeface="Calibri"/>
                <a:cs typeface="Arial"/>
              </a:rPr>
              <a:t>3. How many actual units were produced?</a:t>
            </a:r>
            <a:endParaRPr lang="en-US" sz="2000" dirty="0">
              <a:ea typeface="Calibri"/>
              <a:cs typeface="Arial"/>
            </a:endParaRPr>
          </a:p>
        </p:txBody>
      </p:sp>
    </p:spTree>
    <p:extLst>
      <p:ext uri="{BB962C8B-B14F-4D97-AF65-F5344CB8AC3E}">
        <p14:creationId xmlns:p14="http://schemas.microsoft.com/office/powerpoint/2010/main" val="893608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4"/>
            <a:ext cx="8640960" cy="6038576"/>
          </a:xfrm>
          <a:prstGeom prst="rect">
            <a:avLst/>
          </a:prstGeom>
        </p:spPr>
        <p:txBody>
          <a:bodyPr wrap="square">
            <a:spAutoFit/>
          </a:bodyPr>
          <a:lstStyle/>
          <a:p>
            <a:pPr algn="l" rtl="0">
              <a:lnSpc>
                <a:spcPct val="115000"/>
              </a:lnSpc>
              <a:spcAft>
                <a:spcPts val="0"/>
              </a:spcAft>
            </a:pPr>
            <a:r>
              <a:rPr lang="en-US" sz="1400" dirty="0" smtClean="0">
                <a:solidFill>
                  <a:srgbClr val="000000"/>
                </a:solidFill>
                <a:effectLst/>
                <a:latin typeface="GalliardStd-Roman"/>
                <a:ea typeface="Calibri"/>
                <a:cs typeface="Arial"/>
              </a:rPr>
              <a:t>Q4:</a:t>
            </a:r>
            <a:r>
              <a:rPr lang="en-US" sz="1400" dirty="0" smtClean="0">
                <a:effectLst/>
                <a:latin typeface="GalliardStd-Roman"/>
                <a:ea typeface="Calibri"/>
                <a:cs typeface="Arial"/>
              </a:rPr>
              <a:t> The Company produces an industrial chemical. At the beginning of the year, the Brownsville plant had the following standard cost sheet:</a:t>
            </a:r>
            <a:endParaRPr lang="en-US" sz="1400" dirty="0">
              <a:ea typeface="Calibri"/>
              <a:cs typeface="Arial"/>
            </a:endParaRPr>
          </a:p>
          <a:p>
            <a:pPr algn="l" rtl="0">
              <a:lnSpc>
                <a:spcPct val="115000"/>
              </a:lnSpc>
              <a:spcAft>
                <a:spcPts val="0"/>
              </a:spcAft>
            </a:pPr>
            <a:r>
              <a:rPr lang="en-US" sz="1400" dirty="0" smtClean="0">
                <a:effectLst/>
                <a:latin typeface="GalliardStd-Roman"/>
                <a:ea typeface="Calibri"/>
                <a:cs typeface="Arial"/>
              </a:rPr>
              <a:t>Direct materials     (10 lbs. @ $1.60)      $16.00</a:t>
            </a:r>
            <a:endParaRPr lang="en-US" sz="1400" dirty="0">
              <a:ea typeface="Calibri"/>
              <a:cs typeface="Arial"/>
            </a:endParaRPr>
          </a:p>
          <a:p>
            <a:pPr algn="l" rtl="0">
              <a:lnSpc>
                <a:spcPct val="115000"/>
              </a:lnSpc>
              <a:spcAft>
                <a:spcPts val="0"/>
              </a:spcAft>
            </a:pPr>
            <a:r>
              <a:rPr lang="en-US" sz="1400" dirty="0" smtClean="0">
                <a:effectLst/>
                <a:latin typeface="GalliardStd-Roman"/>
                <a:ea typeface="Calibri"/>
                <a:cs typeface="Arial"/>
              </a:rPr>
              <a:t>Direct labor        (0.75 hr. @ $18.00)        13.50</a:t>
            </a:r>
            <a:endParaRPr lang="en-US" sz="1400" dirty="0">
              <a:ea typeface="Calibri"/>
              <a:cs typeface="Arial"/>
            </a:endParaRPr>
          </a:p>
          <a:p>
            <a:pPr algn="l" rtl="0">
              <a:lnSpc>
                <a:spcPct val="115000"/>
              </a:lnSpc>
              <a:spcAft>
                <a:spcPts val="0"/>
              </a:spcAft>
            </a:pPr>
            <a:r>
              <a:rPr lang="en-US" sz="1400" dirty="0" smtClean="0">
                <a:effectLst/>
                <a:latin typeface="GalliardStd-Roman"/>
                <a:ea typeface="Calibri"/>
                <a:cs typeface="Arial"/>
              </a:rPr>
              <a:t>Fixed overhead (0.75 hr. @ $4.00)             3.00</a:t>
            </a:r>
            <a:endParaRPr lang="en-US" sz="1400" dirty="0">
              <a:ea typeface="Calibri"/>
              <a:cs typeface="Arial"/>
            </a:endParaRPr>
          </a:p>
          <a:p>
            <a:pPr algn="l" rtl="0">
              <a:lnSpc>
                <a:spcPct val="115000"/>
              </a:lnSpc>
              <a:spcAft>
                <a:spcPts val="0"/>
              </a:spcAft>
            </a:pPr>
            <a:r>
              <a:rPr lang="en-US" sz="1400" dirty="0" smtClean="0">
                <a:effectLst/>
                <a:latin typeface="GalliardStd-Roman"/>
                <a:ea typeface="Calibri"/>
                <a:cs typeface="Arial"/>
              </a:rPr>
              <a:t>Variable overhead (0.75 hr. @ $3.00 )        2.25</a:t>
            </a:r>
            <a:endParaRPr lang="en-US" sz="1400" dirty="0">
              <a:ea typeface="Calibri"/>
              <a:cs typeface="Arial"/>
            </a:endParaRPr>
          </a:p>
          <a:p>
            <a:pPr algn="l" rtl="0">
              <a:lnSpc>
                <a:spcPct val="115000"/>
              </a:lnSpc>
              <a:spcAft>
                <a:spcPts val="0"/>
              </a:spcAft>
            </a:pPr>
            <a:r>
              <a:rPr lang="en-US" sz="1400" dirty="0" smtClean="0">
                <a:effectLst/>
                <a:latin typeface="GalliardStd-Roman"/>
                <a:ea typeface="Calibri"/>
                <a:cs typeface="Arial"/>
              </a:rPr>
              <a:t>Standard cost per unit                              $34.75</a:t>
            </a:r>
            <a:endParaRPr lang="en-US" sz="1400" dirty="0">
              <a:ea typeface="Calibri"/>
              <a:cs typeface="Arial"/>
            </a:endParaRPr>
          </a:p>
          <a:p>
            <a:pPr algn="l" rtl="0">
              <a:lnSpc>
                <a:spcPct val="115000"/>
              </a:lnSpc>
              <a:spcAft>
                <a:spcPts val="0"/>
              </a:spcAft>
            </a:pPr>
            <a:r>
              <a:rPr lang="en-US" sz="1400" dirty="0" smtClean="0">
                <a:effectLst/>
                <a:latin typeface="GalliardStd-Roman"/>
                <a:ea typeface="Calibri"/>
                <a:cs typeface="Arial"/>
              </a:rPr>
              <a:t>The Brownsville plant computes its overhead rates using practical volume, which is 72,000 units. The actual results for the year are as follows:</a:t>
            </a:r>
            <a:endParaRPr lang="en-US" sz="1400" dirty="0">
              <a:ea typeface="Calibri"/>
              <a:cs typeface="Arial"/>
            </a:endParaRPr>
          </a:p>
          <a:p>
            <a:pPr algn="l" rtl="0">
              <a:lnSpc>
                <a:spcPct val="115000"/>
              </a:lnSpc>
              <a:spcAft>
                <a:spcPts val="0"/>
              </a:spcAft>
            </a:pPr>
            <a:r>
              <a:rPr lang="en-US" sz="1400" dirty="0" smtClean="0">
                <a:effectLst/>
                <a:latin typeface="GalliardStd-Roman"/>
                <a:ea typeface="Calibri"/>
                <a:cs typeface="Arial"/>
              </a:rPr>
              <a:t>a. Units produced: 70,000.                     b. Direct materials purchased: 744,000 pounds at $1.50 per pound.</a:t>
            </a:r>
            <a:endParaRPr lang="en-US" sz="1400" dirty="0">
              <a:ea typeface="Calibri"/>
              <a:cs typeface="Arial"/>
            </a:endParaRPr>
          </a:p>
          <a:p>
            <a:pPr algn="l" rtl="0">
              <a:lnSpc>
                <a:spcPct val="115000"/>
              </a:lnSpc>
              <a:spcAft>
                <a:spcPts val="0"/>
              </a:spcAft>
            </a:pPr>
            <a:r>
              <a:rPr lang="en-US" sz="1400" dirty="0" smtClean="0">
                <a:effectLst/>
                <a:latin typeface="GalliardStd-Roman"/>
                <a:ea typeface="Calibri"/>
                <a:cs typeface="Arial"/>
              </a:rPr>
              <a:t>c. Direct materials used: 736,000 pounds.        </a:t>
            </a:r>
            <a:r>
              <a:rPr lang="en-US" sz="1400" dirty="0" smtClean="0">
                <a:solidFill>
                  <a:srgbClr val="000000"/>
                </a:solidFill>
                <a:effectLst/>
                <a:latin typeface="GalliardStd-Roman"/>
                <a:ea typeface="Calibri"/>
                <a:cs typeface="Arial"/>
              </a:rPr>
              <a:t>d. Direct labor: 56,000 hours at $17.90 per hour.</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e. Fixed overhead: $214,000.                           f. Variable overhead: $175,400.</a:t>
            </a:r>
            <a:endParaRPr lang="en-US" sz="1400" dirty="0">
              <a:ea typeface="Calibri"/>
              <a:cs typeface="Arial"/>
            </a:endParaRPr>
          </a:p>
          <a:p>
            <a:pPr algn="l" rtl="0">
              <a:lnSpc>
                <a:spcPct val="115000"/>
              </a:lnSpc>
              <a:spcAft>
                <a:spcPts val="0"/>
              </a:spcAft>
            </a:pPr>
            <a:r>
              <a:rPr lang="en-US" sz="1400" b="1" dirty="0" smtClean="0">
                <a:solidFill>
                  <a:srgbClr val="2B4C6B"/>
                </a:solidFill>
                <a:effectLst/>
                <a:latin typeface="AvenirLTStd-Heavy"/>
                <a:ea typeface="Calibri"/>
                <a:cs typeface="Arial"/>
              </a:rPr>
              <a:t>Required:</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1. Compute price and usage variances for direct materials.</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2. Compute the direct labor rate and labor efficiency variances.</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3. Compute the fixed overhead spending and volume variances. Interpret the volume variance.</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4. Compute the variable overhead spending and efficiency variances.</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5. Prepare journal entries for the following:</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a. The purchase of direct materials.</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b. The issuance of direct materials to production (Work in Process).</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c. The addition of direct labor to Work in Process.</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d. The addition of overhead to Work in Process.</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e. The incurrence of actual overhead costs.</a:t>
            </a:r>
            <a:endParaRPr lang="en-US" sz="1400" dirty="0">
              <a:ea typeface="Calibri"/>
              <a:cs typeface="Arial"/>
            </a:endParaRPr>
          </a:p>
          <a:p>
            <a:pPr algn="l" rtl="0">
              <a:lnSpc>
                <a:spcPct val="115000"/>
              </a:lnSpc>
              <a:spcAft>
                <a:spcPts val="0"/>
              </a:spcAft>
            </a:pPr>
            <a:r>
              <a:rPr lang="en-US" sz="1400" dirty="0" smtClean="0">
                <a:solidFill>
                  <a:srgbClr val="000000"/>
                </a:solidFill>
                <a:effectLst/>
                <a:latin typeface="GalliardStd-Roman"/>
                <a:ea typeface="Calibri"/>
                <a:cs typeface="Arial"/>
              </a:rPr>
              <a:t>f. Closing out of variances to Cost of Goods Sold.</a:t>
            </a:r>
            <a:endParaRPr lang="en-US" sz="1400" dirty="0">
              <a:ea typeface="Calibri"/>
              <a:cs typeface="Arial"/>
            </a:endParaRPr>
          </a:p>
        </p:txBody>
      </p:sp>
    </p:spTree>
    <p:extLst>
      <p:ext uri="{BB962C8B-B14F-4D97-AF65-F5344CB8AC3E}">
        <p14:creationId xmlns:p14="http://schemas.microsoft.com/office/powerpoint/2010/main" val="654453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806" y="188640"/>
            <a:ext cx="8712968" cy="6604885"/>
          </a:xfrm>
          <a:prstGeom prst="rect">
            <a:avLst/>
          </a:prstGeom>
        </p:spPr>
        <p:txBody>
          <a:bodyPr wrap="square">
            <a:spAutoFit/>
          </a:bodyPr>
          <a:lstStyle/>
          <a:p>
            <a:pPr algn="just" rtl="0">
              <a:lnSpc>
                <a:spcPct val="115000"/>
              </a:lnSpc>
              <a:spcAft>
                <a:spcPts val="0"/>
              </a:spcAft>
            </a:pPr>
            <a:r>
              <a:rPr lang="en-US" sz="1600" dirty="0" smtClean="0">
                <a:solidFill>
                  <a:srgbClr val="000000"/>
                </a:solidFill>
                <a:effectLst/>
                <a:latin typeface="GalliardStd-Roman"/>
                <a:ea typeface="Calibri"/>
                <a:cs typeface="Arial"/>
              </a:rPr>
              <a:t>Q5: Iverson Company produces microwave ovens. Iverson</a:t>
            </a:r>
            <a:r>
              <a:rPr lang="en-US" sz="1600" dirty="0" smtClean="0">
                <a:solidFill>
                  <a:srgbClr val="000000"/>
                </a:solidFill>
                <a:effectLst/>
                <a:latin typeface="GalliardStd-Roman"/>
                <a:ea typeface="Calibri"/>
                <a:cs typeface="GalliardStd-Roman"/>
              </a:rPr>
              <a:t>’</a:t>
            </a:r>
            <a:r>
              <a:rPr lang="en-US" sz="1600" dirty="0" smtClean="0">
                <a:solidFill>
                  <a:srgbClr val="000000"/>
                </a:solidFill>
                <a:effectLst/>
                <a:latin typeface="GalliardStd-Roman"/>
                <a:ea typeface="Calibri"/>
                <a:cs typeface="Arial"/>
              </a:rPr>
              <a:t>s plant in Akron uses a standard costing system. The standard costing system relies on direct labor hours to assign overhead costs to production. The direct labor standard indicates that four direct labor hours should be used for every microwave unit produced. (The Akron plant produces only one model.) The normal production volume is 120,000 units. The budgeted overhead for the coming year is as follows: Fixed overhead $1,286,400        Variable overhead 888,000*</a:t>
            </a:r>
            <a:endParaRPr lang="en-US" sz="1600" dirty="0">
              <a:ea typeface="Calibri"/>
              <a:cs typeface="Arial"/>
            </a:endParaRPr>
          </a:p>
          <a:p>
            <a:pPr algn="just" rtl="0">
              <a:lnSpc>
                <a:spcPct val="115000"/>
              </a:lnSpc>
              <a:spcAft>
                <a:spcPts val="0"/>
              </a:spcAft>
            </a:pPr>
            <a:r>
              <a:rPr lang="en-US" sz="1600" dirty="0" smtClean="0">
                <a:solidFill>
                  <a:srgbClr val="000000"/>
                </a:solidFill>
                <a:effectLst/>
                <a:latin typeface="GalliardStd-Roman"/>
                <a:ea typeface="Calibri"/>
                <a:cs typeface="Arial"/>
              </a:rPr>
              <a:t>*At normal volume. Iverson applies overhead on the basis of direct labor hours.</a:t>
            </a:r>
            <a:endParaRPr lang="en-US" sz="1600" dirty="0">
              <a:ea typeface="Calibri"/>
              <a:cs typeface="Arial"/>
            </a:endParaRPr>
          </a:p>
          <a:p>
            <a:pPr algn="just" rtl="0">
              <a:lnSpc>
                <a:spcPct val="115000"/>
              </a:lnSpc>
              <a:spcAft>
                <a:spcPts val="0"/>
              </a:spcAft>
            </a:pPr>
            <a:r>
              <a:rPr lang="en-US" sz="1600" dirty="0" smtClean="0">
                <a:solidFill>
                  <a:srgbClr val="000000"/>
                </a:solidFill>
                <a:effectLst/>
                <a:latin typeface="GalliardStd-Roman"/>
                <a:ea typeface="Calibri"/>
                <a:cs typeface="Arial"/>
              </a:rPr>
              <a:t>During the year, Iverson produced 119,000 units, worked 487,900 direct labor hours, and incurred actual fixed overhead costs of $1.3 million and actual variable overhead costs of $927,010.</a:t>
            </a:r>
            <a:endParaRPr lang="en-US" sz="1600" dirty="0">
              <a:ea typeface="Calibri"/>
              <a:cs typeface="Arial"/>
            </a:endParaRPr>
          </a:p>
          <a:p>
            <a:pPr algn="just" rtl="0">
              <a:lnSpc>
                <a:spcPct val="115000"/>
              </a:lnSpc>
              <a:spcAft>
                <a:spcPts val="0"/>
              </a:spcAft>
            </a:pPr>
            <a:r>
              <a:rPr lang="en-US" sz="1600" b="1" dirty="0" smtClean="0">
                <a:solidFill>
                  <a:srgbClr val="2B4C6B"/>
                </a:solidFill>
                <a:effectLst/>
                <a:latin typeface="AvenirLTStd-Heavy"/>
                <a:ea typeface="Calibri"/>
                <a:cs typeface="Arial"/>
              </a:rPr>
              <a:t>Required:</a:t>
            </a:r>
            <a:endParaRPr lang="en-US" sz="1600" dirty="0">
              <a:ea typeface="Calibri"/>
              <a:cs typeface="Arial"/>
            </a:endParaRPr>
          </a:p>
          <a:p>
            <a:pPr algn="just" rtl="0">
              <a:lnSpc>
                <a:spcPct val="115000"/>
              </a:lnSpc>
              <a:spcAft>
                <a:spcPts val="0"/>
              </a:spcAft>
            </a:pPr>
            <a:r>
              <a:rPr lang="en-US" sz="1600" dirty="0" smtClean="0">
                <a:solidFill>
                  <a:srgbClr val="000000"/>
                </a:solidFill>
                <a:effectLst/>
                <a:latin typeface="GalliardStd-Roman"/>
                <a:ea typeface="Calibri"/>
                <a:cs typeface="Arial"/>
              </a:rPr>
              <a:t>1. Calculate the standard fixed overhead rate and the standard variable overhead rate.</a:t>
            </a:r>
            <a:endParaRPr lang="en-US" sz="1600" dirty="0">
              <a:ea typeface="Calibri"/>
              <a:cs typeface="Arial"/>
            </a:endParaRPr>
          </a:p>
          <a:p>
            <a:pPr algn="just" rtl="0">
              <a:lnSpc>
                <a:spcPct val="115000"/>
              </a:lnSpc>
              <a:spcAft>
                <a:spcPts val="0"/>
              </a:spcAft>
            </a:pPr>
            <a:r>
              <a:rPr lang="en-US" sz="1600" dirty="0" smtClean="0">
                <a:solidFill>
                  <a:srgbClr val="000000"/>
                </a:solidFill>
                <a:effectLst/>
                <a:latin typeface="GalliardStd-Roman"/>
                <a:ea typeface="Calibri"/>
                <a:cs typeface="Arial"/>
              </a:rPr>
              <a:t>2. Compute the applied fixed overhead and the applied variable overhead. What is the total fixed overhead variance? Total variable overhead variance?</a:t>
            </a:r>
            <a:endParaRPr lang="en-US" sz="1600" dirty="0">
              <a:ea typeface="Calibri"/>
              <a:cs typeface="Arial"/>
            </a:endParaRPr>
          </a:p>
          <a:p>
            <a:pPr algn="just" rtl="0">
              <a:lnSpc>
                <a:spcPct val="115000"/>
              </a:lnSpc>
              <a:spcAft>
                <a:spcPts val="0"/>
              </a:spcAft>
            </a:pPr>
            <a:r>
              <a:rPr lang="en-US" sz="1600" dirty="0" smtClean="0">
                <a:solidFill>
                  <a:srgbClr val="000000"/>
                </a:solidFill>
                <a:effectLst/>
                <a:latin typeface="GalliardStd-Roman"/>
                <a:ea typeface="Calibri"/>
                <a:cs typeface="Arial"/>
              </a:rPr>
              <a:t>3. Break down the total fixed overhead variance into a spending variance and a volume variance. Discuss the significance of each.</a:t>
            </a:r>
            <a:endParaRPr lang="en-US" sz="1600" dirty="0">
              <a:ea typeface="Calibri"/>
              <a:cs typeface="Arial"/>
            </a:endParaRPr>
          </a:p>
          <a:p>
            <a:pPr algn="just" rtl="0">
              <a:lnSpc>
                <a:spcPct val="115000"/>
              </a:lnSpc>
              <a:spcAft>
                <a:spcPts val="0"/>
              </a:spcAft>
            </a:pPr>
            <a:r>
              <a:rPr lang="en-US" sz="1600" dirty="0" smtClean="0">
                <a:solidFill>
                  <a:srgbClr val="000000"/>
                </a:solidFill>
                <a:effectLst/>
                <a:latin typeface="GalliardStd-Roman"/>
                <a:ea typeface="Calibri"/>
                <a:cs typeface="Arial"/>
              </a:rPr>
              <a:t>4. Compute the variable overhead spending and efficiency variances. Discuss the significance of each.</a:t>
            </a:r>
            <a:endParaRPr lang="en-US" sz="1600" dirty="0">
              <a:ea typeface="Calibri"/>
              <a:cs typeface="Arial"/>
            </a:endParaRPr>
          </a:p>
          <a:p>
            <a:pPr algn="just" rtl="0">
              <a:lnSpc>
                <a:spcPct val="115000"/>
              </a:lnSpc>
              <a:spcAft>
                <a:spcPts val="0"/>
              </a:spcAft>
            </a:pPr>
            <a:r>
              <a:rPr lang="en-US" sz="1600" dirty="0" smtClean="0">
                <a:solidFill>
                  <a:srgbClr val="000000"/>
                </a:solidFill>
                <a:effectLst/>
                <a:latin typeface="GalliardStd-Roman"/>
                <a:ea typeface="Calibri"/>
                <a:cs typeface="Arial"/>
              </a:rPr>
              <a:t>5. Now assume that Iverson</a:t>
            </a:r>
            <a:r>
              <a:rPr lang="en-US" sz="1600" dirty="0" smtClean="0">
                <a:solidFill>
                  <a:srgbClr val="000000"/>
                </a:solidFill>
                <a:effectLst/>
                <a:latin typeface="GalliardStd-Roman"/>
                <a:ea typeface="Calibri"/>
                <a:cs typeface="GalliardStd-Roman"/>
              </a:rPr>
              <a:t>’</a:t>
            </a:r>
            <a:r>
              <a:rPr lang="en-US" sz="1600" dirty="0" smtClean="0">
                <a:solidFill>
                  <a:srgbClr val="000000"/>
                </a:solidFill>
                <a:effectLst/>
                <a:latin typeface="GalliardStd-Roman"/>
                <a:ea typeface="Calibri"/>
                <a:cs typeface="Arial"/>
              </a:rPr>
              <a:t>s cost accounting system reveals only the total actual overhead. In this case, a three-variance analysis can be performed. Using the relationships between a three- and four-variance analysis, indicate the values for the three overhead variances.</a:t>
            </a:r>
            <a:endParaRPr lang="en-US" sz="1600" dirty="0">
              <a:ea typeface="Calibri"/>
              <a:cs typeface="Arial"/>
            </a:endParaRPr>
          </a:p>
          <a:p>
            <a:pPr algn="just" rtl="0">
              <a:lnSpc>
                <a:spcPct val="115000"/>
              </a:lnSpc>
              <a:spcAft>
                <a:spcPts val="0"/>
              </a:spcAft>
            </a:pPr>
            <a:r>
              <a:rPr lang="en-US" sz="1600" dirty="0" smtClean="0">
                <a:solidFill>
                  <a:srgbClr val="000000"/>
                </a:solidFill>
                <a:effectLst/>
                <a:latin typeface="GalliardStd-Roman"/>
                <a:ea typeface="Calibri"/>
                <a:cs typeface="Arial"/>
              </a:rPr>
              <a:t>6. Prepare the journal entries that would be related to fixed and variable overhead during the year and at the end of the year. Assume variances are closed to Cost of Goods Sold</a:t>
            </a:r>
            <a:endParaRPr lang="en-US" sz="1600" dirty="0">
              <a:ea typeface="Calibri"/>
              <a:cs typeface="Arial"/>
            </a:endParaRPr>
          </a:p>
        </p:txBody>
      </p:sp>
    </p:spTree>
    <p:extLst>
      <p:ext uri="{BB962C8B-B14F-4D97-AF65-F5344CB8AC3E}">
        <p14:creationId xmlns:p14="http://schemas.microsoft.com/office/powerpoint/2010/main" val="3002848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836712"/>
            <a:ext cx="8352928" cy="5366084"/>
          </a:xfrm>
          <a:prstGeom prst="rect">
            <a:avLst/>
          </a:prstGeom>
        </p:spPr>
        <p:txBody>
          <a:bodyPr wrap="square">
            <a:spAutoFit/>
          </a:bodyPr>
          <a:lstStyle/>
          <a:p>
            <a:pPr algn="l" rtl="0">
              <a:lnSpc>
                <a:spcPct val="115000"/>
              </a:lnSpc>
              <a:spcAft>
                <a:spcPts val="0"/>
              </a:spcAft>
            </a:pPr>
            <a:r>
              <a:rPr lang="en-US" sz="3600" dirty="0" smtClean="0">
                <a:solidFill>
                  <a:srgbClr val="000000"/>
                </a:solidFill>
                <a:effectLst/>
                <a:latin typeface="GalliardStd-Roman"/>
                <a:ea typeface="Calibri"/>
                <a:cs typeface="Arial"/>
              </a:rPr>
              <a:t>Q6:</a:t>
            </a:r>
            <a:r>
              <a:rPr lang="en-US" dirty="0" smtClean="0">
                <a:solidFill>
                  <a:srgbClr val="000000"/>
                </a:solidFill>
                <a:effectLst/>
                <a:latin typeface="GalliardStd-Roman"/>
                <a:ea typeface="Calibri"/>
                <a:cs typeface="Arial"/>
              </a:rPr>
              <a:t> company  uses a standard costing system and develops its overhead rates from the current annual budget. The  </a:t>
            </a:r>
            <a:r>
              <a:rPr lang="en-US" dirty="0" err="1" smtClean="0">
                <a:solidFill>
                  <a:srgbClr val="000000"/>
                </a:solidFill>
                <a:effectLst/>
                <a:latin typeface="GalliardStd-Roman"/>
                <a:ea typeface="Calibri"/>
                <a:cs typeface="Arial"/>
              </a:rPr>
              <a:t>udget</a:t>
            </a:r>
            <a:r>
              <a:rPr lang="en-US" dirty="0" smtClean="0">
                <a:solidFill>
                  <a:srgbClr val="000000"/>
                </a:solidFill>
                <a:effectLst/>
                <a:latin typeface="GalliardStd-Roman"/>
                <a:ea typeface="Calibri"/>
                <a:cs typeface="Arial"/>
              </a:rPr>
              <a:t> is based on an expected annual output of 100,000 units requiring 500,000 direct labor hours. Annual budgeted overhead costs total $437,500, of which $187,500 is fixed overhead. A total of 104,000 units using 540,000 direct labor hours were produced during the year. Actual variable overhead costs for the year were $260,000, and actual fixed overhead costs were $200,000.</a:t>
            </a:r>
            <a:endParaRPr lang="en-US" sz="2400" dirty="0">
              <a:ea typeface="Calibri"/>
              <a:cs typeface="Arial"/>
            </a:endParaRPr>
          </a:p>
          <a:p>
            <a:pPr algn="l" rtl="0">
              <a:lnSpc>
                <a:spcPct val="115000"/>
              </a:lnSpc>
              <a:spcAft>
                <a:spcPts val="0"/>
              </a:spcAft>
            </a:pPr>
            <a:r>
              <a:rPr lang="en-US" sz="2800" b="1" dirty="0" smtClean="0">
                <a:solidFill>
                  <a:srgbClr val="2B4C6B"/>
                </a:solidFill>
                <a:effectLst/>
                <a:latin typeface="AvenirLTStd-Heavy"/>
                <a:ea typeface="Calibri"/>
                <a:cs typeface="Arial"/>
              </a:rPr>
              <a:t>Required:</a:t>
            </a:r>
            <a:endParaRPr lang="en-US" sz="2400" dirty="0">
              <a:ea typeface="Calibri"/>
              <a:cs typeface="Arial"/>
            </a:endParaRPr>
          </a:p>
          <a:p>
            <a:pPr algn="l" rtl="0">
              <a:lnSpc>
                <a:spcPct val="115000"/>
              </a:lnSpc>
              <a:spcAft>
                <a:spcPts val="0"/>
              </a:spcAft>
            </a:pPr>
            <a:r>
              <a:rPr lang="en-US" dirty="0" smtClean="0">
                <a:solidFill>
                  <a:srgbClr val="000000"/>
                </a:solidFill>
                <a:effectLst/>
                <a:latin typeface="GalliardStd-Roman"/>
                <a:ea typeface="Calibri"/>
                <a:cs typeface="Arial"/>
              </a:rPr>
              <a:t>1. Compute the fixed overhead spending and volume variances. How would you interpret the spending variance? </a:t>
            </a:r>
            <a:endParaRPr lang="en-US" sz="2400" dirty="0">
              <a:ea typeface="Calibri"/>
              <a:cs typeface="Arial"/>
            </a:endParaRPr>
          </a:p>
          <a:p>
            <a:pPr algn="l" rtl="0">
              <a:lnSpc>
                <a:spcPct val="115000"/>
              </a:lnSpc>
              <a:spcAft>
                <a:spcPts val="0"/>
              </a:spcAft>
            </a:pPr>
            <a:r>
              <a:rPr lang="en-US" dirty="0" smtClean="0">
                <a:solidFill>
                  <a:srgbClr val="000000"/>
                </a:solidFill>
                <a:effectLst/>
                <a:latin typeface="GalliardStd-Roman"/>
                <a:ea typeface="Calibri"/>
                <a:cs typeface="Arial"/>
              </a:rPr>
              <a:t>Which is most appropriate for this example?</a:t>
            </a:r>
            <a:endParaRPr lang="en-US" sz="2400" dirty="0">
              <a:ea typeface="Calibri"/>
              <a:cs typeface="Arial"/>
            </a:endParaRPr>
          </a:p>
          <a:p>
            <a:pPr algn="l" rtl="0">
              <a:lnSpc>
                <a:spcPct val="115000"/>
              </a:lnSpc>
              <a:spcAft>
                <a:spcPts val="0"/>
              </a:spcAft>
            </a:pPr>
            <a:r>
              <a:rPr lang="en-US" dirty="0" smtClean="0">
                <a:solidFill>
                  <a:srgbClr val="000000"/>
                </a:solidFill>
                <a:effectLst/>
                <a:latin typeface="GalliardStd-Roman"/>
                <a:ea typeface="Calibri"/>
                <a:cs typeface="Arial"/>
              </a:rPr>
              <a:t>2. Compute the variable overhead spending and efficiency variances. How is the variable overhead spending variance like the price variances of direct labor and direct materials? How is it different? How is the variable overhead efficiency variance related to the direct labor efficiency variance?</a:t>
            </a:r>
            <a:endParaRPr lang="en-US" sz="2400" dirty="0">
              <a:ea typeface="Calibri"/>
              <a:cs typeface="Arial"/>
            </a:endParaRPr>
          </a:p>
        </p:txBody>
      </p:sp>
    </p:spTree>
    <p:extLst>
      <p:ext uri="{BB962C8B-B14F-4D97-AF65-F5344CB8AC3E}">
        <p14:creationId xmlns:p14="http://schemas.microsoft.com/office/powerpoint/2010/main" val="4100195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3265" y="476672"/>
            <a:ext cx="8568952" cy="5047536"/>
          </a:xfrm>
          <a:prstGeom prst="rect">
            <a:avLst/>
          </a:prstGeom>
        </p:spPr>
        <p:txBody>
          <a:bodyPr wrap="square">
            <a:spAutoFit/>
          </a:bodyPr>
          <a:lstStyle/>
          <a:p>
            <a:pPr algn="l" rtl="0">
              <a:lnSpc>
                <a:spcPct val="115000"/>
              </a:lnSpc>
              <a:spcAft>
                <a:spcPts val="0"/>
              </a:spcAft>
            </a:pPr>
            <a:r>
              <a:rPr lang="en-US" dirty="0" smtClean="0">
                <a:solidFill>
                  <a:srgbClr val="000000"/>
                </a:solidFill>
                <a:latin typeface="GalliardStd-Roman"/>
                <a:ea typeface="Calibri"/>
                <a:cs typeface="Arial"/>
              </a:rPr>
              <a:t>Q7:</a:t>
            </a:r>
            <a:r>
              <a:rPr lang="en-US" dirty="0" smtClean="0">
                <a:solidFill>
                  <a:srgbClr val="000000"/>
                </a:solidFill>
                <a:effectLst/>
                <a:latin typeface="GalliardStd-Roman"/>
                <a:ea typeface="Calibri"/>
                <a:cs typeface="Arial"/>
              </a:rPr>
              <a:t>company  uses a standard costing system and develops its overhead rates from the current annual budget. The  </a:t>
            </a:r>
            <a:r>
              <a:rPr lang="en-US" dirty="0" err="1" smtClean="0">
                <a:solidFill>
                  <a:srgbClr val="000000"/>
                </a:solidFill>
                <a:effectLst/>
                <a:latin typeface="GalliardStd-Roman"/>
                <a:ea typeface="Calibri"/>
                <a:cs typeface="Arial"/>
              </a:rPr>
              <a:t>udget</a:t>
            </a:r>
            <a:r>
              <a:rPr lang="en-US" dirty="0" smtClean="0">
                <a:solidFill>
                  <a:srgbClr val="000000"/>
                </a:solidFill>
                <a:effectLst/>
                <a:latin typeface="GalliardStd-Roman"/>
                <a:ea typeface="Calibri"/>
                <a:cs typeface="Arial"/>
              </a:rPr>
              <a:t> is based on an expected annual output of 100,000 units requiring 500,000 direct labor hours. Annual budgeted overhead costs total $437,500, of which $187,500 is fixed overhead. A total of 104,000 units using 540,000 direct labor hours were produced during the year. Actual variable overhead costs for the year were $260,000, and actual fixed overhead costs were $200,000.</a:t>
            </a:r>
            <a:endParaRPr lang="en-US" sz="2400" dirty="0">
              <a:ea typeface="Calibri"/>
              <a:cs typeface="Arial"/>
            </a:endParaRPr>
          </a:p>
          <a:p>
            <a:pPr algn="l" rtl="0">
              <a:lnSpc>
                <a:spcPct val="115000"/>
              </a:lnSpc>
              <a:spcAft>
                <a:spcPts val="0"/>
              </a:spcAft>
            </a:pPr>
            <a:r>
              <a:rPr lang="en-US" sz="2800" b="1" dirty="0" smtClean="0">
                <a:solidFill>
                  <a:srgbClr val="2B4C6B"/>
                </a:solidFill>
                <a:effectLst/>
                <a:latin typeface="AvenirLTStd-Heavy"/>
                <a:ea typeface="Calibri"/>
                <a:cs typeface="Arial"/>
              </a:rPr>
              <a:t>Required:</a:t>
            </a:r>
            <a:endParaRPr lang="en-US" sz="2400" dirty="0">
              <a:ea typeface="Calibri"/>
              <a:cs typeface="Arial"/>
            </a:endParaRPr>
          </a:p>
          <a:p>
            <a:pPr algn="l" rtl="0">
              <a:lnSpc>
                <a:spcPct val="115000"/>
              </a:lnSpc>
              <a:spcAft>
                <a:spcPts val="0"/>
              </a:spcAft>
            </a:pPr>
            <a:r>
              <a:rPr lang="en-US" dirty="0" smtClean="0">
                <a:solidFill>
                  <a:srgbClr val="000000"/>
                </a:solidFill>
                <a:effectLst/>
                <a:latin typeface="GalliardStd-Roman"/>
                <a:ea typeface="Calibri"/>
                <a:cs typeface="Arial"/>
              </a:rPr>
              <a:t>1. Compute the fixed overhead spending and volume variances. How would you interpret the spending variance? </a:t>
            </a:r>
            <a:endParaRPr lang="en-US" sz="2400" dirty="0">
              <a:ea typeface="Calibri"/>
              <a:cs typeface="Arial"/>
            </a:endParaRPr>
          </a:p>
          <a:p>
            <a:pPr algn="l" rtl="0">
              <a:lnSpc>
                <a:spcPct val="115000"/>
              </a:lnSpc>
              <a:spcAft>
                <a:spcPts val="0"/>
              </a:spcAft>
            </a:pPr>
            <a:r>
              <a:rPr lang="en-US" dirty="0" smtClean="0">
                <a:solidFill>
                  <a:srgbClr val="000000"/>
                </a:solidFill>
                <a:effectLst/>
                <a:latin typeface="GalliardStd-Roman"/>
                <a:ea typeface="Calibri"/>
                <a:cs typeface="Arial"/>
              </a:rPr>
              <a:t>Which is most appropriate for this example?</a:t>
            </a:r>
            <a:endParaRPr lang="en-US" sz="2400" dirty="0">
              <a:ea typeface="Calibri"/>
              <a:cs typeface="Arial"/>
            </a:endParaRPr>
          </a:p>
          <a:p>
            <a:pPr algn="l" rtl="0">
              <a:lnSpc>
                <a:spcPct val="115000"/>
              </a:lnSpc>
              <a:spcAft>
                <a:spcPts val="0"/>
              </a:spcAft>
            </a:pPr>
            <a:r>
              <a:rPr lang="en-US" dirty="0" smtClean="0">
                <a:solidFill>
                  <a:srgbClr val="000000"/>
                </a:solidFill>
                <a:effectLst/>
                <a:latin typeface="GalliardStd-Roman"/>
                <a:ea typeface="Calibri"/>
                <a:cs typeface="Arial"/>
              </a:rPr>
              <a:t>2. Compute the variable overhead spending and efficiency variances. How is the variable overhead spending variance like the price variances of direct labor and direct materials? How is it different? How is the variable overhead efficiency variance related to the direct labor efficiency variance?</a:t>
            </a:r>
            <a:endParaRPr lang="en-US" sz="2400" dirty="0">
              <a:ea typeface="Calibri"/>
              <a:cs typeface="Arial"/>
            </a:endParaRPr>
          </a:p>
        </p:txBody>
      </p:sp>
    </p:spTree>
    <p:extLst>
      <p:ext uri="{BB962C8B-B14F-4D97-AF65-F5344CB8AC3E}">
        <p14:creationId xmlns:p14="http://schemas.microsoft.com/office/powerpoint/2010/main" val="1239086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5771" y="205111"/>
            <a:ext cx="8640960" cy="6109365"/>
          </a:xfrm>
          <a:prstGeom prst="rect">
            <a:avLst/>
          </a:prstGeom>
        </p:spPr>
        <p:txBody>
          <a:bodyPr wrap="square">
            <a:spAutoFit/>
          </a:bodyPr>
          <a:lstStyle/>
          <a:p>
            <a:pPr algn="l" rtl="0">
              <a:lnSpc>
                <a:spcPct val="115000"/>
              </a:lnSpc>
              <a:spcAft>
                <a:spcPts val="0"/>
              </a:spcAft>
            </a:pPr>
            <a:r>
              <a:rPr lang="en-US" sz="2000" dirty="0" smtClean="0">
                <a:solidFill>
                  <a:srgbClr val="000000"/>
                </a:solidFill>
                <a:effectLst/>
                <a:latin typeface="GalliardStd-Roman"/>
                <a:ea typeface="Calibri"/>
                <a:cs typeface="Arial"/>
              </a:rPr>
              <a:t>Q8:Dulce Company produces a popular candy bar called Rico. The candy is produced in Costa Rica and exported to the United States. Recently, the company adopted the following standards for one 5-ounce bar of the candy:</a:t>
            </a:r>
            <a:endParaRPr lang="en-US" sz="2800" dirty="0" smtClean="0">
              <a:ea typeface="Calibri"/>
              <a:cs typeface="Arial"/>
            </a:endParaRPr>
          </a:p>
          <a:p>
            <a:pPr algn="l" rtl="0">
              <a:lnSpc>
                <a:spcPct val="115000"/>
              </a:lnSpc>
              <a:spcAft>
                <a:spcPts val="0"/>
              </a:spcAft>
            </a:pPr>
            <a:r>
              <a:rPr lang="en-US" sz="2000" dirty="0" smtClean="0">
                <a:solidFill>
                  <a:srgbClr val="000000"/>
                </a:solidFill>
                <a:effectLst/>
                <a:latin typeface="GalliardStd-Roman"/>
                <a:ea typeface="Calibri"/>
                <a:cs typeface="Arial"/>
              </a:rPr>
              <a:t>Direct materials (5.5 oz. @ $0.04) $0.22</a:t>
            </a:r>
            <a:endParaRPr lang="en-US" sz="2800" dirty="0" smtClean="0">
              <a:ea typeface="Calibri"/>
              <a:cs typeface="Arial"/>
            </a:endParaRPr>
          </a:p>
          <a:p>
            <a:pPr algn="l" rtl="0">
              <a:lnSpc>
                <a:spcPct val="115000"/>
              </a:lnSpc>
              <a:spcAft>
                <a:spcPts val="0"/>
              </a:spcAft>
            </a:pPr>
            <a:r>
              <a:rPr lang="en-US" sz="2000" dirty="0" smtClean="0">
                <a:solidFill>
                  <a:srgbClr val="000000"/>
                </a:solidFill>
                <a:effectLst/>
                <a:latin typeface="GalliardStd-Roman"/>
                <a:ea typeface="Calibri"/>
                <a:cs typeface="Arial"/>
              </a:rPr>
              <a:t>Direct labor (0.05 hr. @ $2.60) 0.13</a:t>
            </a:r>
            <a:endParaRPr lang="en-US" sz="2800" dirty="0" smtClean="0">
              <a:ea typeface="Calibri"/>
              <a:cs typeface="Arial"/>
            </a:endParaRPr>
          </a:p>
          <a:p>
            <a:pPr algn="l" rtl="0">
              <a:lnSpc>
                <a:spcPct val="115000"/>
              </a:lnSpc>
              <a:spcAft>
                <a:spcPts val="0"/>
              </a:spcAft>
            </a:pPr>
            <a:r>
              <a:rPr lang="en-US" sz="2000" dirty="0" smtClean="0">
                <a:solidFill>
                  <a:srgbClr val="000000"/>
                </a:solidFill>
                <a:effectLst/>
                <a:latin typeface="GalliardStd-Roman"/>
                <a:ea typeface="Calibri"/>
                <a:cs typeface="Arial"/>
              </a:rPr>
              <a:t>Standard prime cost $0.35</a:t>
            </a:r>
            <a:endParaRPr lang="en-US" sz="2800" dirty="0" smtClean="0">
              <a:ea typeface="Calibri"/>
              <a:cs typeface="Arial"/>
            </a:endParaRPr>
          </a:p>
          <a:p>
            <a:pPr algn="l" rtl="0">
              <a:lnSpc>
                <a:spcPct val="115000"/>
              </a:lnSpc>
              <a:spcAft>
                <a:spcPts val="0"/>
              </a:spcAft>
            </a:pPr>
            <a:r>
              <a:rPr lang="en-US" sz="2000" dirty="0" smtClean="0">
                <a:solidFill>
                  <a:srgbClr val="000000"/>
                </a:solidFill>
                <a:effectLst/>
                <a:latin typeface="GalliardStd-Roman"/>
                <a:ea typeface="Calibri"/>
                <a:cs typeface="Arial"/>
              </a:rPr>
              <a:t>During the first week of operation, the company experienced the following actual results:</a:t>
            </a:r>
            <a:endParaRPr lang="en-US" sz="2800" dirty="0" smtClean="0">
              <a:ea typeface="Calibri"/>
              <a:cs typeface="Arial"/>
            </a:endParaRPr>
          </a:p>
          <a:p>
            <a:pPr algn="l" rtl="0">
              <a:lnSpc>
                <a:spcPct val="115000"/>
              </a:lnSpc>
              <a:spcAft>
                <a:spcPts val="0"/>
              </a:spcAft>
            </a:pPr>
            <a:r>
              <a:rPr lang="en-US" sz="2000" dirty="0" smtClean="0">
                <a:solidFill>
                  <a:srgbClr val="000000"/>
                </a:solidFill>
                <a:effectLst/>
                <a:latin typeface="GalliardStd-Roman"/>
                <a:ea typeface="Calibri"/>
                <a:cs typeface="Arial"/>
              </a:rPr>
              <a:t>a. Bars produced: 100,000.</a:t>
            </a:r>
            <a:endParaRPr lang="en-US" sz="2800" dirty="0" smtClean="0">
              <a:ea typeface="Calibri"/>
              <a:cs typeface="Arial"/>
            </a:endParaRPr>
          </a:p>
          <a:p>
            <a:pPr algn="l" rtl="0">
              <a:lnSpc>
                <a:spcPct val="115000"/>
              </a:lnSpc>
              <a:spcAft>
                <a:spcPts val="0"/>
              </a:spcAft>
            </a:pPr>
            <a:r>
              <a:rPr lang="en-US" sz="2000" dirty="0" smtClean="0">
                <a:solidFill>
                  <a:srgbClr val="000000"/>
                </a:solidFill>
                <a:effectLst/>
                <a:latin typeface="GalliardStd-Roman"/>
                <a:ea typeface="Calibri"/>
                <a:cs typeface="Arial"/>
              </a:rPr>
              <a:t>b. Ounces of direct materials purchased: 570,000 ounces at $0.045.</a:t>
            </a:r>
            <a:endParaRPr lang="en-US" sz="2800" dirty="0" smtClean="0">
              <a:ea typeface="Calibri"/>
              <a:cs typeface="Arial"/>
            </a:endParaRPr>
          </a:p>
          <a:p>
            <a:pPr algn="l" rtl="0">
              <a:lnSpc>
                <a:spcPct val="115000"/>
              </a:lnSpc>
              <a:spcAft>
                <a:spcPts val="0"/>
              </a:spcAft>
            </a:pPr>
            <a:r>
              <a:rPr lang="en-US" sz="2000" dirty="0" smtClean="0">
                <a:solidFill>
                  <a:srgbClr val="000000"/>
                </a:solidFill>
                <a:effectLst/>
                <a:latin typeface="GalliardStd-Roman"/>
                <a:ea typeface="Calibri"/>
                <a:cs typeface="Arial"/>
              </a:rPr>
              <a:t>c. There are no beginning or ending inventories of direct materials.</a:t>
            </a:r>
            <a:endParaRPr lang="en-US" sz="2800" dirty="0" smtClean="0">
              <a:ea typeface="Calibri"/>
              <a:cs typeface="Arial"/>
            </a:endParaRPr>
          </a:p>
          <a:p>
            <a:pPr algn="l" rtl="0">
              <a:lnSpc>
                <a:spcPct val="115000"/>
              </a:lnSpc>
              <a:spcAft>
                <a:spcPts val="0"/>
              </a:spcAft>
            </a:pPr>
            <a:r>
              <a:rPr lang="en-US" sz="2000" dirty="0" smtClean="0">
                <a:solidFill>
                  <a:srgbClr val="000000"/>
                </a:solidFill>
                <a:effectLst/>
                <a:latin typeface="GalliardStd-Roman"/>
                <a:ea typeface="Calibri"/>
                <a:cs typeface="Arial"/>
              </a:rPr>
              <a:t>d. Direct labor: 5,200 hours at $2.55.</a:t>
            </a:r>
            <a:endParaRPr lang="en-US" sz="2800" dirty="0" smtClean="0">
              <a:ea typeface="Calibri"/>
              <a:cs typeface="Arial"/>
            </a:endParaRPr>
          </a:p>
          <a:p>
            <a:pPr algn="l" rtl="0">
              <a:lnSpc>
                <a:spcPct val="115000"/>
              </a:lnSpc>
              <a:spcAft>
                <a:spcPts val="0"/>
              </a:spcAft>
            </a:pPr>
            <a:r>
              <a:rPr lang="en-US" sz="2000" b="1" smtClean="0">
                <a:solidFill>
                  <a:srgbClr val="2B4C6B"/>
                </a:solidFill>
                <a:effectLst/>
                <a:latin typeface="AvenirLTStd-Heavy"/>
                <a:ea typeface="Calibri"/>
                <a:cs typeface="Arial"/>
              </a:rPr>
              <a:t>Required: </a:t>
            </a:r>
            <a:r>
              <a:rPr lang="en-US" sz="2000" smtClean="0">
                <a:solidFill>
                  <a:srgbClr val="000000"/>
                </a:solidFill>
                <a:effectLst/>
                <a:latin typeface="GalliardStd-Roman"/>
                <a:ea typeface="Calibri"/>
                <a:cs typeface="Arial"/>
              </a:rPr>
              <a:t>1</a:t>
            </a:r>
            <a:r>
              <a:rPr lang="en-US" sz="2000" dirty="0" smtClean="0">
                <a:solidFill>
                  <a:srgbClr val="000000"/>
                </a:solidFill>
                <a:effectLst/>
                <a:latin typeface="GalliardStd-Roman"/>
                <a:ea typeface="Calibri"/>
                <a:cs typeface="Arial"/>
              </a:rPr>
              <a:t>. Compute price and usage variances for direct materials.</a:t>
            </a:r>
            <a:endParaRPr lang="en-US" sz="2800" dirty="0" smtClean="0">
              <a:ea typeface="Calibri"/>
              <a:cs typeface="Arial"/>
            </a:endParaRPr>
          </a:p>
          <a:p>
            <a:pPr algn="l" rtl="0">
              <a:lnSpc>
                <a:spcPct val="115000"/>
              </a:lnSpc>
              <a:spcAft>
                <a:spcPts val="0"/>
              </a:spcAft>
            </a:pPr>
            <a:r>
              <a:rPr lang="en-US" sz="2000" dirty="0" smtClean="0">
                <a:solidFill>
                  <a:srgbClr val="000000"/>
                </a:solidFill>
                <a:effectLst/>
                <a:latin typeface="GalliardStd-Roman"/>
                <a:ea typeface="Calibri"/>
                <a:cs typeface="Arial"/>
              </a:rPr>
              <a:t>2. Compute the rate variance and the efficiency variance for direct labor.</a:t>
            </a:r>
            <a:endParaRPr lang="en-US" sz="2800" dirty="0" smtClean="0">
              <a:ea typeface="Calibri"/>
              <a:cs typeface="Arial"/>
            </a:endParaRPr>
          </a:p>
          <a:p>
            <a:pPr algn="l" rtl="0">
              <a:lnSpc>
                <a:spcPct val="115000"/>
              </a:lnSpc>
              <a:spcAft>
                <a:spcPts val="0"/>
              </a:spcAft>
            </a:pPr>
            <a:r>
              <a:rPr lang="en-US" sz="2000" dirty="0" smtClean="0">
                <a:solidFill>
                  <a:srgbClr val="000000"/>
                </a:solidFill>
                <a:effectLst/>
                <a:latin typeface="GalliardStd-Roman"/>
                <a:ea typeface="Calibri"/>
                <a:cs typeface="Arial"/>
              </a:rPr>
              <a:t>3. Prepare the journal entries associated with direct materials and direct labor.</a:t>
            </a:r>
            <a:endParaRPr lang="en-US" sz="2800" dirty="0">
              <a:ea typeface="Calibri"/>
              <a:cs typeface="Arial"/>
            </a:endParaRPr>
          </a:p>
        </p:txBody>
      </p:sp>
    </p:spTree>
    <p:extLst>
      <p:ext uri="{BB962C8B-B14F-4D97-AF65-F5344CB8AC3E}">
        <p14:creationId xmlns:p14="http://schemas.microsoft.com/office/powerpoint/2010/main" val="30331742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1557</Words>
  <Application>Microsoft Office PowerPoint</Application>
  <PresentationFormat>On-screen Show (4:3)</PresentationFormat>
  <Paragraphs>98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dc:creator>
  <cp:lastModifiedBy>DR.Ahmed Saker</cp:lastModifiedBy>
  <cp:revision>4</cp:revision>
  <dcterms:created xsi:type="dcterms:W3CDTF">2018-12-14T16:07:25Z</dcterms:created>
  <dcterms:modified xsi:type="dcterms:W3CDTF">2018-12-14T16:39:36Z</dcterms:modified>
</cp:coreProperties>
</file>