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1" r:id="rId2"/>
    <p:sldId id="272" r:id="rId3"/>
    <p:sldId id="273" r:id="rId4"/>
    <p:sldId id="266" r:id="rId5"/>
    <p:sldId id="267" r:id="rId6"/>
    <p:sldId id="268" r:id="rId7"/>
    <p:sldId id="269" r:id="rId8"/>
    <p:sldId id="270" r:id="rId9"/>
    <p:sldId id="258" r:id="rId10"/>
    <p:sldId id="260" r:id="rId11"/>
    <p:sldId id="261" r:id="rId12"/>
    <p:sldId id="262" r:id="rId13"/>
    <p:sldId id="263" r:id="rId14"/>
    <p:sldId id="264"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29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7501751C-B76F-475A-9E2E-8555724CF0F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501751C-B76F-475A-9E2E-8555724CF0F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501751C-B76F-475A-9E2E-8555724CF0F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CD6050-0DE7-4D79-8668-B8BC20593C94}" type="datetimeFigureOut">
              <a:rPr lang="ar-IQ" smtClean="0"/>
              <a:pPr/>
              <a:t>30/07/1439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7501751C-B76F-475A-9E2E-8555724CF0F3}"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CD6050-0DE7-4D79-8668-B8BC20593C94}" type="datetimeFigureOut">
              <a:rPr lang="ar-IQ" smtClean="0"/>
              <a:pPr/>
              <a:t>30/07/1439</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01751C-B76F-475A-9E2E-8555724CF0F3}"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371600"/>
            <a:ext cx="7851648" cy="1057268"/>
          </a:xfrm>
        </p:spPr>
        <p:style>
          <a:lnRef idx="1">
            <a:schemeClr val="accent1"/>
          </a:lnRef>
          <a:fillRef idx="3">
            <a:schemeClr val="accent1"/>
          </a:fillRef>
          <a:effectRef idx="2">
            <a:schemeClr val="accent1"/>
          </a:effectRef>
          <a:fontRef idx="minor">
            <a:schemeClr val="lt1"/>
          </a:fontRef>
        </p:style>
        <p:txBody>
          <a:bodyPr/>
          <a:lstStyle/>
          <a:p>
            <a:r>
              <a:rPr lang="ar-SA" dirty="0" smtClean="0"/>
              <a:t>ما هي دراسة الجدوى؟</a:t>
            </a:r>
            <a:endParaRPr lang="ar-IQ" dirty="0"/>
          </a:p>
        </p:txBody>
      </p:sp>
      <p:sp>
        <p:nvSpPr>
          <p:cNvPr id="5" name="Subtitle 4"/>
          <p:cNvSpPr>
            <a:spLocks noGrp="1"/>
          </p:cNvSpPr>
          <p:nvPr>
            <p:ph type="subTitle" idx="1"/>
          </p:nvPr>
        </p:nvSpPr>
        <p:spPr>
          <a:xfrm>
            <a:off x="642910" y="3143248"/>
            <a:ext cx="7745186" cy="2857520"/>
          </a:xfrm>
        </p:spPr>
        <p:style>
          <a:lnRef idx="1">
            <a:schemeClr val="accent1"/>
          </a:lnRef>
          <a:fillRef idx="3">
            <a:schemeClr val="accent1"/>
          </a:fillRef>
          <a:effectRef idx="2">
            <a:schemeClr val="accent1"/>
          </a:effectRef>
          <a:fontRef idx="minor">
            <a:schemeClr val="lt1"/>
          </a:fontRef>
        </p:style>
        <p:txBody>
          <a:bodyPr>
            <a:normAutofit/>
          </a:bodyPr>
          <a:lstStyle/>
          <a:p>
            <a:pPr algn="justLow"/>
            <a:r>
              <a:rPr lang="ar-SA" sz="3200" b="1" dirty="0" smtClean="0">
                <a:solidFill>
                  <a:schemeClr val="bg1"/>
                </a:solidFill>
              </a:rPr>
              <a:t>هي دراسة يقوم بها صاحب فكرة مشروع جديد لدراسة إمكانية تطبيق المشروع ونجاحه. </a:t>
            </a:r>
            <a:r>
              <a:rPr lang="ar-IQ" sz="3200" b="1" dirty="0" smtClean="0">
                <a:solidFill>
                  <a:schemeClr val="bg1"/>
                </a:solidFill>
              </a:rPr>
              <a:t>وهي </a:t>
            </a:r>
            <a:r>
              <a:rPr lang="ar-SA" sz="3200" b="1" dirty="0" smtClean="0">
                <a:solidFill>
                  <a:schemeClr val="bg1"/>
                </a:solidFill>
              </a:rPr>
              <a:t>توضح الاستثمارات المطلوبة والعائد المتوقع والمؤثرات الخارجية على المشروع مثل قوانين الدولة والمُنافسة والتطور التكنولوجي.</a:t>
            </a:r>
            <a:endParaRPr lang="en-US" sz="3200" b="1" dirty="0" smtClean="0">
              <a:solidFill>
                <a:schemeClr val="bg1"/>
              </a:solidFill>
            </a:endParaRPr>
          </a:p>
          <a:p>
            <a:endParaRPr lang="ar-IQ"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928670"/>
            <a:ext cx="7851648" cy="1143008"/>
          </a:xfrm>
        </p:spPr>
        <p:txBody>
          <a:bodyPr/>
          <a:lstStyle/>
          <a:p>
            <a:pPr rtl="1"/>
            <a:r>
              <a:rPr lang="ar-SA" dirty="0" smtClean="0">
                <a:solidFill>
                  <a:srgbClr val="FF0000"/>
                </a:solidFill>
              </a:rPr>
              <a:t>دراسة حالة :-</a:t>
            </a:r>
            <a:endParaRPr lang="en-US" dirty="0">
              <a:solidFill>
                <a:srgbClr val="FF0000"/>
              </a:solidFill>
            </a:endParaRPr>
          </a:p>
        </p:txBody>
      </p:sp>
      <p:sp>
        <p:nvSpPr>
          <p:cNvPr id="5" name="Subtitle 4"/>
          <p:cNvSpPr>
            <a:spLocks noGrp="1"/>
          </p:cNvSpPr>
          <p:nvPr>
            <p:ph type="subTitle" idx="1"/>
          </p:nvPr>
        </p:nvSpPr>
        <p:spPr>
          <a:xfrm>
            <a:off x="533400" y="2000240"/>
            <a:ext cx="7854696" cy="4071966"/>
          </a:xfrm>
        </p:spPr>
        <p:txBody>
          <a:bodyPr>
            <a:noAutofit/>
          </a:bodyPr>
          <a:lstStyle/>
          <a:p>
            <a:pPr algn="justLow"/>
            <a:r>
              <a:rPr lang="ar-SA" sz="3600" b="1" dirty="0" smtClean="0">
                <a:solidFill>
                  <a:schemeClr val="bg1"/>
                </a:solidFill>
              </a:rPr>
              <a:t>انا اعمل في مجال المقاولات المعماريه منذ عشرة </a:t>
            </a:r>
            <a:r>
              <a:rPr lang="ar-SA" sz="3600" b="1" dirty="0" err="1" smtClean="0">
                <a:solidFill>
                  <a:schemeClr val="bg1"/>
                </a:solidFill>
              </a:rPr>
              <a:t>س</a:t>
            </a:r>
            <a:r>
              <a:rPr lang="ar-IQ" sz="3600" b="1" dirty="0" smtClean="0">
                <a:solidFill>
                  <a:schemeClr val="bg1"/>
                </a:solidFill>
              </a:rPr>
              <a:t>ن</a:t>
            </a:r>
            <a:r>
              <a:rPr lang="ar-SA" sz="3600" b="1" dirty="0" smtClean="0">
                <a:solidFill>
                  <a:schemeClr val="bg1"/>
                </a:solidFill>
              </a:rPr>
              <a:t>وات </a:t>
            </a:r>
            <a:r>
              <a:rPr lang="ar-IQ" sz="3600" b="1" dirty="0" smtClean="0">
                <a:solidFill>
                  <a:schemeClr val="bg1"/>
                </a:solidFill>
              </a:rPr>
              <a:t>،</a:t>
            </a:r>
            <a:r>
              <a:rPr lang="ar-SA" sz="3600" b="1" dirty="0" smtClean="0">
                <a:solidFill>
                  <a:schemeClr val="bg1"/>
                </a:solidFill>
              </a:rPr>
              <a:t>و</a:t>
            </a:r>
            <a:r>
              <a:rPr lang="ar-IQ" sz="3600" b="1" dirty="0">
                <a:solidFill>
                  <a:schemeClr val="bg1"/>
                </a:solidFill>
              </a:rPr>
              <a:t> </a:t>
            </a:r>
            <a:r>
              <a:rPr lang="ar-SA" sz="3600" b="1" dirty="0" err="1" smtClean="0">
                <a:solidFill>
                  <a:schemeClr val="bg1"/>
                </a:solidFill>
              </a:rPr>
              <a:t>مازلت</a:t>
            </a:r>
            <a:r>
              <a:rPr lang="ar-SA" sz="3600" b="1" dirty="0" smtClean="0">
                <a:solidFill>
                  <a:schemeClr val="bg1"/>
                </a:solidFill>
              </a:rPr>
              <a:t> </a:t>
            </a:r>
            <a:r>
              <a:rPr lang="ar-SA" sz="3600" b="1" dirty="0" smtClean="0">
                <a:solidFill>
                  <a:schemeClr val="bg1"/>
                </a:solidFill>
              </a:rPr>
              <a:t>اقوم ببناء </a:t>
            </a:r>
            <a:r>
              <a:rPr lang="ar-SA" sz="3600" b="1" dirty="0" smtClean="0">
                <a:solidFill>
                  <a:schemeClr val="bg1"/>
                </a:solidFill>
              </a:rPr>
              <a:t>الوحدات </a:t>
            </a:r>
            <a:r>
              <a:rPr lang="ar-SA" sz="3600" b="1" dirty="0" err="1" smtClean="0">
                <a:solidFill>
                  <a:schemeClr val="bg1"/>
                </a:solidFill>
              </a:rPr>
              <a:t>السكنيه</a:t>
            </a:r>
            <a:r>
              <a:rPr lang="ar-SA" sz="3600" b="1" dirty="0" smtClean="0">
                <a:solidFill>
                  <a:schemeClr val="bg1"/>
                </a:solidFill>
              </a:rPr>
              <a:t>  </a:t>
            </a:r>
            <a:r>
              <a:rPr lang="ar-IQ" sz="3600" b="1" dirty="0" smtClean="0">
                <a:solidFill>
                  <a:schemeClr val="bg1"/>
                </a:solidFill>
              </a:rPr>
              <a:t>، </a:t>
            </a:r>
            <a:r>
              <a:rPr lang="ar-SA" sz="3600" b="1" dirty="0" smtClean="0">
                <a:solidFill>
                  <a:schemeClr val="bg1"/>
                </a:solidFill>
              </a:rPr>
              <a:t>ومن </a:t>
            </a:r>
            <a:r>
              <a:rPr lang="ar-SA" sz="3600" b="1" dirty="0" smtClean="0">
                <a:solidFill>
                  <a:schemeClr val="bg1"/>
                </a:solidFill>
              </a:rPr>
              <a:t>ثم بيعها بالتقسيط بأسعار مغريه جدا </a:t>
            </a:r>
            <a:r>
              <a:rPr lang="ar-SA" sz="3600" b="1" dirty="0" smtClean="0">
                <a:solidFill>
                  <a:schemeClr val="bg1"/>
                </a:solidFill>
              </a:rPr>
              <a:t> </a:t>
            </a:r>
            <a:r>
              <a:rPr lang="ar-SA" sz="3600" b="1" dirty="0" smtClean="0">
                <a:solidFill>
                  <a:schemeClr val="bg1"/>
                </a:solidFill>
              </a:rPr>
              <a:t>جدا . وبفضل الله استطعت استقطاب زبائن لهم وزنهم الاجتماعي واخرون من العامه من متوسطي الدخل وذوي الدخل المحدود من نفس المحافطه التي اقمت بها هذا المشروع .</a:t>
            </a:r>
            <a:br>
              <a:rPr lang="ar-SA" sz="3600" b="1" dirty="0" smtClean="0">
                <a:solidFill>
                  <a:schemeClr val="bg1"/>
                </a:solidFill>
              </a:rPr>
            </a:br>
            <a:endParaRPr lang="ar-IQ" sz="36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 </a:t>
            </a:r>
            <a:endParaRPr lang="ar-IQ" dirty="0"/>
          </a:p>
        </p:txBody>
      </p:sp>
      <p:sp>
        <p:nvSpPr>
          <p:cNvPr id="5" name="Subtitle 4"/>
          <p:cNvSpPr>
            <a:spLocks noGrp="1"/>
          </p:cNvSpPr>
          <p:nvPr>
            <p:ph type="subTitle" idx="1"/>
          </p:nvPr>
        </p:nvSpPr>
        <p:spPr>
          <a:xfrm>
            <a:off x="533400" y="1071546"/>
            <a:ext cx="7854696" cy="4857784"/>
          </a:xfrm>
        </p:spPr>
        <p:txBody>
          <a:bodyPr>
            <a:normAutofit/>
          </a:bodyPr>
          <a:lstStyle/>
          <a:p>
            <a:pPr lvl="0" algn="justLow"/>
            <a:r>
              <a:rPr lang="ar-SA" sz="3600" dirty="0" smtClean="0">
                <a:solidFill>
                  <a:schemeClr val="bg1"/>
                </a:solidFill>
              </a:rPr>
              <a:t>وحيث انني اطمح الى تطوير نشاطي حاولت ان ابحث عن تمويل  لرغبتي بأنشاء مصنع بلوك وخرسانه جاهزه حتى </a:t>
            </a:r>
            <a:r>
              <a:rPr lang="ar-SA" sz="3600" dirty="0" err="1" smtClean="0">
                <a:solidFill>
                  <a:schemeClr val="bg1"/>
                </a:solidFill>
              </a:rPr>
              <a:t>اتمكن</a:t>
            </a:r>
            <a:r>
              <a:rPr lang="ar-SA" sz="3600" dirty="0" smtClean="0">
                <a:solidFill>
                  <a:schemeClr val="bg1"/>
                </a:solidFill>
              </a:rPr>
              <a:t> من</a:t>
            </a:r>
            <a:r>
              <a:rPr lang="ar-IQ" sz="3600" dirty="0" smtClean="0">
                <a:solidFill>
                  <a:schemeClr val="bg1"/>
                </a:solidFill>
              </a:rPr>
              <a:t> </a:t>
            </a:r>
            <a:r>
              <a:rPr lang="ar-IQ" sz="3600" dirty="0" err="1" smtClean="0">
                <a:solidFill>
                  <a:schemeClr val="bg1"/>
                </a:solidFill>
              </a:rPr>
              <a:t>ان</a:t>
            </a:r>
            <a:r>
              <a:rPr lang="ar-IQ" sz="3600" dirty="0" smtClean="0">
                <a:solidFill>
                  <a:schemeClr val="bg1"/>
                </a:solidFill>
              </a:rPr>
              <a:t> </a:t>
            </a:r>
            <a:r>
              <a:rPr lang="ar-IQ" sz="3600" dirty="0" err="1" smtClean="0">
                <a:solidFill>
                  <a:schemeClr val="bg1"/>
                </a:solidFill>
              </a:rPr>
              <a:t>احقق</a:t>
            </a:r>
            <a:r>
              <a:rPr lang="ar-SA" sz="3600" dirty="0" smtClean="0">
                <a:solidFill>
                  <a:schemeClr val="bg1"/>
                </a:solidFill>
              </a:rPr>
              <a:t> الاكتفاء الذاتي لمشروعي وبنفس الوقت استفيد من دخل المصنع في حالة التسويق للغير ( نقداً ) . وحيث اني اعتمدت في خطتي التسويقيه للوحدات السكنيه البيع قبل الشروع بالبناء وفق نماذج تم تصميمها و توضيح مواصفاتها للزبون و التي تم</a:t>
            </a:r>
            <a:r>
              <a:rPr lang="ar-IQ" sz="3600" dirty="0" smtClean="0">
                <a:solidFill>
                  <a:schemeClr val="bg1"/>
                </a:solidFill>
              </a:rPr>
              <a:t>ت</a:t>
            </a:r>
            <a:r>
              <a:rPr lang="ar-SA" sz="3600" dirty="0" smtClean="0">
                <a:solidFill>
                  <a:schemeClr val="bg1"/>
                </a:solidFill>
              </a:rPr>
              <a:t> دراسة تكلفته الفعليه .</a:t>
            </a:r>
            <a:endParaRPr lang="en-US" sz="3600" dirty="0" smtClean="0">
              <a:solidFill>
                <a:schemeClr val="bg1"/>
              </a:solidFill>
            </a:endParaRP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  </a:t>
            </a:r>
            <a:endParaRPr lang="ar-IQ" dirty="0"/>
          </a:p>
        </p:txBody>
      </p:sp>
      <p:sp>
        <p:nvSpPr>
          <p:cNvPr id="5" name="Subtitle 4"/>
          <p:cNvSpPr>
            <a:spLocks noGrp="1"/>
          </p:cNvSpPr>
          <p:nvPr>
            <p:ph type="subTitle" idx="1"/>
          </p:nvPr>
        </p:nvSpPr>
        <p:spPr>
          <a:xfrm>
            <a:off x="533400" y="1214422"/>
            <a:ext cx="7854696" cy="4643470"/>
          </a:xfrm>
        </p:spPr>
        <p:txBody>
          <a:bodyPr>
            <a:normAutofit/>
          </a:bodyPr>
          <a:lstStyle/>
          <a:p>
            <a:pPr algn="justLow"/>
            <a:r>
              <a:rPr lang="ar-SA" b="1" dirty="0" smtClean="0"/>
              <a:t> </a:t>
            </a:r>
            <a:r>
              <a:rPr lang="en-US" b="1" dirty="0" smtClean="0"/>
              <a:t> </a:t>
            </a:r>
            <a:r>
              <a:rPr lang="ar-SA" sz="3600" dirty="0" smtClean="0">
                <a:solidFill>
                  <a:schemeClr val="bg1"/>
                </a:solidFill>
              </a:rPr>
              <a:t>طبعاً كل زبون يرغب </a:t>
            </a:r>
            <a:r>
              <a:rPr lang="ar-SA" sz="3600" dirty="0" smtClean="0">
                <a:solidFill>
                  <a:schemeClr val="bg1"/>
                </a:solidFill>
              </a:rPr>
              <a:t>ب</a:t>
            </a:r>
            <a:r>
              <a:rPr lang="ar-IQ" sz="3600" dirty="0" smtClean="0">
                <a:solidFill>
                  <a:schemeClr val="bg1"/>
                </a:solidFill>
              </a:rPr>
              <a:t>إ</a:t>
            </a:r>
            <a:r>
              <a:rPr lang="ar-SA" sz="3600" dirty="0" err="1" smtClean="0">
                <a:solidFill>
                  <a:schemeClr val="bg1"/>
                </a:solidFill>
              </a:rPr>
              <a:t>متلاك</a:t>
            </a:r>
            <a:r>
              <a:rPr lang="ar-SA" sz="3600" dirty="0" smtClean="0">
                <a:solidFill>
                  <a:schemeClr val="bg1"/>
                </a:solidFill>
              </a:rPr>
              <a:t> </a:t>
            </a:r>
            <a:r>
              <a:rPr lang="ar-IQ" sz="3600" dirty="0" smtClean="0">
                <a:solidFill>
                  <a:schemeClr val="bg1"/>
                </a:solidFill>
              </a:rPr>
              <a:t>وحدة سكنية</a:t>
            </a:r>
            <a:r>
              <a:rPr lang="ar-SA" sz="3600" dirty="0" smtClean="0">
                <a:solidFill>
                  <a:schemeClr val="bg1"/>
                </a:solidFill>
              </a:rPr>
              <a:t> وهم كثر ولله الحمد يقوم بدفع قسط مقدما والباقي اقساط شهريه تنتهي من 7 – 12 سنه</a:t>
            </a:r>
            <a:r>
              <a:rPr lang="en-US" sz="3600" dirty="0" smtClean="0">
                <a:solidFill>
                  <a:schemeClr val="bg1"/>
                </a:solidFill>
              </a:rPr>
              <a:t> .</a:t>
            </a:r>
          </a:p>
          <a:p>
            <a:pPr algn="justLow"/>
            <a:r>
              <a:rPr lang="en-US" sz="3600" dirty="0" smtClean="0">
                <a:solidFill>
                  <a:schemeClr val="bg1"/>
                </a:solidFill>
              </a:rPr>
              <a:t> </a:t>
            </a:r>
            <a:r>
              <a:rPr lang="ar-SA" sz="3600" dirty="0" smtClean="0">
                <a:solidFill>
                  <a:schemeClr val="bg1"/>
                </a:solidFill>
              </a:rPr>
              <a:t>هل لو اقدمت على خطوة اخذ الدفعات المقدمه من عدد من الزبائن والتي سوف تمكنني من تشغيل المصنع  اكون قد اتبعت الخطة التي تجعلني اسير في الطريق الصحيح .</a:t>
            </a:r>
            <a:endParaRPr lang="en-US" sz="36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214422"/>
            <a:ext cx="7851648" cy="1828800"/>
          </a:xfrm>
        </p:spPr>
        <p:txBody>
          <a:bodyPr/>
          <a:lstStyle/>
          <a:p>
            <a:r>
              <a:rPr lang="en-US" dirty="0" smtClean="0"/>
              <a:t> </a:t>
            </a:r>
            <a:endParaRPr lang="ar-IQ" dirty="0"/>
          </a:p>
        </p:txBody>
      </p:sp>
      <p:sp>
        <p:nvSpPr>
          <p:cNvPr id="5" name="Subtitle 4"/>
          <p:cNvSpPr>
            <a:spLocks noGrp="1"/>
          </p:cNvSpPr>
          <p:nvPr>
            <p:ph type="subTitle" idx="1"/>
          </p:nvPr>
        </p:nvSpPr>
        <p:spPr>
          <a:xfrm>
            <a:off x="533400" y="1142984"/>
            <a:ext cx="7854696" cy="4643470"/>
          </a:xfrm>
        </p:spPr>
        <p:txBody>
          <a:bodyPr>
            <a:noAutofit/>
          </a:bodyPr>
          <a:lstStyle/>
          <a:p>
            <a:pPr algn="justLow"/>
            <a:r>
              <a:rPr lang="ar-SA" sz="3600" b="1" dirty="0" smtClean="0">
                <a:solidFill>
                  <a:schemeClr val="bg1"/>
                </a:solidFill>
              </a:rPr>
              <a:t>يجب الإجابة عن مثل هذا السؤال بدون الدخول في حسابات واعتبارات كثيرة. هل سيتمكن المصنع من تمويل بناء الوحدات السكنية عوضا عن المقدمات التي استخدمتها في تشغيل المصنع؟ هل سيدر المصنع ربح بسرعة كبيرة؟ إذا لم يكن فستدخل في مشكلة سيولة قد تكون شديدة. هذه أمور لابد من تقديرها بشكل واقعي.</a:t>
            </a:r>
            <a:endParaRPr lang="ar-IQ" sz="3600" b="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533400" y="1071546"/>
            <a:ext cx="7854696" cy="4857784"/>
          </a:xfrm>
        </p:spPr>
        <p:txBody>
          <a:bodyPr>
            <a:noAutofit/>
          </a:bodyPr>
          <a:lstStyle/>
          <a:p>
            <a:pPr lvl="1" algn="justLow"/>
            <a:r>
              <a:rPr lang="ar-SA" sz="3600" b="1" dirty="0" smtClean="0">
                <a:solidFill>
                  <a:schemeClr val="bg1"/>
                </a:solidFill>
              </a:rPr>
              <a:t>الأمر الآخر هو أنك ناجح فيما تقوم به فهل سيزداد نجاحك من خلال إنشاء ذلك المصنع أم أنك ستتشتت بين النشاطين؟ وهل ستؤثر الأزمة العالمية الحالية على مثل هذا المصنع؟ </a:t>
            </a:r>
            <a:endParaRPr lang="en-US" sz="3600" b="1" dirty="0" smtClean="0">
              <a:solidFill>
                <a:schemeClr val="bg1"/>
              </a:solidFill>
            </a:endParaRPr>
          </a:p>
          <a:p>
            <a:pPr algn="justLow"/>
            <a:r>
              <a:rPr lang="en-US" sz="3600" b="1" dirty="0" smtClean="0">
                <a:solidFill>
                  <a:schemeClr val="bg1"/>
                </a:solidFill>
              </a:rPr>
              <a:t>    </a:t>
            </a:r>
            <a:r>
              <a:rPr lang="ar-SA" sz="3600" b="1" dirty="0" smtClean="0">
                <a:solidFill>
                  <a:schemeClr val="bg1"/>
                </a:solidFill>
              </a:rPr>
              <a:t>هذه أسئلة لابد أن تبحثها جيدا. وفي جميع الأحوال</a:t>
            </a:r>
            <a:r>
              <a:rPr lang="en-US" sz="3600" b="1" dirty="0" smtClean="0">
                <a:solidFill>
                  <a:schemeClr val="bg1"/>
                </a:solidFill>
              </a:rPr>
              <a:t>    </a:t>
            </a:r>
            <a:r>
              <a:rPr lang="ar-SA" sz="3600" b="1" dirty="0" err="1" smtClean="0">
                <a:solidFill>
                  <a:schemeClr val="bg1"/>
                </a:solidFill>
              </a:rPr>
              <a:t>لايمكنني</a:t>
            </a:r>
            <a:r>
              <a:rPr lang="ar-SA" sz="3600" b="1" dirty="0" smtClean="0">
                <a:solidFill>
                  <a:schemeClr val="bg1"/>
                </a:solidFill>
              </a:rPr>
              <a:t> إعطاء رأي قاطع لأن هذا يتطلب الكثير</a:t>
            </a:r>
            <a:r>
              <a:rPr lang="en-US" sz="3600" b="1" dirty="0" smtClean="0">
                <a:solidFill>
                  <a:schemeClr val="bg1"/>
                </a:solidFill>
              </a:rPr>
              <a:t> </a:t>
            </a:r>
            <a:r>
              <a:rPr lang="ar-IQ" sz="3600" b="1" dirty="0" smtClean="0">
                <a:solidFill>
                  <a:schemeClr val="bg1"/>
                </a:solidFill>
              </a:rPr>
              <a:t>   من  </a:t>
            </a:r>
            <a:r>
              <a:rPr lang="ar-SA" sz="3600" b="1" smtClean="0">
                <a:solidFill>
                  <a:schemeClr val="bg1"/>
                </a:solidFill>
              </a:rPr>
              <a:t>الدراسة والحسابات.</a:t>
            </a:r>
            <a:r>
              <a:rPr lang="ar-SA" sz="3600" b="1" dirty="0" smtClean="0">
                <a:solidFill>
                  <a:schemeClr val="bg1"/>
                </a:solidFill>
              </a:rPr>
              <a:t/>
            </a:r>
            <a:br>
              <a:rPr lang="ar-SA" sz="3600" b="1" dirty="0" smtClean="0">
                <a:solidFill>
                  <a:schemeClr val="bg1"/>
                </a:solidFill>
              </a:rPr>
            </a:br>
            <a:r>
              <a:rPr lang="en-US" sz="3600" b="1" dirty="0" smtClean="0">
                <a:solidFill>
                  <a:schemeClr val="bg1"/>
                </a:solidFill>
              </a:rPr>
              <a:t> </a:t>
            </a:r>
            <a:endParaRPr lang="en-US" sz="36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214422"/>
            <a:ext cx="7851648" cy="1071570"/>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IQ" dirty="0" smtClean="0"/>
              <a:t/>
            </a:r>
            <a:br>
              <a:rPr lang="ar-IQ" dirty="0" smtClean="0"/>
            </a:br>
            <a:r>
              <a:rPr lang="ar-SA" dirty="0" smtClean="0"/>
              <a:t>دراسة الجدوى- لماذا؟</a:t>
            </a:r>
            <a:endParaRPr lang="ar-IQ" dirty="0"/>
          </a:p>
        </p:txBody>
      </p:sp>
      <p:sp>
        <p:nvSpPr>
          <p:cNvPr id="5" name="Subtitle 4"/>
          <p:cNvSpPr>
            <a:spLocks noGrp="1"/>
          </p:cNvSpPr>
          <p:nvPr>
            <p:ph type="subTitle" idx="1"/>
          </p:nvPr>
        </p:nvSpPr>
        <p:spPr>
          <a:xfrm>
            <a:off x="571472" y="2928934"/>
            <a:ext cx="7854696" cy="2928958"/>
          </a:xfrm>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justLow"/>
            <a:r>
              <a:rPr lang="en-US" sz="3600" b="1" dirty="0" smtClean="0">
                <a:solidFill>
                  <a:schemeClr val="bg1"/>
                </a:solidFill>
              </a:rPr>
              <a:t>   </a:t>
            </a:r>
            <a:r>
              <a:rPr lang="ar-SA" sz="3600" b="1" dirty="0" smtClean="0">
                <a:solidFill>
                  <a:schemeClr val="bg1"/>
                </a:solidFill>
              </a:rPr>
              <a:t>لسببين</a:t>
            </a:r>
            <a:endParaRPr lang="en-US" sz="3600" b="1" dirty="0" smtClean="0">
              <a:solidFill>
                <a:schemeClr val="bg1"/>
              </a:solidFill>
            </a:endParaRPr>
          </a:p>
          <a:p>
            <a:pPr algn="justLow"/>
            <a:r>
              <a:rPr lang="ar-SA" sz="3600" b="1" dirty="0" smtClean="0">
                <a:solidFill>
                  <a:schemeClr val="bg1"/>
                </a:solidFill>
              </a:rPr>
              <a:t> أولا: لتعرف أنت ما تحتاجه لمشروعك وفرص </a:t>
            </a:r>
            <a:r>
              <a:rPr lang="en-US" sz="3600" b="1" dirty="0" smtClean="0">
                <a:solidFill>
                  <a:schemeClr val="bg1"/>
                </a:solidFill>
              </a:rPr>
              <a:t>                </a:t>
            </a:r>
            <a:r>
              <a:rPr lang="ar-SA" sz="3600" b="1" dirty="0" smtClean="0">
                <a:solidFill>
                  <a:schemeClr val="bg1"/>
                </a:solidFill>
              </a:rPr>
              <a:t>نجاحه.</a:t>
            </a:r>
            <a:endParaRPr lang="en-US" sz="3600" b="1" dirty="0" smtClean="0">
              <a:solidFill>
                <a:schemeClr val="bg1"/>
              </a:solidFill>
            </a:endParaRPr>
          </a:p>
          <a:p>
            <a:pPr algn="justLow"/>
            <a:r>
              <a:rPr lang="ar-SA" sz="3600" b="1" dirty="0" smtClean="0">
                <a:solidFill>
                  <a:schemeClr val="bg1"/>
                </a:solidFill>
              </a:rPr>
              <a:t> ثانيا: لتُثبِت للمُمَولين أن هذا المشروع يتوقع له </a:t>
            </a:r>
            <a:r>
              <a:rPr lang="en-US" sz="3600" b="1" dirty="0" smtClean="0">
                <a:solidFill>
                  <a:schemeClr val="bg1"/>
                </a:solidFill>
              </a:rPr>
              <a:t>              </a:t>
            </a:r>
            <a:r>
              <a:rPr lang="ar-SA" sz="3600" b="1" dirty="0" smtClean="0">
                <a:solidFill>
                  <a:schemeClr val="bg1"/>
                </a:solidFill>
              </a:rPr>
              <a:t>النجاح وتحقيق عائد استثمار جيد.</a:t>
            </a:r>
            <a:endParaRPr lang="en-US" sz="36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785794"/>
            <a:ext cx="7851648" cy="642942"/>
          </a:xfrm>
        </p:spPr>
        <p:style>
          <a:lnRef idx="1">
            <a:schemeClr val="accent1"/>
          </a:lnRef>
          <a:fillRef idx="3">
            <a:schemeClr val="accent1"/>
          </a:fillRef>
          <a:effectRef idx="2">
            <a:schemeClr val="accent1"/>
          </a:effectRef>
          <a:fontRef idx="minor">
            <a:schemeClr val="lt1"/>
          </a:fontRef>
        </p:style>
        <p:txBody>
          <a:bodyPr>
            <a:normAutofit/>
          </a:bodyPr>
          <a:lstStyle/>
          <a:p>
            <a:r>
              <a:rPr lang="ar-SA" sz="3600" dirty="0" smtClean="0"/>
              <a:t>ما هي العلاقة بين دراسة الجدوى و التخطيط ؟</a:t>
            </a:r>
            <a:endParaRPr lang="ar-IQ" sz="3600" dirty="0"/>
          </a:p>
        </p:txBody>
      </p:sp>
      <p:sp>
        <p:nvSpPr>
          <p:cNvPr id="5" name="Subtitle 4"/>
          <p:cNvSpPr>
            <a:spLocks noGrp="1"/>
          </p:cNvSpPr>
          <p:nvPr>
            <p:ph type="subTitle" idx="1"/>
          </p:nvPr>
        </p:nvSpPr>
        <p:spPr>
          <a:xfrm>
            <a:off x="533400" y="1857364"/>
            <a:ext cx="7854696" cy="4000528"/>
          </a:xfrm>
        </p:spPr>
        <p:txBody>
          <a:bodyPr>
            <a:noAutofit/>
          </a:bodyPr>
          <a:lstStyle/>
          <a:p>
            <a:pPr algn="justLow"/>
            <a:r>
              <a:rPr lang="ar-SA" sz="3200" b="1" dirty="0" smtClean="0">
                <a:solidFill>
                  <a:schemeClr val="bg1"/>
                </a:solidFill>
              </a:rPr>
              <a:t>دراسة الجدوى تتعلق بدراسة مشروع جديد أما التخطيط فهو دراسة أفضل المجالات التي يمكن أن تعمل بها الم</a:t>
            </a:r>
            <a:r>
              <a:rPr lang="ar-IQ" sz="3200" b="1" dirty="0" smtClean="0">
                <a:solidFill>
                  <a:schemeClr val="bg1"/>
                </a:solidFill>
              </a:rPr>
              <a:t>نظمة</a:t>
            </a:r>
            <a:r>
              <a:rPr lang="ar-SA" sz="3200" b="1" dirty="0" smtClean="0">
                <a:solidFill>
                  <a:schemeClr val="bg1"/>
                </a:solidFill>
              </a:rPr>
              <a:t> في السنوات القادمة وكيف يمكنها أن تُنافس في هذه المجالات. فالتخطيط أعم من دراسة</a:t>
            </a:r>
            <a:r>
              <a:rPr lang="ar-IQ" sz="3200" b="1" dirty="0" smtClean="0">
                <a:solidFill>
                  <a:schemeClr val="bg1"/>
                </a:solidFill>
              </a:rPr>
              <a:t> الجدوى</a:t>
            </a:r>
            <a:r>
              <a:rPr lang="ar-SA" sz="3200" b="1" dirty="0" smtClean="0">
                <a:solidFill>
                  <a:schemeClr val="bg1"/>
                </a:solidFill>
              </a:rPr>
              <a:t> ال</a:t>
            </a:r>
            <a:r>
              <a:rPr lang="ar-IQ" sz="3200" b="1" dirty="0" smtClean="0">
                <a:solidFill>
                  <a:schemeClr val="bg1"/>
                </a:solidFill>
              </a:rPr>
              <a:t>تي </a:t>
            </a:r>
            <a:r>
              <a:rPr lang="ar-SA" sz="3200" b="1" dirty="0" smtClean="0">
                <a:solidFill>
                  <a:schemeClr val="bg1"/>
                </a:solidFill>
              </a:rPr>
              <a:t>تختص بدراسة مشروع  أو مشاريع محددة. على الرغم من ذلك فهناك تشابه كبير بينهما حيث أن كلا منهما يحتاج </a:t>
            </a:r>
            <a:r>
              <a:rPr lang="ar-IQ" sz="3200" b="1" dirty="0" smtClean="0">
                <a:solidFill>
                  <a:schemeClr val="bg1"/>
                </a:solidFill>
              </a:rPr>
              <a:t>ل</a:t>
            </a:r>
            <a:r>
              <a:rPr lang="ar-SA" sz="3200" b="1" dirty="0" smtClean="0">
                <a:solidFill>
                  <a:schemeClr val="bg1"/>
                </a:solidFill>
              </a:rPr>
              <a:t>دراسة السوق والمنافسين وال</a:t>
            </a:r>
            <a:r>
              <a:rPr lang="ar-IQ" sz="3200" b="1" dirty="0" smtClean="0">
                <a:solidFill>
                  <a:schemeClr val="bg1"/>
                </a:solidFill>
              </a:rPr>
              <a:t>زبائن</a:t>
            </a:r>
            <a:r>
              <a:rPr lang="ar-SA" sz="3200" b="1" dirty="0" smtClean="0">
                <a:solidFill>
                  <a:schemeClr val="bg1"/>
                </a:solidFill>
              </a:rPr>
              <a:t> والعوامل الخارجية  المؤثرة  والقدرات المتوفرة لدينا والممكن تعلمها أو شرائها و ننتهي بالعائد المادي المتوقع.</a:t>
            </a:r>
            <a:endParaRPr lang="en-US" sz="3200" b="1" dirty="0" smtClean="0">
              <a:solidFill>
                <a:schemeClr val="bg1"/>
              </a:solidFill>
            </a:endParaRPr>
          </a:p>
          <a:p>
            <a:pPr algn="justLow"/>
            <a:endParaRPr lang="ar-IQ" sz="32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2910" y="428604"/>
            <a:ext cx="7851648" cy="1143008"/>
          </a:xfrm>
        </p:spPr>
        <p:style>
          <a:lnRef idx="1">
            <a:schemeClr val="accent1"/>
          </a:lnRef>
          <a:fillRef idx="3">
            <a:schemeClr val="accent1"/>
          </a:fillRef>
          <a:effectRef idx="2">
            <a:schemeClr val="accent1"/>
          </a:effectRef>
          <a:fontRef idx="minor">
            <a:schemeClr val="lt1"/>
          </a:fontRef>
        </p:style>
        <p:txBody>
          <a:bodyPr/>
          <a:lstStyle/>
          <a:p>
            <a:pPr rtl="1"/>
            <a:r>
              <a:rPr lang="ar-SA" dirty="0" smtClean="0"/>
              <a:t>خطوات إعداد دراسة الجدوى:-</a:t>
            </a:r>
            <a:endParaRPr lang="en-US" dirty="0"/>
          </a:p>
        </p:txBody>
      </p:sp>
      <p:sp>
        <p:nvSpPr>
          <p:cNvPr id="5" name="Subtitle 4"/>
          <p:cNvSpPr>
            <a:spLocks noGrp="1"/>
          </p:cNvSpPr>
          <p:nvPr>
            <p:ph type="subTitle" idx="1"/>
          </p:nvPr>
        </p:nvSpPr>
        <p:spPr>
          <a:xfrm>
            <a:off x="533400" y="2500306"/>
            <a:ext cx="7854696" cy="3929090"/>
          </a:xfrm>
        </p:spPr>
        <p:txBody>
          <a:bodyPr>
            <a:normAutofit fontScale="25000" lnSpcReduction="20000"/>
          </a:bodyPr>
          <a:lstStyle/>
          <a:p>
            <a:pPr algn="justLow"/>
            <a:r>
              <a:rPr lang="ar-IQ" sz="12800" b="1" dirty="0" smtClean="0">
                <a:solidFill>
                  <a:schemeClr val="bg1"/>
                </a:solidFill>
              </a:rPr>
              <a:t>1</a:t>
            </a:r>
            <a:r>
              <a:rPr lang="ar-SA" sz="12800" b="1" dirty="0" smtClean="0">
                <a:solidFill>
                  <a:schemeClr val="bg1"/>
                </a:solidFill>
              </a:rPr>
              <a:t>- ظهور الفكره إلاستثماريه:-</a:t>
            </a:r>
            <a:br>
              <a:rPr lang="ar-SA" sz="12800" b="1" dirty="0" smtClean="0">
                <a:solidFill>
                  <a:schemeClr val="bg1"/>
                </a:solidFill>
              </a:rPr>
            </a:br>
            <a:r>
              <a:rPr lang="ar-SA" sz="12800" b="1" dirty="0" smtClean="0">
                <a:solidFill>
                  <a:schemeClr val="bg1"/>
                </a:solidFill>
              </a:rPr>
              <a:t>وهي في الغالب ما تكون نتاج لتفكير عميق</a:t>
            </a:r>
            <a:br>
              <a:rPr lang="ar-SA" sz="12800" b="1" dirty="0" smtClean="0">
                <a:solidFill>
                  <a:schemeClr val="bg1"/>
                </a:solidFill>
              </a:rPr>
            </a:br>
            <a:r>
              <a:rPr lang="ar-SA" sz="12800" b="1" dirty="0" smtClean="0">
                <a:solidFill>
                  <a:schemeClr val="bg1"/>
                </a:solidFill>
              </a:rPr>
              <a:t>و</a:t>
            </a:r>
            <a:r>
              <a:rPr lang="ar-IQ" sz="12800" b="1" dirty="0" smtClean="0">
                <a:solidFill>
                  <a:schemeClr val="bg1"/>
                </a:solidFill>
              </a:rPr>
              <a:t>و</a:t>
            </a:r>
            <a:r>
              <a:rPr lang="ar-SA" sz="12800" b="1" dirty="0" smtClean="0">
                <a:solidFill>
                  <a:schemeClr val="bg1"/>
                </a:solidFill>
              </a:rPr>
              <a:t>جود رأسمال عاطل نرغب في </a:t>
            </a:r>
            <a:r>
              <a:rPr lang="ar-IQ" sz="12800" b="1" dirty="0">
                <a:solidFill>
                  <a:schemeClr val="bg1"/>
                </a:solidFill>
              </a:rPr>
              <a:t>ا</a:t>
            </a:r>
            <a:r>
              <a:rPr lang="ar-SA" sz="12800" b="1" dirty="0" err="1" smtClean="0">
                <a:solidFill>
                  <a:schemeClr val="bg1"/>
                </a:solidFill>
              </a:rPr>
              <a:t>ستثماره</a:t>
            </a:r>
            <a:r>
              <a:rPr lang="ar-SA" sz="12800" b="1" dirty="0" smtClean="0">
                <a:solidFill>
                  <a:schemeClr val="bg1"/>
                </a:solidFill>
              </a:rPr>
              <a:t> </a:t>
            </a:r>
            <a:r>
              <a:rPr lang="ar-SA" sz="12800" b="1" dirty="0" smtClean="0">
                <a:solidFill>
                  <a:schemeClr val="bg1"/>
                </a:solidFill>
              </a:rPr>
              <a:t>.</a:t>
            </a:r>
            <a:endParaRPr lang="ar-IQ" sz="12800" b="1" dirty="0" smtClean="0">
              <a:solidFill>
                <a:schemeClr val="bg1"/>
              </a:solidFill>
            </a:endParaRPr>
          </a:p>
          <a:p>
            <a:pPr algn="justLow"/>
            <a:endParaRPr lang="en-US" sz="12800" b="1" dirty="0" smtClean="0">
              <a:solidFill>
                <a:schemeClr val="bg1"/>
              </a:solidFill>
            </a:endParaRPr>
          </a:p>
          <a:p>
            <a:pPr algn="justLow"/>
            <a:r>
              <a:rPr lang="ar-IQ" sz="12800" b="1" dirty="0" smtClean="0">
                <a:solidFill>
                  <a:schemeClr val="bg1"/>
                </a:solidFill>
              </a:rPr>
              <a:t>2</a:t>
            </a:r>
            <a:r>
              <a:rPr lang="ar-SA" sz="12800" b="1" dirty="0" smtClean="0">
                <a:solidFill>
                  <a:schemeClr val="bg1"/>
                </a:solidFill>
              </a:rPr>
              <a:t>- الدراسة المبدئية للمشروع:-</a:t>
            </a:r>
            <a:br>
              <a:rPr lang="ar-SA" sz="12800" b="1" dirty="0" smtClean="0">
                <a:solidFill>
                  <a:schemeClr val="bg1"/>
                </a:solidFill>
              </a:rPr>
            </a:br>
            <a:r>
              <a:rPr lang="ar-SA" sz="12800" b="1" dirty="0" smtClean="0">
                <a:solidFill>
                  <a:schemeClr val="bg1"/>
                </a:solidFill>
              </a:rPr>
              <a:t>وهي في الغالب ما تكون دراسة إمكانية تطبيق الفكره ذاتها.</a:t>
            </a:r>
            <a:endParaRPr lang="ar-IQ" sz="12800" b="1"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ar-IQ" dirty="0" smtClean="0"/>
              <a:t>  </a:t>
            </a:r>
            <a:endParaRPr lang="ar-IQ" dirty="0"/>
          </a:p>
        </p:txBody>
      </p:sp>
      <p:sp>
        <p:nvSpPr>
          <p:cNvPr id="5" name="Subtitle 4"/>
          <p:cNvSpPr>
            <a:spLocks noGrp="1"/>
          </p:cNvSpPr>
          <p:nvPr>
            <p:ph type="subTitle" idx="1"/>
          </p:nvPr>
        </p:nvSpPr>
        <p:spPr>
          <a:xfrm>
            <a:off x="533400" y="785794"/>
            <a:ext cx="7854696" cy="5214974"/>
          </a:xfrm>
        </p:spPr>
        <p:txBody>
          <a:bodyPr>
            <a:normAutofit fontScale="92500" lnSpcReduction="10000"/>
          </a:bodyPr>
          <a:lstStyle/>
          <a:p>
            <a:pPr algn="justLow"/>
            <a:r>
              <a:rPr lang="ar-SA" b="1" dirty="0" smtClean="0"/>
              <a:t> </a:t>
            </a:r>
            <a:r>
              <a:rPr lang="ar-SA" sz="3800" b="1" dirty="0" smtClean="0">
                <a:solidFill>
                  <a:schemeClr val="bg1"/>
                </a:solidFill>
              </a:rPr>
              <a:t>3- دراسة المحددات والموانع والمعوقات لظهور </a:t>
            </a:r>
            <a:r>
              <a:rPr lang="ar-SA" sz="3800" b="1" dirty="0" err="1" smtClean="0">
                <a:solidFill>
                  <a:schemeClr val="bg1"/>
                </a:solidFill>
              </a:rPr>
              <a:t>الفكره</a:t>
            </a:r>
            <a:r>
              <a:rPr lang="ar-IQ" sz="3800" b="1" dirty="0" smtClean="0">
                <a:solidFill>
                  <a:schemeClr val="bg1"/>
                </a:solidFill>
              </a:rPr>
              <a:t> </a:t>
            </a:r>
            <a:r>
              <a:rPr lang="ar-SA" sz="3800" b="1" dirty="0" smtClean="0">
                <a:solidFill>
                  <a:schemeClr val="bg1"/>
                </a:solidFill>
              </a:rPr>
              <a:t>.</a:t>
            </a:r>
            <a:endParaRPr lang="ar-IQ" sz="3800" b="1" dirty="0" smtClean="0">
              <a:solidFill>
                <a:schemeClr val="bg1"/>
              </a:solidFill>
            </a:endParaRPr>
          </a:p>
          <a:p>
            <a:pPr algn="justLow"/>
            <a:r>
              <a:rPr lang="ar-SA" sz="3800" b="1" dirty="0" smtClean="0">
                <a:solidFill>
                  <a:schemeClr val="bg1"/>
                </a:solidFill>
              </a:rPr>
              <a:t/>
            </a:r>
            <a:br>
              <a:rPr lang="ar-SA" sz="3800" b="1" dirty="0" smtClean="0">
                <a:solidFill>
                  <a:schemeClr val="bg1"/>
                </a:solidFill>
              </a:rPr>
            </a:br>
            <a:r>
              <a:rPr lang="ar-SA" sz="3800" b="1" dirty="0" smtClean="0">
                <a:solidFill>
                  <a:schemeClr val="bg1"/>
                </a:solidFill>
              </a:rPr>
              <a:t> 4- درسه مدى شرعية المشروع</a:t>
            </a:r>
            <a:br>
              <a:rPr lang="ar-SA" sz="3800" b="1" dirty="0" smtClean="0">
                <a:solidFill>
                  <a:schemeClr val="bg1"/>
                </a:solidFill>
              </a:rPr>
            </a:br>
            <a:r>
              <a:rPr lang="ar-IQ" sz="3800" b="1" dirty="0" smtClean="0">
                <a:solidFill>
                  <a:schemeClr val="bg1"/>
                </a:solidFill>
              </a:rPr>
              <a:t>و</a:t>
            </a:r>
            <a:r>
              <a:rPr lang="ar-SA" sz="3800" b="1" dirty="0" smtClean="0">
                <a:solidFill>
                  <a:schemeClr val="bg1"/>
                </a:solidFill>
              </a:rPr>
              <a:t>دراسة الموقف وتداخلات القرار وإن كان هناك بدائل إخرى قبل الشروع</a:t>
            </a:r>
            <a:br>
              <a:rPr lang="ar-SA" sz="3800" b="1" dirty="0" smtClean="0">
                <a:solidFill>
                  <a:schemeClr val="bg1"/>
                </a:solidFill>
              </a:rPr>
            </a:br>
            <a:r>
              <a:rPr lang="ar-SA" sz="3800" b="1" dirty="0" smtClean="0">
                <a:solidFill>
                  <a:schemeClr val="bg1"/>
                </a:solidFill>
              </a:rPr>
              <a:t>في إتخاذ القرار.</a:t>
            </a:r>
            <a:endParaRPr lang="ar-IQ" sz="3800" b="1" dirty="0" smtClean="0">
              <a:solidFill>
                <a:schemeClr val="bg1"/>
              </a:solidFill>
            </a:endParaRPr>
          </a:p>
          <a:p>
            <a:pPr algn="justLow"/>
            <a:endParaRPr lang="en-US" sz="3800" b="1" dirty="0" smtClean="0">
              <a:solidFill>
                <a:schemeClr val="bg1"/>
              </a:solidFill>
            </a:endParaRPr>
          </a:p>
          <a:p>
            <a:pPr algn="justLow"/>
            <a:r>
              <a:rPr lang="ar-SA" sz="3800" b="1" dirty="0" smtClean="0">
                <a:solidFill>
                  <a:schemeClr val="bg1"/>
                </a:solidFill>
              </a:rPr>
              <a:t> 5-دارسة الجدوى التفصيليه والتي تتضمن كل من الدراسات الاتية :-</a:t>
            </a:r>
            <a:endParaRPr lang="ar-IQ" sz="3800" b="1" dirty="0" smtClean="0">
              <a:solidFill>
                <a:schemeClr val="bg1"/>
              </a:solidFill>
            </a:endParaRPr>
          </a:p>
          <a:p>
            <a:pPr algn="justLow"/>
            <a:endParaRPr lang="ar-IQ" sz="38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ar-IQ" dirty="0" smtClean="0"/>
              <a:t> </a:t>
            </a:r>
            <a:endParaRPr lang="ar-IQ" dirty="0"/>
          </a:p>
        </p:txBody>
      </p:sp>
      <p:sp>
        <p:nvSpPr>
          <p:cNvPr id="5" name="Subtitle 4"/>
          <p:cNvSpPr>
            <a:spLocks noGrp="1"/>
          </p:cNvSpPr>
          <p:nvPr>
            <p:ph type="subTitle" idx="1"/>
          </p:nvPr>
        </p:nvSpPr>
        <p:spPr>
          <a:xfrm>
            <a:off x="571472" y="1214422"/>
            <a:ext cx="7854696" cy="4500594"/>
          </a:xfrm>
        </p:spPr>
        <p:txBody>
          <a:bodyPr>
            <a:normAutofit/>
          </a:bodyPr>
          <a:lstStyle/>
          <a:p>
            <a:pPr algn="justLow"/>
            <a:r>
              <a:rPr lang="ar-IQ" sz="4400" b="1" dirty="0" smtClean="0">
                <a:solidFill>
                  <a:schemeClr val="bg1"/>
                </a:solidFill>
              </a:rPr>
              <a:t>1- </a:t>
            </a:r>
            <a:r>
              <a:rPr lang="ar-SA" sz="4400" b="1" dirty="0" smtClean="0">
                <a:solidFill>
                  <a:schemeClr val="bg1"/>
                </a:solidFill>
              </a:rPr>
              <a:t>دراسة الجدوى التسويقيه</a:t>
            </a:r>
            <a:br>
              <a:rPr lang="ar-SA" sz="4400" b="1" dirty="0" smtClean="0">
                <a:solidFill>
                  <a:schemeClr val="bg1"/>
                </a:solidFill>
              </a:rPr>
            </a:br>
            <a:r>
              <a:rPr lang="ar-SA" sz="4400" b="1" dirty="0" smtClean="0">
                <a:solidFill>
                  <a:schemeClr val="bg1"/>
                </a:solidFill>
              </a:rPr>
              <a:t>تكون من خلال بحوث التسويق</a:t>
            </a:r>
            <a:br>
              <a:rPr lang="ar-SA" sz="4400" b="1" dirty="0" smtClean="0">
                <a:solidFill>
                  <a:schemeClr val="bg1"/>
                </a:solidFill>
              </a:rPr>
            </a:br>
            <a:r>
              <a:rPr lang="ar-SA" sz="4400" b="1" dirty="0" smtClean="0">
                <a:solidFill>
                  <a:schemeClr val="bg1"/>
                </a:solidFill>
              </a:rPr>
              <a:t>دراسة الفجوه في الطلب</a:t>
            </a:r>
            <a:br>
              <a:rPr lang="ar-SA" sz="4400" b="1" dirty="0" smtClean="0">
                <a:solidFill>
                  <a:schemeClr val="bg1"/>
                </a:solidFill>
              </a:rPr>
            </a:br>
            <a:r>
              <a:rPr lang="ar-SA" sz="4400" b="1" dirty="0" smtClean="0">
                <a:solidFill>
                  <a:schemeClr val="bg1"/>
                </a:solidFill>
              </a:rPr>
              <a:t>دراسة حصة المشروع المتوقعه من السوق</a:t>
            </a:r>
            <a:br>
              <a:rPr lang="ar-SA" sz="4400" b="1" dirty="0" smtClean="0">
                <a:solidFill>
                  <a:schemeClr val="bg1"/>
                </a:solidFill>
              </a:rPr>
            </a:br>
            <a:r>
              <a:rPr lang="ar-SA" sz="4400" b="1" dirty="0" smtClean="0">
                <a:solidFill>
                  <a:schemeClr val="bg1"/>
                </a:solidFill>
              </a:rPr>
              <a:t>تحديد عمر المشروع وكذلك فترات التطور والنمو وايضا التدهور والإنحدار.</a:t>
            </a:r>
            <a:endParaRPr lang="en-US" sz="44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      </a:t>
            </a:r>
            <a:endParaRPr lang="ar-IQ" dirty="0"/>
          </a:p>
        </p:txBody>
      </p:sp>
      <p:sp>
        <p:nvSpPr>
          <p:cNvPr id="5" name="Subtitle 4"/>
          <p:cNvSpPr>
            <a:spLocks noGrp="1"/>
          </p:cNvSpPr>
          <p:nvPr>
            <p:ph type="subTitle" idx="1"/>
          </p:nvPr>
        </p:nvSpPr>
        <p:spPr>
          <a:xfrm>
            <a:off x="533400" y="1357298"/>
            <a:ext cx="7854696" cy="4000528"/>
          </a:xfrm>
        </p:spPr>
        <p:txBody>
          <a:bodyPr>
            <a:normAutofit/>
          </a:bodyPr>
          <a:lstStyle/>
          <a:p>
            <a:pPr algn="justLow"/>
            <a:r>
              <a:rPr lang="ar-IQ" sz="3600" b="1" dirty="0" smtClean="0">
                <a:solidFill>
                  <a:schemeClr val="bg1"/>
                </a:solidFill>
              </a:rPr>
              <a:t>2- </a:t>
            </a:r>
            <a:r>
              <a:rPr lang="ar-SA" sz="3600" b="1" dirty="0" smtClean="0">
                <a:solidFill>
                  <a:schemeClr val="bg1"/>
                </a:solidFill>
              </a:rPr>
              <a:t>دراسة الجدوى الفنيه والهندسيه والإنتاج</a:t>
            </a:r>
            <a:br>
              <a:rPr lang="ar-SA" sz="3600" b="1" dirty="0" smtClean="0">
                <a:solidFill>
                  <a:schemeClr val="bg1"/>
                </a:solidFill>
              </a:rPr>
            </a:br>
            <a:r>
              <a:rPr lang="ar-SA" sz="3600" b="1" dirty="0" smtClean="0">
                <a:solidFill>
                  <a:schemeClr val="bg1"/>
                </a:solidFill>
              </a:rPr>
              <a:t>دراسة تصميم للموقع والإدراة والمصنع وتصميم المباني</a:t>
            </a:r>
            <a:br>
              <a:rPr lang="ar-SA" sz="3600" b="1" dirty="0" smtClean="0">
                <a:solidFill>
                  <a:schemeClr val="bg1"/>
                </a:solidFill>
              </a:rPr>
            </a:br>
            <a:r>
              <a:rPr lang="ar-SA" sz="3600" b="1" dirty="0" smtClean="0">
                <a:solidFill>
                  <a:schemeClr val="bg1"/>
                </a:solidFill>
              </a:rPr>
              <a:t>دراسة الكتالوجات والمواد المساعده</a:t>
            </a:r>
            <a:br>
              <a:rPr lang="ar-SA" sz="3600" b="1" dirty="0" smtClean="0">
                <a:solidFill>
                  <a:schemeClr val="bg1"/>
                </a:solidFill>
              </a:rPr>
            </a:br>
            <a:r>
              <a:rPr lang="ar-SA" sz="3600" b="1" dirty="0" smtClean="0">
                <a:solidFill>
                  <a:schemeClr val="bg1"/>
                </a:solidFill>
              </a:rPr>
              <a:t>دراسة تصميم المنتجات و الخامات المطلوبه</a:t>
            </a:r>
            <a:br>
              <a:rPr lang="ar-SA" sz="3600" b="1" dirty="0" smtClean="0">
                <a:solidFill>
                  <a:schemeClr val="bg1"/>
                </a:solidFill>
              </a:rPr>
            </a:br>
            <a:r>
              <a:rPr lang="ar-SA" sz="3600" b="1" dirty="0" smtClean="0">
                <a:solidFill>
                  <a:schemeClr val="bg1"/>
                </a:solidFill>
              </a:rPr>
              <a:t>دراسة العماله المطلوبه وكذلك المهارات المطلوبة</a:t>
            </a:r>
            <a:r>
              <a:rPr lang="ar-SA" sz="3600" b="1" dirty="0" smtClean="0"/>
              <a:t>.</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     </a:t>
            </a:r>
            <a:endParaRPr lang="ar-IQ" dirty="0"/>
          </a:p>
        </p:txBody>
      </p:sp>
      <p:sp>
        <p:nvSpPr>
          <p:cNvPr id="5" name="Subtitle 4"/>
          <p:cNvSpPr>
            <a:spLocks noGrp="1"/>
          </p:cNvSpPr>
          <p:nvPr>
            <p:ph type="subTitle" idx="1"/>
          </p:nvPr>
        </p:nvSpPr>
        <p:spPr>
          <a:xfrm>
            <a:off x="533400" y="1214422"/>
            <a:ext cx="7854696" cy="4500594"/>
          </a:xfrm>
        </p:spPr>
        <p:txBody>
          <a:bodyPr>
            <a:noAutofit/>
          </a:bodyPr>
          <a:lstStyle/>
          <a:p>
            <a:r>
              <a:rPr lang="ar-SA" sz="2400" b="1" dirty="0" smtClean="0">
                <a:solidFill>
                  <a:schemeClr val="bg1"/>
                </a:solidFill>
              </a:rPr>
              <a:t>دراسة الجدوى الإقتصاديه والماليه</a:t>
            </a:r>
            <a:br>
              <a:rPr lang="ar-SA" sz="2400" b="1" dirty="0" smtClean="0">
                <a:solidFill>
                  <a:schemeClr val="bg1"/>
                </a:solidFill>
              </a:rPr>
            </a:br>
            <a:r>
              <a:rPr lang="ar-SA" sz="2400" b="1" dirty="0" smtClean="0">
                <a:solidFill>
                  <a:schemeClr val="bg1"/>
                </a:solidFill>
              </a:rPr>
              <a:t>تحديد التكاليف الإستثماريه والتكاليف الجارية للمشروع</a:t>
            </a:r>
            <a:br>
              <a:rPr lang="ar-SA" sz="2400" b="1" dirty="0" smtClean="0">
                <a:solidFill>
                  <a:schemeClr val="bg1"/>
                </a:solidFill>
              </a:rPr>
            </a:br>
            <a:r>
              <a:rPr lang="ar-SA" sz="2400" b="1" dirty="0" smtClean="0">
                <a:solidFill>
                  <a:schemeClr val="bg1"/>
                </a:solidFill>
              </a:rPr>
              <a:t>تحديد الإيرادات</a:t>
            </a:r>
            <a:br>
              <a:rPr lang="ar-SA" sz="2400" b="1" dirty="0" smtClean="0">
                <a:solidFill>
                  <a:schemeClr val="bg1"/>
                </a:solidFill>
              </a:rPr>
            </a:br>
            <a:r>
              <a:rPr lang="ar-SA" sz="2400" b="1" dirty="0" smtClean="0">
                <a:solidFill>
                  <a:schemeClr val="bg1"/>
                </a:solidFill>
              </a:rPr>
              <a:t>تحديد نتيجة المشروع</a:t>
            </a:r>
            <a:br>
              <a:rPr lang="ar-SA" sz="2400" b="1" dirty="0" smtClean="0">
                <a:solidFill>
                  <a:schemeClr val="bg1"/>
                </a:solidFill>
              </a:rPr>
            </a:br>
            <a:r>
              <a:rPr lang="ar-SA" sz="2400" b="1" dirty="0" smtClean="0">
                <a:solidFill>
                  <a:schemeClr val="bg1"/>
                </a:solidFill>
              </a:rPr>
              <a:t>ويكون كل ذلك بناء على معايير دراسة الجدوى</a:t>
            </a:r>
            <a:br>
              <a:rPr lang="ar-SA" sz="2400" b="1" dirty="0" smtClean="0">
                <a:solidFill>
                  <a:schemeClr val="bg1"/>
                </a:solidFill>
              </a:rPr>
            </a:br>
            <a:r>
              <a:rPr lang="ar-SA" sz="2400" b="1" dirty="0" smtClean="0">
                <a:solidFill>
                  <a:schemeClr val="bg1"/>
                </a:solidFill>
              </a:rPr>
              <a:t>معيار فترة الإسترداد</a:t>
            </a:r>
            <a:br>
              <a:rPr lang="ar-SA" sz="2400" b="1" dirty="0" smtClean="0">
                <a:solidFill>
                  <a:schemeClr val="bg1"/>
                </a:solidFill>
              </a:rPr>
            </a:br>
            <a:r>
              <a:rPr lang="ar-SA" sz="2400" b="1" dirty="0" smtClean="0">
                <a:solidFill>
                  <a:schemeClr val="bg1"/>
                </a:solidFill>
              </a:rPr>
              <a:t>معيار القيمة الحاليه لصافي التدفقات النقديه</a:t>
            </a:r>
            <a:br>
              <a:rPr lang="ar-SA" sz="2400" b="1" dirty="0" smtClean="0">
                <a:solidFill>
                  <a:schemeClr val="bg1"/>
                </a:solidFill>
              </a:rPr>
            </a:br>
            <a:r>
              <a:rPr lang="ar-SA" sz="2400" b="1" dirty="0" smtClean="0">
                <a:solidFill>
                  <a:schemeClr val="bg1"/>
                </a:solidFill>
              </a:rPr>
              <a:t>معيار معامل الربحيه والعائد المحاسبي</a:t>
            </a:r>
            <a:br>
              <a:rPr lang="ar-SA" sz="2400" b="1" dirty="0" smtClean="0">
                <a:solidFill>
                  <a:schemeClr val="bg1"/>
                </a:solidFill>
              </a:rPr>
            </a:br>
            <a:r>
              <a:rPr lang="ar-SA" sz="2400" b="1" dirty="0" smtClean="0">
                <a:solidFill>
                  <a:schemeClr val="bg1"/>
                </a:solidFill>
              </a:rPr>
              <a:t>بالإَافه لبعض المعايير الفرعيه المنشقة</a:t>
            </a:r>
            <a:br>
              <a:rPr lang="ar-SA" sz="2400" b="1" dirty="0" smtClean="0">
                <a:solidFill>
                  <a:schemeClr val="bg1"/>
                </a:solidFill>
              </a:rPr>
            </a:br>
            <a:r>
              <a:rPr lang="ar-SA" sz="2400" b="1" dirty="0" smtClean="0">
                <a:solidFill>
                  <a:schemeClr val="bg1"/>
                </a:solidFill>
              </a:rPr>
              <a:t>تقييم القرار الإستثماري</a:t>
            </a:r>
            <a:br>
              <a:rPr lang="ar-SA" sz="2400" b="1" dirty="0" smtClean="0">
                <a:solidFill>
                  <a:schemeClr val="bg1"/>
                </a:solidFill>
              </a:rPr>
            </a:br>
            <a:r>
              <a:rPr lang="ar-SA" sz="2400" b="1" dirty="0" smtClean="0">
                <a:solidFill>
                  <a:schemeClr val="bg1"/>
                </a:solidFill>
              </a:rPr>
              <a:t>ويكون ذلك من خلال الحكم على جدوى المشروع وهل يمثل إضافة للمجتمع وأيضا للمستثمر وحيث أنه في الغالب ما لا يتم الموافقه على بعض المشروعات منعدمة النفع للأفراد</a:t>
            </a:r>
            <a:endParaRPr lang="en-US" sz="2400"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000108"/>
            <a:ext cx="7851648" cy="1285884"/>
          </a:xfrm>
        </p:spPr>
        <p:style>
          <a:lnRef idx="1">
            <a:schemeClr val="accent1"/>
          </a:lnRef>
          <a:fillRef idx="3">
            <a:schemeClr val="accent1"/>
          </a:fillRef>
          <a:effectRef idx="2">
            <a:schemeClr val="accent1"/>
          </a:effectRef>
          <a:fontRef idx="minor">
            <a:schemeClr val="lt1"/>
          </a:fontRef>
        </p:style>
        <p:txBody>
          <a:bodyPr/>
          <a:lstStyle/>
          <a:p>
            <a:r>
              <a:rPr lang="ar-SA" dirty="0" smtClean="0"/>
              <a:t>ما مدى صعوبة إعداد دراسة الجدوى؟</a:t>
            </a:r>
            <a:endParaRPr lang="ar-IQ" dirty="0"/>
          </a:p>
        </p:txBody>
      </p:sp>
      <p:sp>
        <p:nvSpPr>
          <p:cNvPr id="5" name="Subtitle 4"/>
          <p:cNvSpPr>
            <a:spLocks noGrp="1"/>
          </p:cNvSpPr>
          <p:nvPr>
            <p:ph type="subTitle" idx="1"/>
          </p:nvPr>
        </p:nvSpPr>
        <p:spPr>
          <a:xfrm>
            <a:off x="533400" y="2786058"/>
            <a:ext cx="7854696" cy="3143272"/>
          </a:xfrm>
        </p:spPr>
        <p:txBody>
          <a:bodyPr>
            <a:noAutofit/>
          </a:bodyPr>
          <a:lstStyle/>
          <a:p>
            <a:pPr algn="justLow"/>
            <a:r>
              <a:rPr lang="ar-SA" sz="2800" b="1" dirty="0" smtClean="0">
                <a:solidFill>
                  <a:schemeClr val="bg1"/>
                </a:solidFill>
              </a:rPr>
              <a:t>لكي تستطيع إنشاء مشروع وإدارته لا بد أن تعرف كيف تخطط للمشروع وتدرس جدواه. إعداد دراسة الجدوى له أسس معينة التي يجب أن تعلمها. هذه الأسس من السهل أن تفهمها وتطبقها إن كان لديك قدر بسيط من التعليم فأنت لن تحتاج لاستخدام تفاضل وتكامل أو معادلات كيميائية أو علوم الحاسوب. دراسة جدوى المشاريع الصغيرة تكون يسيرة بينما دراسة جدوى المشاريع الكبيرة أو الدولية فقد تحتاج إلى خبراء متخصصين.</a:t>
            </a:r>
            <a:endParaRPr lang="en-US" sz="2800" b="1" dirty="0" smtClean="0">
              <a:solidFill>
                <a:schemeClr val="bg1"/>
              </a:solidFill>
            </a:endParaRPr>
          </a:p>
          <a:p>
            <a:pPr algn="justLow"/>
            <a:endParaRPr lang="ar-IQ" sz="2800" b="1"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TotalTime>
  <Words>527</Words>
  <Application>Microsoft Office PowerPoint</Application>
  <PresentationFormat>عرض على الشاشة (3:4)‏</PresentationFormat>
  <Paragraphs>36</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Flow</vt:lpstr>
      <vt:lpstr>ما هي دراسة الجدوى؟</vt:lpstr>
      <vt:lpstr>         دراسة الجدوى- لماذا؟</vt:lpstr>
      <vt:lpstr>ما هي العلاقة بين دراسة الجدوى و التخطيط ؟</vt:lpstr>
      <vt:lpstr>خطوات إعداد دراسة الجدوى:-</vt:lpstr>
      <vt:lpstr>  </vt:lpstr>
      <vt:lpstr> </vt:lpstr>
      <vt:lpstr>      </vt:lpstr>
      <vt:lpstr>     </vt:lpstr>
      <vt:lpstr>ما مدى صعوبة إعداد دراسة الجدوى؟</vt:lpstr>
      <vt:lpstr>دراسة حالة :-</vt:lpstr>
      <vt:lpstr> </vt:lpstr>
      <vt:lpstr>  </vt:lpstr>
      <vt:lpstr> </vt:lpstr>
      <vt:lpstr>عرض تقديمي في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 هي دراسة الجدوى؟</dc:title>
  <dc:creator>IT</dc:creator>
  <cp:lastModifiedBy>iT</cp:lastModifiedBy>
  <cp:revision>6</cp:revision>
  <dcterms:created xsi:type="dcterms:W3CDTF">2011-07-03T16:39:05Z</dcterms:created>
  <dcterms:modified xsi:type="dcterms:W3CDTF">2018-04-15T14:46:07Z</dcterms:modified>
</cp:coreProperties>
</file>