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38"/>
  </p:notesMasterIdLst>
  <p:sldIdLst>
    <p:sldId id="256" r:id="rId2"/>
    <p:sldId id="289" r:id="rId3"/>
    <p:sldId id="290" r:id="rId4"/>
    <p:sldId id="291" r:id="rId5"/>
    <p:sldId id="257" r:id="rId6"/>
    <p:sldId id="270" r:id="rId7"/>
    <p:sldId id="269" r:id="rId8"/>
    <p:sldId id="293" r:id="rId9"/>
    <p:sldId id="294" r:id="rId10"/>
    <p:sldId id="286" r:id="rId11"/>
    <p:sldId id="287" r:id="rId12"/>
    <p:sldId id="262" r:id="rId13"/>
    <p:sldId id="271" r:id="rId14"/>
    <p:sldId id="307" r:id="rId15"/>
    <p:sldId id="263" r:id="rId16"/>
    <p:sldId id="264" r:id="rId17"/>
    <p:sldId id="292" r:id="rId18"/>
    <p:sldId id="265" r:id="rId19"/>
    <p:sldId id="310" r:id="rId20"/>
    <p:sldId id="306" r:id="rId21"/>
    <p:sldId id="311" r:id="rId22"/>
    <p:sldId id="308" r:id="rId23"/>
    <p:sldId id="309" r:id="rId24"/>
    <p:sldId id="312" r:id="rId25"/>
    <p:sldId id="304" r:id="rId26"/>
    <p:sldId id="275" r:id="rId27"/>
    <p:sldId id="280" r:id="rId28"/>
    <p:sldId id="281" r:id="rId29"/>
    <p:sldId id="295" r:id="rId30"/>
    <p:sldId id="296" r:id="rId31"/>
    <p:sldId id="298" r:id="rId32"/>
    <p:sldId id="299" r:id="rId33"/>
    <p:sldId id="303" r:id="rId34"/>
    <p:sldId id="301" r:id="rId35"/>
    <p:sldId id="302" r:id="rId36"/>
    <p:sldId id="305" r:id="rId3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128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31FC89-C7E5-458C-877B-8EBB5067C30D}" type="doc">
      <dgm:prSet loTypeId="urn:microsoft.com/office/officeart/2005/8/layout/venn2" loCatId="relationship" qsTypeId="urn:microsoft.com/office/officeart/2005/8/quickstyle/simple1" qsCatId="simple" csTypeId="urn:microsoft.com/office/officeart/2005/8/colors/accent0_3" csCatId="mainScheme" phldr="1"/>
      <dgm:spPr/>
      <dgm:t>
        <a:bodyPr/>
        <a:lstStyle/>
        <a:p>
          <a:pPr rtl="1"/>
          <a:endParaRPr lang="ar-IQ"/>
        </a:p>
      </dgm:t>
    </dgm:pt>
    <dgm:pt modelId="{FC891536-5E3F-4767-9B85-AA1A972A1530}">
      <dgm:prSet phldrT="[Text]"/>
      <dgm:spPr/>
      <dgm:t>
        <a:bodyPr/>
        <a:lstStyle/>
        <a:p>
          <a:pPr rtl="1"/>
          <a:r>
            <a:rPr lang="ar-IQ" dirty="0" smtClean="0"/>
            <a:t>الكلفة</a:t>
          </a:r>
          <a:endParaRPr lang="ar-IQ" dirty="0"/>
        </a:p>
      </dgm:t>
    </dgm:pt>
    <dgm:pt modelId="{5BDA29D3-6C79-4E60-9101-2B14CFD812C6}" type="parTrans" cxnId="{4027F1C7-2698-4D18-AD58-A15BB4717EF5}">
      <dgm:prSet/>
      <dgm:spPr/>
      <dgm:t>
        <a:bodyPr/>
        <a:lstStyle/>
        <a:p>
          <a:pPr rtl="1"/>
          <a:endParaRPr lang="ar-IQ"/>
        </a:p>
      </dgm:t>
    </dgm:pt>
    <dgm:pt modelId="{A7457A5B-4AB7-42BE-93F2-5968009C5727}" type="sibTrans" cxnId="{4027F1C7-2698-4D18-AD58-A15BB4717EF5}">
      <dgm:prSet/>
      <dgm:spPr/>
      <dgm:t>
        <a:bodyPr/>
        <a:lstStyle/>
        <a:p>
          <a:pPr rtl="1"/>
          <a:endParaRPr lang="ar-IQ"/>
        </a:p>
      </dgm:t>
    </dgm:pt>
    <dgm:pt modelId="{79220A5D-51D1-42CC-9A23-E58F87180DED}">
      <dgm:prSet phldrT="[Text]"/>
      <dgm:spPr/>
      <dgm:t>
        <a:bodyPr/>
        <a:lstStyle/>
        <a:p>
          <a:pPr rtl="1"/>
          <a:r>
            <a:rPr lang="ar-IQ" dirty="0" smtClean="0"/>
            <a:t>الوقت</a:t>
          </a:r>
          <a:endParaRPr lang="ar-IQ" dirty="0"/>
        </a:p>
      </dgm:t>
    </dgm:pt>
    <dgm:pt modelId="{6D617BE3-ACDC-4308-A1AE-836328DB39A5}" type="parTrans" cxnId="{CFD1F995-7ACE-4028-8C67-E41484B26275}">
      <dgm:prSet/>
      <dgm:spPr/>
      <dgm:t>
        <a:bodyPr/>
        <a:lstStyle/>
        <a:p>
          <a:pPr rtl="1"/>
          <a:endParaRPr lang="ar-IQ"/>
        </a:p>
      </dgm:t>
    </dgm:pt>
    <dgm:pt modelId="{963E25E3-F204-4B0D-8999-394890E95D85}" type="sibTrans" cxnId="{CFD1F995-7ACE-4028-8C67-E41484B26275}">
      <dgm:prSet/>
      <dgm:spPr/>
      <dgm:t>
        <a:bodyPr/>
        <a:lstStyle/>
        <a:p>
          <a:pPr rtl="1"/>
          <a:endParaRPr lang="ar-IQ"/>
        </a:p>
      </dgm:t>
    </dgm:pt>
    <dgm:pt modelId="{48E52027-6380-4603-826F-A445ADE8046A}">
      <dgm:prSet phldrT="[Text]"/>
      <dgm:spPr/>
      <dgm:t>
        <a:bodyPr/>
        <a:lstStyle/>
        <a:p>
          <a:pPr rtl="1"/>
          <a:r>
            <a:rPr lang="ar-IQ" dirty="0" smtClean="0"/>
            <a:t>الاداء</a:t>
          </a:r>
          <a:endParaRPr lang="ar-IQ" dirty="0"/>
        </a:p>
      </dgm:t>
    </dgm:pt>
    <dgm:pt modelId="{DB95A87B-2981-49C9-8D70-D8FF22C27077}" type="parTrans" cxnId="{EC23928E-45A2-4573-A0EF-F49487F75B9A}">
      <dgm:prSet/>
      <dgm:spPr/>
      <dgm:t>
        <a:bodyPr/>
        <a:lstStyle/>
        <a:p>
          <a:pPr rtl="1"/>
          <a:endParaRPr lang="ar-IQ"/>
        </a:p>
      </dgm:t>
    </dgm:pt>
    <dgm:pt modelId="{0F789D39-ED13-4E6D-81BB-E3D37B80B708}" type="sibTrans" cxnId="{EC23928E-45A2-4573-A0EF-F49487F75B9A}">
      <dgm:prSet/>
      <dgm:spPr/>
      <dgm:t>
        <a:bodyPr/>
        <a:lstStyle/>
        <a:p>
          <a:pPr rtl="1"/>
          <a:endParaRPr lang="ar-IQ"/>
        </a:p>
      </dgm:t>
    </dgm:pt>
    <dgm:pt modelId="{60EAD37E-516F-4A1D-A3AC-81550CCA1031}">
      <dgm:prSet phldrT="[Text]"/>
      <dgm:spPr/>
      <dgm:t>
        <a:bodyPr/>
        <a:lstStyle/>
        <a:p>
          <a:pPr rtl="1"/>
          <a:r>
            <a:rPr lang="ar-IQ" dirty="0" smtClean="0"/>
            <a:t>قبول الزبون</a:t>
          </a:r>
          <a:endParaRPr lang="ar-IQ" dirty="0"/>
        </a:p>
      </dgm:t>
    </dgm:pt>
    <dgm:pt modelId="{FC531839-51CF-4278-BC3F-9DD9FDA6CE47}" type="parTrans" cxnId="{92866438-601C-45F5-AF3D-6641D226077A}">
      <dgm:prSet/>
      <dgm:spPr/>
      <dgm:t>
        <a:bodyPr/>
        <a:lstStyle/>
        <a:p>
          <a:pPr rtl="1"/>
          <a:endParaRPr lang="ar-IQ"/>
        </a:p>
      </dgm:t>
    </dgm:pt>
    <dgm:pt modelId="{58A92931-7E7C-4C0A-A6E4-3714DAFAA021}" type="sibTrans" cxnId="{92866438-601C-45F5-AF3D-6641D226077A}">
      <dgm:prSet/>
      <dgm:spPr/>
      <dgm:t>
        <a:bodyPr/>
        <a:lstStyle/>
        <a:p>
          <a:pPr rtl="1"/>
          <a:endParaRPr lang="ar-IQ"/>
        </a:p>
      </dgm:t>
    </dgm:pt>
    <dgm:pt modelId="{8FB59DD8-7F15-4273-9973-AD1B172E2A55}" type="pres">
      <dgm:prSet presAssocID="{9631FC89-C7E5-458C-877B-8EBB5067C30D}" presName="Name0" presStyleCnt="0">
        <dgm:presLayoutVars>
          <dgm:chMax val="7"/>
          <dgm:resizeHandles val="exact"/>
        </dgm:presLayoutVars>
      </dgm:prSet>
      <dgm:spPr/>
      <dgm:t>
        <a:bodyPr/>
        <a:lstStyle/>
        <a:p>
          <a:pPr rtl="1"/>
          <a:endParaRPr lang="ar-IQ"/>
        </a:p>
      </dgm:t>
    </dgm:pt>
    <dgm:pt modelId="{C04F30D5-E28C-4470-8520-6C3379990A61}" type="pres">
      <dgm:prSet presAssocID="{9631FC89-C7E5-458C-877B-8EBB5067C30D}" presName="comp1" presStyleCnt="0"/>
      <dgm:spPr/>
    </dgm:pt>
    <dgm:pt modelId="{5B08780B-4B39-405D-B0BC-5006DAEF365C}" type="pres">
      <dgm:prSet presAssocID="{9631FC89-C7E5-458C-877B-8EBB5067C30D}" presName="circle1" presStyleLbl="node1" presStyleIdx="0" presStyleCnt="4"/>
      <dgm:spPr/>
      <dgm:t>
        <a:bodyPr/>
        <a:lstStyle/>
        <a:p>
          <a:pPr rtl="1"/>
          <a:endParaRPr lang="ar-IQ"/>
        </a:p>
      </dgm:t>
    </dgm:pt>
    <dgm:pt modelId="{CA66D671-63C8-42CE-92A8-4B2C92005653}" type="pres">
      <dgm:prSet presAssocID="{9631FC89-C7E5-458C-877B-8EBB5067C30D}" presName="c1text" presStyleLbl="node1" presStyleIdx="0" presStyleCnt="4">
        <dgm:presLayoutVars>
          <dgm:bulletEnabled val="1"/>
        </dgm:presLayoutVars>
      </dgm:prSet>
      <dgm:spPr/>
      <dgm:t>
        <a:bodyPr/>
        <a:lstStyle/>
        <a:p>
          <a:pPr rtl="1"/>
          <a:endParaRPr lang="ar-IQ"/>
        </a:p>
      </dgm:t>
    </dgm:pt>
    <dgm:pt modelId="{21769EEE-4613-4034-A956-97ADB7FD1934}" type="pres">
      <dgm:prSet presAssocID="{9631FC89-C7E5-458C-877B-8EBB5067C30D}" presName="comp2" presStyleCnt="0"/>
      <dgm:spPr/>
    </dgm:pt>
    <dgm:pt modelId="{91763C6C-752A-4A13-ABB3-4A78997A6A1E}" type="pres">
      <dgm:prSet presAssocID="{9631FC89-C7E5-458C-877B-8EBB5067C30D}" presName="circle2" presStyleLbl="node1" presStyleIdx="1" presStyleCnt="4"/>
      <dgm:spPr/>
      <dgm:t>
        <a:bodyPr/>
        <a:lstStyle/>
        <a:p>
          <a:pPr rtl="1"/>
          <a:endParaRPr lang="ar-IQ"/>
        </a:p>
      </dgm:t>
    </dgm:pt>
    <dgm:pt modelId="{B1B4EF63-D8C1-4167-9071-0BD404EB50C3}" type="pres">
      <dgm:prSet presAssocID="{9631FC89-C7E5-458C-877B-8EBB5067C30D}" presName="c2text" presStyleLbl="node1" presStyleIdx="1" presStyleCnt="4">
        <dgm:presLayoutVars>
          <dgm:bulletEnabled val="1"/>
        </dgm:presLayoutVars>
      </dgm:prSet>
      <dgm:spPr/>
      <dgm:t>
        <a:bodyPr/>
        <a:lstStyle/>
        <a:p>
          <a:pPr rtl="1"/>
          <a:endParaRPr lang="ar-IQ"/>
        </a:p>
      </dgm:t>
    </dgm:pt>
    <dgm:pt modelId="{B1188BC8-6238-47C1-B2AF-1EEF5F8C11A6}" type="pres">
      <dgm:prSet presAssocID="{9631FC89-C7E5-458C-877B-8EBB5067C30D}" presName="comp3" presStyleCnt="0"/>
      <dgm:spPr/>
    </dgm:pt>
    <dgm:pt modelId="{01A6A517-1385-46C3-8E1A-ABA6883EE3C4}" type="pres">
      <dgm:prSet presAssocID="{9631FC89-C7E5-458C-877B-8EBB5067C30D}" presName="circle3" presStyleLbl="node1" presStyleIdx="2" presStyleCnt="4"/>
      <dgm:spPr/>
      <dgm:t>
        <a:bodyPr/>
        <a:lstStyle/>
        <a:p>
          <a:pPr rtl="1"/>
          <a:endParaRPr lang="ar-IQ"/>
        </a:p>
      </dgm:t>
    </dgm:pt>
    <dgm:pt modelId="{5E1935E2-0BFC-41F0-A1B4-4F5BC54F93D9}" type="pres">
      <dgm:prSet presAssocID="{9631FC89-C7E5-458C-877B-8EBB5067C30D}" presName="c3text" presStyleLbl="node1" presStyleIdx="2" presStyleCnt="4">
        <dgm:presLayoutVars>
          <dgm:bulletEnabled val="1"/>
        </dgm:presLayoutVars>
      </dgm:prSet>
      <dgm:spPr/>
      <dgm:t>
        <a:bodyPr/>
        <a:lstStyle/>
        <a:p>
          <a:pPr rtl="1"/>
          <a:endParaRPr lang="ar-IQ"/>
        </a:p>
      </dgm:t>
    </dgm:pt>
    <dgm:pt modelId="{8F13ED4B-775D-44B3-8B90-F3F38A208ECA}" type="pres">
      <dgm:prSet presAssocID="{9631FC89-C7E5-458C-877B-8EBB5067C30D}" presName="comp4" presStyleCnt="0"/>
      <dgm:spPr/>
    </dgm:pt>
    <dgm:pt modelId="{039C37CE-A5A4-416D-922F-CF3BF368BD8A}" type="pres">
      <dgm:prSet presAssocID="{9631FC89-C7E5-458C-877B-8EBB5067C30D}" presName="circle4" presStyleLbl="node1" presStyleIdx="3" presStyleCnt="4" custLinFactNeighborX="2344" custLinFactNeighborY="6381"/>
      <dgm:spPr/>
      <dgm:t>
        <a:bodyPr/>
        <a:lstStyle/>
        <a:p>
          <a:pPr rtl="1"/>
          <a:endParaRPr lang="ar-IQ"/>
        </a:p>
      </dgm:t>
    </dgm:pt>
    <dgm:pt modelId="{A5743B88-FF2D-4C5C-ABAB-FEE1F1BFA387}" type="pres">
      <dgm:prSet presAssocID="{9631FC89-C7E5-458C-877B-8EBB5067C30D}" presName="c4text" presStyleLbl="node1" presStyleIdx="3" presStyleCnt="4">
        <dgm:presLayoutVars>
          <dgm:bulletEnabled val="1"/>
        </dgm:presLayoutVars>
      </dgm:prSet>
      <dgm:spPr/>
      <dgm:t>
        <a:bodyPr/>
        <a:lstStyle/>
        <a:p>
          <a:pPr rtl="1"/>
          <a:endParaRPr lang="ar-IQ"/>
        </a:p>
      </dgm:t>
    </dgm:pt>
  </dgm:ptLst>
  <dgm:cxnLst>
    <dgm:cxn modelId="{3FF38454-7D71-4422-AE12-5B989022CBD5}" type="presOf" srcId="{48E52027-6380-4603-826F-A445ADE8046A}" destId="{5E1935E2-0BFC-41F0-A1B4-4F5BC54F93D9}" srcOrd="1" destOrd="0" presId="urn:microsoft.com/office/officeart/2005/8/layout/venn2"/>
    <dgm:cxn modelId="{D3CD4B27-54F9-496E-AD13-FEEC0BC757A2}" type="presOf" srcId="{9631FC89-C7E5-458C-877B-8EBB5067C30D}" destId="{8FB59DD8-7F15-4273-9973-AD1B172E2A55}" srcOrd="0" destOrd="0" presId="urn:microsoft.com/office/officeart/2005/8/layout/venn2"/>
    <dgm:cxn modelId="{6DA0D21B-A493-4607-8D2B-D202A409888E}" type="presOf" srcId="{48E52027-6380-4603-826F-A445ADE8046A}" destId="{01A6A517-1385-46C3-8E1A-ABA6883EE3C4}" srcOrd="0" destOrd="0" presId="urn:microsoft.com/office/officeart/2005/8/layout/venn2"/>
    <dgm:cxn modelId="{4027F1C7-2698-4D18-AD58-A15BB4717EF5}" srcId="{9631FC89-C7E5-458C-877B-8EBB5067C30D}" destId="{FC891536-5E3F-4767-9B85-AA1A972A1530}" srcOrd="0" destOrd="0" parTransId="{5BDA29D3-6C79-4E60-9101-2B14CFD812C6}" sibTransId="{A7457A5B-4AB7-42BE-93F2-5968009C5727}"/>
    <dgm:cxn modelId="{71CE27AB-A5DA-4933-BD0A-B43A46B0AEAB}" type="presOf" srcId="{60EAD37E-516F-4A1D-A3AC-81550CCA1031}" destId="{039C37CE-A5A4-416D-922F-CF3BF368BD8A}" srcOrd="0" destOrd="0" presId="urn:microsoft.com/office/officeart/2005/8/layout/venn2"/>
    <dgm:cxn modelId="{EC23928E-45A2-4573-A0EF-F49487F75B9A}" srcId="{9631FC89-C7E5-458C-877B-8EBB5067C30D}" destId="{48E52027-6380-4603-826F-A445ADE8046A}" srcOrd="2" destOrd="0" parTransId="{DB95A87B-2981-49C9-8D70-D8FF22C27077}" sibTransId="{0F789D39-ED13-4E6D-81BB-E3D37B80B708}"/>
    <dgm:cxn modelId="{8D89EEFE-E85C-49D4-A462-46AA4CDCFDF8}" type="presOf" srcId="{79220A5D-51D1-42CC-9A23-E58F87180DED}" destId="{91763C6C-752A-4A13-ABB3-4A78997A6A1E}" srcOrd="0" destOrd="0" presId="urn:microsoft.com/office/officeart/2005/8/layout/venn2"/>
    <dgm:cxn modelId="{6FDEB1D3-0868-4D8B-BA24-1A19F0E0429C}" type="presOf" srcId="{FC891536-5E3F-4767-9B85-AA1A972A1530}" destId="{5B08780B-4B39-405D-B0BC-5006DAEF365C}" srcOrd="0" destOrd="0" presId="urn:microsoft.com/office/officeart/2005/8/layout/venn2"/>
    <dgm:cxn modelId="{C1ADFADF-DB8A-4CB1-BED4-98FBA4AD2A20}" type="presOf" srcId="{FC891536-5E3F-4767-9B85-AA1A972A1530}" destId="{CA66D671-63C8-42CE-92A8-4B2C92005653}" srcOrd="1" destOrd="0" presId="urn:microsoft.com/office/officeart/2005/8/layout/venn2"/>
    <dgm:cxn modelId="{B4888A70-8B55-4186-8E1D-875EDCE6F990}" type="presOf" srcId="{60EAD37E-516F-4A1D-A3AC-81550CCA1031}" destId="{A5743B88-FF2D-4C5C-ABAB-FEE1F1BFA387}" srcOrd="1" destOrd="0" presId="urn:microsoft.com/office/officeart/2005/8/layout/venn2"/>
    <dgm:cxn modelId="{92866438-601C-45F5-AF3D-6641D226077A}" srcId="{9631FC89-C7E5-458C-877B-8EBB5067C30D}" destId="{60EAD37E-516F-4A1D-A3AC-81550CCA1031}" srcOrd="3" destOrd="0" parTransId="{FC531839-51CF-4278-BC3F-9DD9FDA6CE47}" sibTransId="{58A92931-7E7C-4C0A-A6E4-3714DAFAA021}"/>
    <dgm:cxn modelId="{CFD1F995-7ACE-4028-8C67-E41484B26275}" srcId="{9631FC89-C7E5-458C-877B-8EBB5067C30D}" destId="{79220A5D-51D1-42CC-9A23-E58F87180DED}" srcOrd="1" destOrd="0" parTransId="{6D617BE3-ACDC-4308-A1AE-836328DB39A5}" sibTransId="{963E25E3-F204-4B0D-8999-394890E95D85}"/>
    <dgm:cxn modelId="{A3A6176D-5D23-4D13-ACD6-A0BE9EC4871C}" type="presOf" srcId="{79220A5D-51D1-42CC-9A23-E58F87180DED}" destId="{B1B4EF63-D8C1-4167-9071-0BD404EB50C3}" srcOrd="1" destOrd="0" presId="urn:microsoft.com/office/officeart/2005/8/layout/venn2"/>
    <dgm:cxn modelId="{DF4D31E3-FBC6-46BF-B7E6-08A7E5E32E0D}" type="presParOf" srcId="{8FB59DD8-7F15-4273-9973-AD1B172E2A55}" destId="{C04F30D5-E28C-4470-8520-6C3379990A61}" srcOrd="0" destOrd="0" presId="urn:microsoft.com/office/officeart/2005/8/layout/venn2"/>
    <dgm:cxn modelId="{59BCA4F5-9072-4FAB-B19D-EB6CC0C12167}" type="presParOf" srcId="{C04F30D5-E28C-4470-8520-6C3379990A61}" destId="{5B08780B-4B39-405D-B0BC-5006DAEF365C}" srcOrd="0" destOrd="0" presId="urn:microsoft.com/office/officeart/2005/8/layout/venn2"/>
    <dgm:cxn modelId="{BD87EABB-6A9D-40CA-821A-F2754A13396F}" type="presParOf" srcId="{C04F30D5-E28C-4470-8520-6C3379990A61}" destId="{CA66D671-63C8-42CE-92A8-4B2C92005653}" srcOrd="1" destOrd="0" presId="urn:microsoft.com/office/officeart/2005/8/layout/venn2"/>
    <dgm:cxn modelId="{4DC01C31-72A4-4D8B-A7E9-46807F6A163D}" type="presParOf" srcId="{8FB59DD8-7F15-4273-9973-AD1B172E2A55}" destId="{21769EEE-4613-4034-A956-97ADB7FD1934}" srcOrd="1" destOrd="0" presId="urn:microsoft.com/office/officeart/2005/8/layout/venn2"/>
    <dgm:cxn modelId="{2415C4CF-20C7-4173-B82F-190BA9CA991A}" type="presParOf" srcId="{21769EEE-4613-4034-A956-97ADB7FD1934}" destId="{91763C6C-752A-4A13-ABB3-4A78997A6A1E}" srcOrd="0" destOrd="0" presId="urn:microsoft.com/office/officeart/2005/8/layout/venn2"/>
    <dgm:cxn modelId="{3DDEACB7-24D3-4E9D-B2C9-657B33058987}" type="presParOf" srcId="{21769EEE-4613-4034-A956-97ADB7FD1934}" destId="{B1B4EF63-D8C1-4167-9071-0BD404EB50C3}" srcOrd="1" destOrd="0" presId="urn:microsoft.com/office/officeart/2005/8/layout/venn2"/>
    <dgm:cxn modelId="{64C67F5C-3708-45C7-976B-782EA9367149}" type="presParOf" srcId="{8FB59DD8-7F15-4273-9973-AD1B172E2A55}" destId="{B1188BC8-6238-47C1-B2AF-1EEF5F8C11A6}" srcOrd="2" destOrd="0" presId="urn:microsoft.com/office/officeart/2005/8/layout/venn2"/>
    <dgm:cxn modelId="{BAB0912A-DCB7-4645-AB6B-FD0A8EC9232A}" type="presParOf" srcId="{B1188BC8-6238-47C1-B2AF-1EEF5F8C11A6}" destId="{01A6A517-1385-46C3-8E1A-ABA6883EE3C4}" srcOrd="0" destOrd="0" presId="urn:microsoft.com/office/officeart/2005/8/layout/venn2"/>
    <dgm:cxn modelId="{F2F4BC5C-B5F1-4E68-9A22-9D9666390AD3}" type="presParOf" srcId="{B1188BC8-6238-47C1-B2AF-1EEF5F8C11A6}" destId="{5E1935E2-0BFC-41F0-A1B4-4F5BC54F93D9}" srcOrd="1" destOrd="0" presId="urn:microsoft.com/office/officeart/2005/8/layout/venn2"/>
    <dgm:cxn modelId="{EECD5B6B-CE74-4A23-BA7B-0DC73173979A}" type="presParOf" srcId="{8FB59DD8-7F15-4273-9973-AD1B172E2A55}" destId="{8F13ED4B-775D-44B3-8B90-F3F38A208ECA}" srcOrd="3" destOrd="0" presId="urn:microsoft.com/office/officeart/2005/8/layout/venn2"/>
    <dgm:cxn modelId="{61AE44C3-7449-4B17-A57B-1CDEA070A37A}" type="presParOf" srcId="{8F13ED4B-775D-44B3-8B90-F3F38A208ECA}" destId="{039C37CE-A5A4-416D-922F-CF3BF368BD8A}" srcOrd="0" destOrd="0" presId="urn:microsoft.com/office/officeart/2005/8/layout/venn2"/>
    <dgm:cxn modelId="{9B41E47C-8A44-41C2-AE73-9AA01B79B81F}" type="presParOf" srcId="{8F13ED4B-775D-44B3-8B90-F3F38A208ECA}" destId="{A5743B88-FF2D-4C5C-ABAB-FEE1F1BFA387}"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8780B-4B39-405D-B0BC-5006DAEF365C}">
      <dsp:nvSpPr>
        <dsp:cNvPr id="0" name=""/>
        <dsp:cNvSpPr/>
      </dsp:nvSpPr>
      <dsp:spPr>
        <a:xfrm>
          <a:off x="2214556" y="0"/>
          <a:ext cx="4714888" cy="4714888"/>
        </a:xfrm>
        <a:prstGeom prst="ellipse">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1">
            <a:lnSpc>
              <a:spcPct val="90000"/>
            </a:lnSpc>
            <a:spcBef>
              <a:spcPct val="0"/>
            </a:spcBef>
            <a:spcAft>
              <a:spcPct val="35000"/>
            </a:spcAft>
          </a:pPr>
          <a:r>
            <a:rPr lang="ar-IQ" sz="2200" kern="1200" dirty="0" smtClean="0"/>
            <a:t>الكلفة</a:t>
          </a:r>
          <a:endParaRPr lang="ar-IQ" sz="2200" kern="1200" dirty="0"/>
        </a:p>
      </dsp:txBody>
      <dsp:txXfrm>
        <a:off x="3912858" y="235744"/>
        <a:ext cx="1318282" cy="707233"/>
      </dsp:txXfrm>
    </dsp:sp>
    <dsp:sp modelId="{91763C6C-752A-4A13-ABB3-4A78997A6A1E}">
      <dsp:nvSpPr>
        <dsp:cNvPr id="0" name=""/>
        <dsp:cNvSpPr/>
      </dsp:nvSpPr>
      <dsp:spPr>
        <a:xfrm>
          <a:off x="2686044" y="942977"/>
          <a:ext cx="3771910" cy="3771910"/>
        </a:xfrm>
        <a:prstGeom prst="ellipse">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1">
            <a:lnSpc>
              <a:spcPct val="90000"/>
            </a:lnSpc>
            <a:spcBef>
              <a:spcPct val="0"/>
            </a:spcBef>
            <a:spcAft>
              <a:spcPct val="35000"/>
            </a:spcAft>
          </a:pPr>
          <a:r>
            <a:rPr lang="ar-IQ" sz="2200" kern="1200" dirty="0" smtClean="0"/>
            <a:t>الوقت</a:t>
          </a:r>
          <a:endParaRPr lang="ar-IQ" sz="2200" kern="1200" dirty="0"/>
        </a:p>
      </dsp:txBody>
      <dsp:txXfrm>
        <a:off x="3912858" y="1169292"/>
        <a:ext cx="1318282" cy="678943"/>
      </dsp:txXfrm>
    </dsp:sp>
    <dsp:sp modelId="{01A6A517-1385-46C3-8E1A-ABA6883EE3C4}">
      <dsp:nvSpPr>
        <dsp:cNvPr id="0" name=""/>
        <dsp:cNvSpPr/>
      </dsp:nvSpPr>
      <dsp:spPr>
        <a:xfrm>
          <a:off x="3157533" y="1885955"/>
          <a:ext cx="2828932" cy="2828932"/>
        </a:xfrm>
        <a:prstGeom prst="ellipse">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1">
            <a:lnSpc>
              <a:spcPct val="90000"/>
            </a:lnSpc>
            <a:spcBef>
              <a:spcPct val="0"/>
            </a:spcBef>
            <a:spcAft>
              <a:spcPct val="35000"/>
            </a:spcAft>
          </a:pPr>
          <a:r>
            <a:rPr lang="ar-IQ" sz="2200" kern="1200" dirty="0" smtClean="0"/>
            <a:t>الاداء</a:t>
          </a:r>
          <a:endParaRPr lang="ar-IQ" sz="2200" kern="1200" dirty="0"/>
        </a:p>
      </dsp:txBody>
      <dsp:txXfrm>
        <a:off x="3912858" y="2098125"/>
        <a:ext cx="1318282" cy="636509"/>
      </dsp:txXfrm>
    </dsp:sp>
    <dsp:sp modelId="{039C37CE-A5A4-416D-922F-CF3BF368BD8A}">
      <dsp:nvSpPr>
        <dsp:cNvPr id="0" name=""/>
        <dsp:cNvSpPr/>
      </dsp:nvSpPr>
      <dsp:spPr>
        <a:xfrm>
          <a:off x="3673229" y="2828932"/>
          <a:ext cx="1885955" cy="1885955"/>
        </a:xfrm>
        <a:prstGeom prst="ellipse">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1">
            <a:lnSpc>
              <a:spcPct val="90000"/>
            </a:lnSpc>
            <a:spcBef>
              <a:spcPct val="0"/>
            </a:spcBef>
            <a:spcAft>
              <a:spcPct val="35000"/>
            </a:spcAft>
          </a:pPr>
          <a:r>
            <a:rPr lang="ar-IQ" sz="2200" kern="1200" dirty="0" smtClean="0"/>
            <a:t>قبول الزبون</a:t>
          </a:r>
          <a:endParaRPr lang="ar-IQ" sz="2200" kern="1200" dirty="0"/>
        </a:p>
      </dsp:txBody>
      <dsp:txXfrm>
        <a:off x="3949420" y="3300421"/>
        <a:ext cx="1333571" cy="942977"/>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DDB1AFD-5349-4FAE-A8A5-2EE5A27DFAC8}" type="datetimeFigureOut">
              <a:rPr lang="ar-IQ" smtClean="0"/>
              <a:t>30/07/1439</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EA53553-C55B-4180-883C-4627BAFB6FFC}" type="slidenum">
              <a:rPr lang="ar-IQ" smtClean="0"/>
              <a:t>‹#›</a:t>
            </a:fld>
            <a:endParaRPr lang="ar-IQ"/>
          </a:p>
        </p:txBody>
      </p:sp>
    </p:spTree>
    <p:extLst>
      <p:ext uri="{BB962C8B-B14F-4D97-AF65-F5344CB8AC3E}">
        <p14:creationId xmlns:p14="http://schemas.microsoft.com/office/powerpoint/2010/main" val="369133588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9E1A915-90EC-437D-9470-FE5146789F63}" type="slidenum">
              <a:rPr lang="fr-FR" smtClean="0"/>
              <a:pPr/>
              <a:t>34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CBE7F4B2-A43F-4A31-8EFF-ECFB4CD9DA11}" type="datetimeFigureOut">
              <a:rPr lang="ar-IQ" smtClean="0"/>
              <a:pPr/>
              <a:t>30/07/1439</a:t>
            </a:fld>
            <a:endParaRPr lang="ar-IQ"/>
          </a:p>
        </p:txBody>
      </p:sp>
      <p:sp>
        <p:nvSpPr>
          <p:cNvPr id="17" name="Footer Placeholder 16"/>
          <p:cNvSpPr>
            <a:spLocks noGrp="1"/>
          </p:cNvSpPr>
          <p:nvPr>
            <p:ph type="ftr" sz="quarter" idx="11"/>
          </p:nvPr>
        </p:nvSpPr>
        <p:spPr/>
        <p:txBody>
          <a:bodyPr/>
          <a:lstStyle>
            <a:extLst/>
          </a:lstStyle>
          <a:p>
            <a:endParaRPr lang="ar-IQ"/>
          </a:p>
        </p:txBody>
      </p:sp>
      <p:sp>
        <p:nvSpPr>
          <p:cNvPr id="29" name="Slide Number Placeholder 28"/>
          <p:cNvSpPr>
            <a:spLocks noGrp="1"/>
          </p:cNvSpPr>
          <p:nvPr>
            <p:ph type="sldNum" sz="quarter" idx="12"/>
          </p:nvPr>
        </p:nvSpPr>
        <p:spPr/>
        <p:txBody>
          <a:bodyPr/>
          <a:lstStyle>
            <a:extLst/>
          </a:lstStyle>
          <a:p>
            <a:fld id="{962D1306-AEB7-43C5-A9C3-3AF70A5F0508}" type="slidenum">
              <a:rPr lang="ar-IQ" smtClean="0"/>
              <a:pPr/>
              <a:t>‹#›</a:t>
            </a:fld>
            <a:endParaRPr lang="ar-IQ"/>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E7F4B2-A43F-4A31-8EFF-ECFB4CD9DA11}" type="datetimeFigureOut">
              <a:rPr lang="ar-IQ" smtClean="0"/>
              <a:pPr/>
              <a:t>30/07/1439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62D1306-AEB7-43C5-A9C3-3AF70A5F050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E7F4B2-A43F-4A31-8EFF-ECFB4CD9DA11}" type="datetimeFigureOut">
              <a:rPr lang="ar-IQ" smtClean="0"/>
              <a:pPr/>
              <a:t>30/07/1439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62D1306-AEB7-43C5-A9C3-3AF70A5F0508}" type="slidenum">
              <a:rPr lang="ar-IQ" smtClean="0"/>
              <a:pPr/>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48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fr-FR"/>
          </a:p>
        </p:txBody>
      </p:sp>
      <p:sp>
        <p:nvSpPr>
          <p:cNvPr id="4" name="Rectangle 70"/>
          <p:cNvSpPr>
            <a:spLocks noGrp="1" noChangeArrowheads="1"/>
          </p:cNvSpPr>
          <p:nvPr>
            <p:ph type="ftr" sz="quarter" idx="11"/>
          </p:nvPr>
        </p:nvSpPr>
        <p:spPr>
          <a:ln/>
        </p:spPr>
        <p:txBody>
          <a:bodyPr/>
          <a:lstStyle>
            <a:lvl1pPr>
              <a:defRPr/>
            </a:lvl1pPr>
          </a:lstStyle>
          <a:p>
            <a:pPr>
              <a:defRPr/>
            </a:pPr>
            <a:endParaRPr lang="fr-FR"/>
          </a:p>
        </p:txBody>
      </p:sp>
      <p:sp>
        <p:nvSpPr>
          <p:cNvPr id="5" name="Rectangle 71"/>
          <p:cNvSpPr>
            <a:spLocks noGrp="1" noChangeArrowheads="1"/>
          </p:cNvSpPr>
          <p:nvPr>
            <p:ph type="sldNum" sz="quarter" idx="12"/>
          </p:nvPr>
        </p:nvSpPr>
        <p:spPr>
          <a:ln/>
        </p:spPr>
        <p:txBody>
          <a:bodyPr/>
          <a:lstStyle>
            <a:lvl1pPr>
              <a:defRPr/>
            </a:lvl1pPr>
          </a:lstStyle>
          <a:p>
            <a:pPr>
              <a:defRPr/>
            </a:pPr>
            <a:fld id="{7D249FF4-10D6-4264-B6C6-5F9920FDBA75}" type="slidenum">
              <a:rPr lang="fr-FR"/>
              <a:pPr>
                <a:defRPr/>
              </a:pPr>
              <a:t>‹#›</a:t>
            </a:fld>
            <a:endParaRPr lang="fr-FR"/>
          </a:p>
        </p:txBody>
      </p:sp>
    </p:spTree>
    <p:extLst>
      <p:ext uri="{BB962C8B-B14F-4D97-AF65-F5344CB8AC3E}">
        <p14:creationId xmlns:p14="http://schemas.microsoft.com/office/powerpoint/2010/main" val="2964172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E7F4B2-A43F-4A31-8EFF-ECFB4CD9DA11}" type="datetimeFigureOut">
              <a:rPr lang="ar-IQ" smtClean="0"/>
              <a:pPr/>
              <a:t>30/07/1439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62D1306-AEB7-43C5-A9C3-3AF70A5F0508}"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BE7F4B2-A43F-4A31-8EFF-ECFB4CD9DA11}" type="datetimeFigureOut">
              <a:rPr lang="ar-IQ" smtClean="0"/>
              <a:pPr/>
              <a:t>30/07/1439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62D1306-AEB7-43C5-A9C3-3AF70A5F0508}" type="slidenum">
              <a:rPr lang="ar-IQ" smtClean="0"/>
              <a:pPr/>
              <a:t>‹#›</a:t>
            </a:fld>
            <a:endParaRPr lang="ar-IQ"/>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BE7F4B2-A43F-4A31-8EFF-ECFB4CD9DA11}" type="datetimeFigureOut">
              <a:rPr lang="ar-IQ" smtClean="0"/>
              <a:pPr/>
              <a:t>30/07/1439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62D1306-AEB7-43C5-A9C3-3AF70A5F0508}"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BE7F4B2-A43F-4A31-8EFF-ECFB4CD9DA11}" type="datetimeFigureOut">
              <a:rPr lang="ar-IQ" smtClean="0"/>
              <a:pPr/>
              <a:t>30/07/1439</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962D1306-AEB7-43C5-A9C3-3AF70A5F0508}" type="slidenum">
              <a:rPr lang="ar-IQ" smtClean="0"/>
              <a:pPr/>
              <a:t>‹#›</a:t>
            </a:fld>
            <a:endParaRPr lang="ar-IQ"/>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BE7F4B2-A43F-4A31-8EFF-ECFB4CD9DA11}" type="datetimeFigureOut">
              <a:rPr lang="ar-IQ" smtClean="0"/>
              <a:pPr/>
              <a:t>30/07/1439</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962D1306-AEB7-43C5-A9C3-3AF70A5F050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BE7F4B2-A43F-4A31-8EFF-ECFB4CD9DA11}" type="datetimeFigureOut">
              <a:rPr lang="ar-IQ" smtClean="0"/>
              <a:pPr/>
              <a:t>30/07/1439</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962D1306-AEB7-43C5-A9C3-3AF70A5F0508}"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BE7F4B2-A43F-4A31-8EFF-ECFB4CD9DA11}" type="datetimeFigureOut">
              <a:rPr lang="ar-IQ" smtClean="0"/>
              <a:pPr/>
              <a:t>30/07/1439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62D1306-AEB7-43C5-A9C3-3AF70A5F0508}"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CBE7F4B2-A43F-4A31-8EFF-ECFB4CD9DA11}" type="datetimeFigureOut">
              <a:rPr lang="ar-IQ" smtClean="0"/>
              <a:pPr/>
              <a:t>30/07/1439</a:t>
            </a:fld>
            <a:endParaRPr lang="ar-IQ"/>
          </a:p>
        </p:txBody>
      </p:sp>
      <p:sp>
        <p:nvSpPr>
          <p:cNvPr id="6" name="Footer Placeholder 5"/>
          <p:cNvSpPr>
            <a:spLocks noGrp="1"/>
          </p:cNvSpPr>
          <p:nvPr>
            <p:ph type="ftr" sz="quarter" idx="11"/>
          </p:nvPr>
        </p:nvSpPr>
        <p:spPr>
          <a:xfrm>
            <a:off x="914400" y="55499"/>
            <a:ext cx="5562600" cy="365125"/>
          </a:xfrm>
        </p:spPr>
        <p:txBody>
          <a:bodyPr/>
          <a:lstStyle>
            <a:extLst/>
          </a:lstStyle>
          <a:p>
            <a:endParaRPr lang="ar-IQ"/>
          </a:p>
        </p:txBody>
      </p:sp>
      <p:sp>
        <p:nvSpPr>
          <p:cNvPr id="7" name="Slide Number Placeholder 6"/>
          <p:cNvSpPr>
            <a:spLocks noGrp="1"/>
          </p:cNvSpPr>
          <p:nvPr>
            <p:ph type="sldNum" sz="quarter" idx="12"/>
          </p:nvPr>
        </p:nvSpPr>
        <p:spPr>
          <a:xfrm>
            <a:off x="8610600" y="55499"/>
            <a:ext cx="457200" cy="365125"/>
          </a:xfrm>
        </p:spPr>
        <p:txBody>
          <a:bodyPr/>
          <a:lstStyle>
            <a:extLst/>
          </a:lstStyle>
          <a:p>
            <a:fld id="{962D1306-AEB7-43C5-A9C3-3AF70A5F0508}"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BE7F4B2-A43F-4A31-8EFF-ECFB4CD9DA11}" type="datetimeFigureOut">
              <a:rPr lang="ar-IQ" smtClean="0"/>
              <a:pPr/>
              <a:t>30/07/1439</a:t>
            </a:fld>
            <a:endParaRPr lang="ar-IQ"/>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ar-IQ"/>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62D1306-AEB7-43C5-A9C3-3AF70A5F0508}"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file:///C:\wiki\&#217;&#131;&#217;&#132;&#217;&#129;&#216;&#169;" TargetMode="External"/><Relationship Id="rId2" Type="http://schemas.openxmlformats.org/officeDocument/2006/relationships/hyperlink" Target="file:///C:\wiki\&#216;&#178;&#217;&#133;&#217;&#134;" TargetMode="External"/><Relationship Id="rId1" Type="http://schemas.openxmlformats.org/officeDocument/2006/relationships/slideLayout" Target="../slideLayouts/slideLayout7.xml"/><Relationship Id="rId6" Type="http://schemas.openxmlformats.org/officeDocument/2006/relationships/hyperlink" Target="file:///C:\wiki\&#217;&#133;&#216;&#175;&#217;&#138;&#216;&#177;" TargetMode="External"/><Relationship Id="rId5" Type="http://schemas.openxmlformats.org/officeDocument/2006/relationships/hyperlink" Target="file:///C:\wiki\&#216;&#167;&#216;&#179;&#216;&#170;&#216;&#171;&#217;&#133;&#216;&#167;&#216;&#177;&#216;&#167;&#216;&#170;" TargetMode="External"/><Relationship Id="rId4" Type="http://schemas.openxmlformats.org/officeDocument/2006/relationships/hyperlink" Target="file:///C:\wiki\&#216;&#172;&#217;&#136;&#216;&#175;&#216;&#169;" TargetMode="Externa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file:///C:\wiki\&#216;&#168;&#216;&#180;&#216;&#177;_(&#216;&#170;&#217;&#136;&#216;&#182;&#217;&#138;&#216;&#173;)" TargetMode="External"/><Relationship Id="rId2" Type="http://schemas.openxmlformats.org/officeDocument/2006/relationships/hyperlink" Target="file:///C:\wiki\&#217;&#133;&#216;&#167;&#217;&#132;" TargetMode="External"/><Relationship Id="rId1" Type="http://schemas.openxmlformats.org/officeDocument/2006/relationships/slideLayout" Target="../slideLayouts/slideLayout7.xml"/><Relationship Id="rId5" Type="http://schemas.openxmlformats.org/officeDocument/2006/relationships/hyperlink" Target="file:///C:\wiki\&#217;&#133;&#216;&#179;&#216;&#167;&#216;&#173;&#216;&#169;" TargetMode="External"/><Relationship Id="rId4" Type="http://schemas.openxmlformats.org/officeDocument/2006/relationships/hyperlink" Target="file:///C:\wiki\&#216;&#183;&#216;&#167;&#217;&#130;&#216;&#169;"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file:///C:\wiki\&#216;&#174;&#216;&#175;&#217;&#133;&#216;&#169;" TargetMode="External"/><Relationship Id="rId2" Type="http://schemas.openxmlformats.org/officeDocument/2006/relationships/hyperlink" Target="file:///C:\wiki\&#217;&#133;&#217;&#134;&#216;&#170;&#216;&#172;" TargetMode="External"/><Relationship Id="rId1" Type="http://schemas.openxmlformats.org/officeDocument/2006/relationships/slideLayout" Target="../slideLayouts/slideLayout7.xml"/><Relationship Id="rId4" Type="http://schemas.openxmlformats.org/officeDocument/2006/relationships/hyperlink" Target="file:///C:\wiki\&#217;&#130;&#217;&#138;&#217;&#133;&#216;&#169;_&#217;&#133;&#216;&#182;&#216;&#167;&#217;&#129;&#216;&#16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ar-IQ" dirty="0" smtClean="0">
                <a:solidFill>
                  <a:srgbClr val="FFFF00"/>
                </a:solidFill>
              </a:rPr>
              <a:t>مفهوم المشروع </a:t>
            </a:r>
            <a:endParaRPr lang="ar-IQ" dirty="0">
              <a:solidFill>
                <a:srgbClr val="FFFF00"/>
              </a:solidFill>
            </a:endParaRPr>
          </a:p>
        </p:txBody>
      </p:sp>
      <p:sp>
        <p:nvSpPr>
          <p:cNvPr id="5" name="Subtitle 4"/>
          <p:cNvSpPr>
            <a:spLocks noGrp="1"/>
          </p:cNvSpPr>
          <p:nvPr>
            <p:ph type="subTitle" idx="1"/>
          </p:nvPr>
        </p:nvSpPr>
        <p:spPr>
          <a:xfrm>
            <a:off x="914400" y="2071678"/>
            <a:ext cx="7772400" cy="2271722"/>
          </a:xfrm>
        </p:spPr>
        <p:txBody>
          <a:bodyPr>
            <a:normAutofit fontScale="85000" lnSpcReduction="10000"/>
          </a:bodyPr>
          <a:lstStyle/>
          <a:p>
            <a:pPr algn="justLow"/>
            <a:r>
              <a:rPr lang="ar-IQ" sz="3500" dirty="0" smtClean="0">
                <a:solidFill>
                  <a:srgbClr val="FFFF00"/>
                </a:solidFill>
              </a:rPr>
              <a:t>يعرف المشروع على انه مجموعة من الانشطة المتداخلة ذات نقطة بداية ونهاية تؤدي الى منتج نهائي كسلعة او خدمة ويعرف ايضا بانه نشاط او جهد تشغيلي منفرد يحصل لمرة واحدة  او هو مهمة مؤقتة </a:t>
            </a:r>
            <a:r>
              <a:rPr lang="ar-IQ" sz="3800" dirty="0" smtClean="0">
                <a:solidFill>
                  <a:srgbClr val="FFFF00"/>
                </a:solidFill>
              </a:rPr>
              <a:t>ومحددة لتحقيق هدف معين   </a:t>
            </a:r>
            <a:endParaRPr lang="ar-IQ" sz="3800" dirty="0">
              <a:solidFill>
                <a:srgbClr val="FFFF00"/>
              </a:solidFill>
            </a:endParaRPr>
          </a:p>
        </p:txBody>
      </p:sp>
    </p:spTree>
  </p:cSld>
  <p:clrMapOvr>
    <a:masterClrMapping/>
  </p:clrMapOvr>
  <p:transition>
    <p:comb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476672"/>
            <a:ext cx="7128792" cy="6124754"/>
          </a:xfrm>
          <a:prstGeom prst="rect">
            <a:avLst/>
          </a:prstGeom>
        </p:spPr>
        <p:txBody>
          <a:bodyPr wrap="square">
            <a:spAutoFit/>
          </a:bodyPr>
          <a:lstStyle/>
          <a:p>
            <a:pPr algn="justLow"/>
            <a:r>
              <a:rPr lang="ar-IQ" sz="2800" b="1" dirty="0">
                <a:latin typeface="Simplified Arabic" pitchFamily="18" charset="-78"/>
                <a:cs typeface="Simplified Arabic" pitchFamily="18" charset="-78"/>
              </a:rPr>
              <a:t>عناصر إدارة المشاريع</a:t>
            </a:r>
          </a:p>
          <a:p>
            <a:pPr algn="justLow"/>
            <a:r>
              <a:rPr lang="ar-IQ" sz="2800" b="1" dirty="0" smtClean="0">
                <a:latin typeface="Simplified Arabic" pitchFamily="18" charset="-78"/>
                <a:cs typeface="Simplified Arabic" pitchFamily="18" charset="-78"/>
              </a:rPr>
              <a:t>1- الوقت</a:t>
            </a:r>
            <a:r>
              <a:rPr lang="ar-IQ" sz="2800" b="1" dirty="0">
                <a:latin typeface="Simplified Arabic" pitchFamily="18" charset="-78"/>
                <a:cs typeface="Simplified Arabic" pitchFamily="18" charset="-78"/>
              </a:rPr>
              <a:t>:</a:t>
            </a:r>
            <a:r>
              <a:rPr lang="ar-IQ" sz="2800" dirty="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-حيث </a:t>
            </a:r>
            <a:r>
              <a:rPr lang="ar-IQ" sz="2800" dirty="0">
                <a:latin typeface="Simplified Arabic" pitchFamily="18" charset="-78"/>
                <a:cs typeface="Simplified Arabic" pitchFamily="18" charset="-78"/>
              </a:rPr>
              <a:t>يعتبر من أهم عناصر إدارة المشاريع، فإنجاز المشاريع المطلوبة في الوقت المحدد يزيد ثقة العملاء، بالإضافة إلى توفيره الكثير من المصروفات المكلفة على الشركة.</a:t>
            </a:r>
          </a:p>
          <a:p>
            <a:pPr algn="justLow"/>
            <a:r>
              <a:rPr lang="ar-IQ" sz="2800" b="1" dirty="0" smtClean="0">
                <a:latin typeface="Simplified Arabic" pitchFamily="18" charset="-78"/>
                <a:cs typeface="Simplified Arabic" pitchFamily="18" charset="-78"/>
              </a:rPr>
              <a:t>2- التكاليف:-</a:t>
            </a:r>
            <a:r>
              <a:rPr lang="ar-IQ" sz="2800" dirty="0" smtClean="0">
                <a:latin typeface="Simplified Arabic" pitchFamily="18" charset="-78"/>
                <a:cs typeface="Simplified Arabic" pitchFamily="18" charset="-78"/>
              </a:rPr>
              <a:t> </a:t>
            </a:r>
            <a:r>
              <a:rPr lang="ar-IQ" sz="2800" dirty="0">
                <a:latin typeface="Simplified Arabic" pitchFamily="18" charset="-78"/>
                <a:cs typeface="Simplified Arabic" pitchFamily="18" charset="-78"/>
              </a:rPr>
              <a:t>والمقصود بها مراقبة التكاليف والأمور المالية من أجل زيادة إنتاج الربح.</a:t>
            </a:r>
          </a:p>
          <a:p>
            <a:pPr algn="justLow"/>
            <a:r>
              <a:rPr lang="ar-IQ" sz="2800" b="1" dirty="0" smtClean="0">
                <a:latin typeface="Simplified Arabic" pitchFamily="18" charset="-78"/>
                <a:cs typeface="Simplified Arabic" pitchFamily="18" charset="-78"/>
              </a:rPr>
              <a:t>3- الموارد </a:t>
            </a:r>
            <a:r>
              <a:rPr lang="ar-IQ" sz="2800" b="1" dirty="0">
                <a:latin typeface="Simplified Arabic" pitchFamily="18" charset="-78"/>
                <a:cs typeface="Simplified Arabic" pitchFamily="18" charset="-78"/>
              </a:rPr>
              <a:t>البشرية</a:t>
            </a:r>
            <a:r>
              <a:rPr lang="ar-IQ" sz="2800" b="1" dirty="0" smtClean="0">
                <a:latin typeface="Simplified Arabic" pitchFamily="18" charset="-78"/>
                <a:cs typeface="Simplified Arabic" pitchFamily="18" charset="-78"/>
              </a:rPr>
              <a:t>:-</a:t>
            </a:r>
            <a:r>
              <a:rPr lang="ar-IQ" sz="2800" dirty="0" smtClean="0">
                <a:latin typeface="Simplified Arabic" pitchFamily="18" charset="-78"/>
                <a:cs typeface="Simplified Arabic" pitchFamily="18" charset="-78"/>
              </a:rPr>
              <a:t> </a:t>
            </a:r>
            <a:r>
              <a:rPr lang="ar-IQ" sz="2800" dirty="0">
                <a:latin typeface="Simplified Arabic" pitchFamily="18" charset="-78"/>
                <a:cs typeface="Simplified Arabic" pitchFamily="18" charset="-78"/>
              </a:rPr>
              <a:t>من أهم عناصر إدارة المشاريع متابعة عمل الموظفين لتقييم الأداء وعملية الإنتاج بصورة منتظمة ومستمرة.</a:t>
            </a:r>
          </a:p>
          <a:p>
            <a:pPr algn="justLow"/>
            <a:r>
              <a:rPr lang="ar-IQ" sz="2800" b="1" dirty="0" smtClean="0">
                <a:latin typeface="Simplified Arabic" pitchFamily="18" charset="-78"/>
                <a:cs typeface="Simplified Arabic" pitchFamily="18" charset="-78"/>
              </a:rPr>
              <a:t>4- المهام</a:t>
            </a:r>
            <a:r>
              <a:rPr lang="ar-IQ" sz="2800" b="1" dirty="0">
                <a:latin typeface="Simplified Arabic" pitchFamily="18" charset="-78"/>
                <a:cs typeface="Simplified Arabic" pitchFamily="18" charset="-78"/>
              </a:rPr>
              <a:t>:</a:t>
            </a:r>
            <a:r>
              <a:rPr lang="ar-IQ" sz="2800" dirty="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-وتعني </a:t>
            </a:r>
            <a:r>
              <a:rPr lang="ar-IQ" sz="2800" dirty="0">
                <a:latin typeface="Simplified Arabic" pitchFamily="18" charset="-78"/>
                <a:cs typeface="Simplified Arabic" pitchFamily="18" charset="-78"/>
              </a:rPr>
              <a:t>متابعة المهام الخاصة بإنجاز المشروع في الوقت المناسب والتكلفة المناسبة، حيث يجب متابعة جميع خطوات المشروع من الأمور الصغيرة الأولية وحتى الوصول إلى النقطة النهائية، و العمل قد يكون بسيطاً أو معقداً.</a:t>
            </a:r>
          </a:p>
        </p:txBody>
      </p:sp>
    </p:spTree>
    <p:extLst>
      <p:ext uri="{BB962C8B-B14F-4D97-AF65-F5344CB8AC3E}">
        <p14:creationId xmlns:p14="http://schemas.microsoft.com/office/powerpoint/2010/main" val="207247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43608" y="836712"/>
            <a:ext cx="6768751" cy="5262979"/>
          </a:xfrm>
          <a:prstGeom prst="rect">
            <a:avLst/>
          </a:prstGeom>
        </p:spPr>
        <p:txBody>
          <a:bodyPr wrap="square">
            <a:spAutoFit/>
          </a:bodyPr>
          <a:lstStyle/>
          <a:p>
            <a:pPr algn="justLow"/>
            <a:r>
              <a:rPr lang="ar-IQ" sz="2800" b="1" dirty="0">
                <a:latin typeface="Simplified Arabic" pitchFamily="18" charset="-78"/>
                <a:cs typeface="Simplified Arabic" pitchFamily="18" charset="-78"/>
              </a:rPr>
              <a:t>أهداف إدارة المشاريع</a:t>
            </a:r>
          </a:p>
          <a:p>
            <a:pPr algn="justLow"/>
            <a:r>
              <a:rPr lang="ar-IQ" sz="2800" dirty="0">
                <a:latin typeface="Simplified Arabic" pitchFamily="18" charset="-78"/>
                <a:cs typeface="Simplified Arabic" pitchFamily="18" charset="-78"/>
              </a:rPr>
              <a:t>لا تعتبر أهداف المشاريع متشابهة في كل المشاريع، حيث إنها متنوعة ومتعددة لكل مشروع حسب ميزانيته وطبيعته، إلا أن أهداف إدارة المشاريع العامة هي: </a:t>
            </a:r>
          </a:p>
          <a:p>
            <a:pPr algn="justLow"/>
            <a:r>
              <a:rPr lang="ar-IQ" sz="2800" dirty="0" smtClean="0">
                <a:latin typeface="Simplified Arabic" pitchFamily="18" charset="-78"/>
                <a:cs typeface="Simplified Arabic" pitchFamily="18" charset="-78"/>
              </a:rPr>
              <a:t>1- زيادة </a:t>
            </a:r>
            <a:r>
              <a:rPr lang="ar-IQ" sz="2800" dirty="0">
                <a:latin typeface="Simplified Arabic" pitchFamily="18" charset="-78"/>
                <a:cs typeface="Simplified Arabic" pitchFamily="18" charset="-78"/>
              </a:rPr>
              <a:t>الانتاجية .</a:t>
            </a:r>
          </a:p>
          <a:p>
            <a:pPr algn="justLow"/>
            <a:r>
              <a:rPr lang="ar-IQ" sz="2800" dirty="0" smtClean="0">
                <a:latin typeface="Simplified Arabic" pitchFamily="18" charset="-78"/>
                <a:cs typeface="Simplified Arabic" pitchFamily="18" charset="-78"/>
              </a:rPr>
              <a:t>2- تقليل </a:t>
            </a:r>
            <a:r>
              <a:rPr lang="ar-IQ" sz="2800" dirty="0">
                <a:latin typeface="Simplified Arabic" pitchFamily="18" charset="-78"/>
                <a:cs typeface="Simplified Arabic" pitchFamily="18" charset="-78"/>
              </a:rPr>
              <a:t>التكاليف.</a:t>
            </a:r>
          </a:p>
          <a:p>
            <a:pPr algn="justLow"/>
            <a:r>
              <a:rPr lang="ar-IQ" sz="2800" dirty="0" smtClean="0">
                <a:latin typeface="Simplified Arabic" pitchFamily="18" charset="-78"/>
                <a:cs typeface="Simplified Arabic" pitchFamily="18" charset="-78"/>
              </a:rPr>
              <a:t>3- الحد </a:t>
            </a:r>
            <a:r>
              <a:rPr lang="ar-IQ" sz="2800" dirty="0">
                <a:latin typeface="Simplified Arabic" pitchFamily="18" charset="-78"/>
                <a:cs typeface="Simplified Arabic" pitchFamily="18" charset="-78"/>
              </a:rPr>
              <a:t>من المصاريف.</a:t>
            </a:r>
          </a:p>
          <a:p>
            <a:pPr algn="justLow"/>
            <a:r>
              <a:rPr lang="ar-IQ" sz="2800" dirty="0" smtClean="0">
                <a:latin typeface="Simplified Arabic" pitchFamily="18" charset="-78"/>
                <a:cs typeface="Simplified Arabic" pitchFamily="18" charset="-78"/>
              </a:rPr>
              <a:t>4- إنهاء </a:t>
            </a:r>
            <a:r>
              <a:rPr lang="ar-IQ" sz="2800" dirty="0">
                <a:latin typeface="Simplified Arabic" pitchFamily="18" charset="-78"/>
                <a:cs typeface="Simplified Arabic" pitchFamily="18" charset="-78"/>
              </a:rPr>
              <a:t>المشروع في الوقت المحدد المتفق عليه.</a:t>
            </a:r>
          </a:p>
          <a:p>
            <a:pPr algn="justLow"/>
            <a:r>
              <a:rPr lang="ar-IQ" sz="2800" dirty="0" smtClean="0">
                <a:latin typeface="Simplified Arabic" pitchFamily="18" charset="-78"/>
                <a:cs typeface="Simplified Arabic" pitchFamily="18" charset="-78"/>
              </a:rPr>
              <a:t>5- إنجاز </a:t>
            </a:r>
            <a:r>
              <a:rPr lang="ar-IQ" sz="2800" dirty="0">
                <a:latin typeface="Simplified Arabic" pitchFamily="18" charset="-78"/>
                <a:cs typeface="Simplified Arabic" pitchFamily="18" charset="-78"/>
              </a:rPr>
              <a:t>المشروع حسب الميزانية المقررة.</a:t>
            </a:r>
          </a:p>
          <a:p>
            <a:pPr algn="justLow"/>
            <a:r>
              <a:rPr lang="ar-IQ" sz="2800" dirty="0" smtClean="0">
                <a:latin typeface="Simplified Arabic" pitchFamily="18" charset="-78"/>
                <a:cs typeface="Simplified Arabic" pitchFamily="18" charset="-78"/>
              </a:rPr>
              <a:t>6- تنفيذ </a:t>
            </a:r>
            <a:r>
              <a:rPr lang="ar-IQ" sz="2800" dirty="0">
                <a:latin typeface="Simplified Arabic" pitchFamily="18" charset="-78"/>
                <a:cs typeface="Simplified Arabic" pitchFamily="18" charset="-78"/>
              </a:rPr>
              <a:t>جميع المتطلبات مثل: ضمان الجودة.</a:t>
            </a:r>
          </a:p>
          <a:p>
            <a:pPr algn="justLow"/>
            <a:r>
              <a:rPr lang="ar-IQ" sz="2800" dirty="0" smtClean="0">
                <a:latin typeface="Simplified Arabic" pitchFamily="18" charset="-78"/>
                <a:cs typeface="Simplified Arabic" pitchFamily="18" charset="-78"/>
              </a:rPr>
              <a:t>7- إرضاء </a:t>
            </a:r>
            <a:r>
              <a:rPr lang="ar-IQ" sz="2800" dirty="0">
                <a:latin typeface="Simplified Arabic" pitchFamily="18" charset="-78"/>
                <a:cs typeface="Simplified Arabic" pitchFamily="18" charset="-78"/>
              </a:rPr>
              <a:t>جميع أطراف المشروع من العميل إلى فريق </a:t>
            </a:r>
            <a:r>
              <a:rPr lang="ar-IQ" sz="2800" dirty="0" smtClean="0">
                <a:latin typeface="Simplified Arabic" pitchFamily="18" charset="-78"/>
                <a:cs typeface="Simplified Arabic" pitchFamily="18" charset="-78"/>
              </a:rPr>
              <a:t>        المشروع</a:t>
            </a:r>
            <a:r>
              <a:rPr lang="ar-IQ" sz="2800" dirty="0">
                <a:latin typeface="Simplified Arabic" pitchFamily="18" charset="-78"/>
                <a:cs typeface="Simplified Arabic" pitchFamily="18" charset="-78"/>
              </a:rPr>
              <a:t>.</a:t>
            </a:r>
          </a:p>
        </p:txBody>
      </p:sp>
    </p:spTree>
    <p:extLst>
      <p:ext uri="{BB962C8B-B14F-4D97-AF65-F5344CB8AC3E}">
        <p14:creationId xmlns:p14="http://schemas.microsoft.com/office/powerpoint/2010/main" val="1278001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وظائف ادارة المشروع</a:t>
            </a:r>
            <a:endParaRPr lang="ar-IQ" dirty="0"/>
          </a:p>
        </p:txBody>
      </p:sp>
      <p:sp>
        <p:nvSpPr>
          <p:cNvPr id="3" name="Text Placeholder 2"/>
          <p:cNvSpPr>
            <a:spLocks noGrp="1"/>
          </p:cNvSpPr>
          <p:nvPr>
            <p:ph type="body" idx="1"/>
          </p:nvPr>
        </p:nvSpPr>
        <p:spPr>
          <a:xfrm>
            <a:off x="706902" y="1351672"/>
            <a:ext cx="7436998" cy="5220600"/>
          </a:xfrm>
        </p:spPr>
        <p:txBody>
          <a:bodyPr>
            <a:normAutofit/>
          </a:bodyPr>
          <a:lstStyle/>
          <a:p>
            <a:pPr marL="569214" indent="-514350" algn="justLow"/>
            <a:r>
              <a:rPr lang="ar-IQ" sz="2800" dirty="0" smtClean="0"/>
              <a:t>أ- تخطيط المشروع ويتضمن :-</a:t>
            </a:r>
          </a:p>
          <a:p>
            <a:pPr marL="569214" indent="-514350" algn="justLow"/>
            <a:r>
              <a:rPr lang="ar-IQ" sz="2800" dirty="0" smtClean="0"/>
              <a:t>  1- تحديد هدف متطلبات العمل كميا ونوعيا</a:t>
            </a:r>
          </a:p>
          <a:p>
            <a:pPr marL="569214" indent="-514350" algn="justLow"/>
            <a:r>
              <a:rPr lang="ar-IQ" sz="2800" dirty="0" smtClean="0"/>
              <a:t>  2- تحديد الموارد المطلوبة</a:t>
            </a:r>
          </a:p>
          <a:p>
            <a:pPr marL="569214" indent="-514350" algn="justLow"/>
            <a:r>
              <a:rPr lang="ar-IQ" sz="2800" dirty="0" smtClean="0"/>
              <a:t>ب- رقابة المشروع وتتضمن :-</a:t>
            </a:r>
          </a:p>
          <a:p>
            <a:pPr marL="569214" indent="-514350" algn="justLow"/>
            <a:r>
              <a:rPr lang="ar-IQ" sz="2800" dirty="0" smtClean="0"/>
              <a:t>  1- متابعة التقدم بالعمل على وفق خرائط التقدم الرياضية </a:t>
            </a:r>
          </a:p>
          <a:p>
            <a:pPr marL="569214" indent="-514350" algn="justLow"/>
            <a:r>
              <a:rPr lang="ar-IQ" sz="2800" dirty="0" smtClean="0"/>
              <a:t>  2- مقارنة الاداء الفعلي بالاداء المخطط له </a:t>
            </a:r>
          </a:p>
          <a:p>
            <a:pPr marL="569214" indent="-514350" algn="justLow"/>
            <a:r>
              <a:rPr lang="ar-IQ" sz="2800" dirty="0" smtClean="0"/>
              <a:t>  3- تحليل الانحرافات وتحديد اسبابها</a:t>
            </a:r>
          </a:p>
          <a:p>
            <a:pPr marL="569214" indent="-514350" algn="justLow"/>
            <a:r>
              <a:rPr lang="ar-IQ" sz="2800" dirty="0" smtClean="0"/>
              <a:t>  4- اجراء المعالجات</a:t>
            </a:r>
            <a:endParaRPr lang="ar-IQ"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59632" y="1484784"/>
            <a:ext cx="6840760" cy="3539430"/>
          </a:xfrm>
          <a:prstGeom prst="rect">
            <a:avLst/>
          </a:prstGeom>
        </p:spPr>
        <p:txBody>
          <a:bodyPr wrap="square">
            <a:spAutoFit/>
          </a:bodyPr>
          <a:lstStyle/>
          <a:p>
            <a:r>
              <a:rPr lang="ar-IQ" sz="2800" b="1" dirty="0"/>
              <a:t>عوامل نجاح إدارة </a:t>
            </a:r>
            <a:r>
              <a:rPr lang="ar-IQ" sz="2800" b="1" dirty="0" smtClean="0"/>
              <a:t>المشاريع:-</a:t>
            </a:r>
          </a:p>
          <a:p>
            <a:endParaRPr lang="ar-IQ" sz="2800" b="1" dirty="0"/>
          </a:p>
          <a:p>
            <a:pPr algn="justLow"/>
            <a:r>
              <a:rPr lang="ar-IQ" sz="2800" dirty="0" smtClean="0"/>
              <a:t>  بهدف نجاح ادارة المشاريع يتوجب معرفة </a:t>
            </a:r>
            <a:r>
              <a:rPr lang="ar-IQ" sz="2800" dirty="0"/>
              <a:t>طبيعة نشاط المشروع والحرص على اختيار العمالة الماهرة في كافة الأعمال لتنفيذه بأفضل ما </a:t>
            </a:r>
            <a:r>
              <a:rPr lang="ar-IQ" sz="2800" dirty="0" smtClean="0"/>
              <a:t>يمكن</a:t>
            </a:r>
            <a:r>
              <a:rPr lang="ar-IQ" sz="2800" dirty="0"/>
              <a:t> </a:t>
            </a:r>
            <a:r>
              <a:rPr lang="ar-IQ" sz="2800" dirty="0" smtClean="0"/>
              <a:t>، مع توفر </a:t>
            </a:r>
            <a:r>
              <a:rPr lang="ar-IQ" sz="2800" dirty="0"/>
              <a:t>الكفاءة الإدارية الكافية لتنظيم أمور المشروع المختلفة على أكمل وجه.</a:t>
            </a:r>
          </a:p>
        </p:txBody>
      </p:sp>
    </p:spTree>
    <p:extLst>
      <p:ext uri="{BB962C8B-B14F-4D97-AF65-F5344CB8AC3E}">
        <p14:creationId xmlns:p14="http://schemas.microsoft.com/office/powerpoint/2010/main" val="3273429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1196752"/>
            <a:ext cx="7128792" cy="4832092"/>
          </a:xfrm>
          <a:prstGeom prst="rect">
            <a:avLst/>
          </a:prstGeom>
        </p:spPr>
        <p:txBody>
          <a:bodyPr wrap="square">
            <a:spAutoFit/>
          </a:bodyPr>
          <a:lstStyle/>
          <a:p>
            <a:r>
              <a:rPr lang="ar-IQ" sz="2800" b="1" dirty="0" smtClean="0"/>
              <a:t>ومن عوامل </a:t>
            </a:r>
            <a:r>
              <a:rPr lang="ar-IQ" sz="2800" b="1" dirty="0"/>
              <a:t>نجاح المشاريع </a:t>
            </a:r>
            <a:r>
              <a:rPr lang="ar-IQ" sz="2800" b="1" dirty="0" smtClean="0"/>
              <a:t>السياحية :-</a:t>
            </a:r>
          </a:p>
          <a:p>
            <a:endParaRPr lang="ar-IQ" sz="2800" b="1" dirty="0"/>
          </a:p>
          <a:p>
            <a:r>
              <a:rPr lang="ar-IQ" sz="2800" dirty="0" smtClean="0"/>
              <a:t>1- التزام </a:t>
            </a:r>
            <a:r>
              <a:rPr lang="ar-IQ" sz="2800" dirty="0"/>
              <a:t>ودعم الإدارة العليا </a:t>
            </a:r>
            <a:endParaRPr lang="en-US" sz="2800" dirty="0"/>
          </a:p>
          <a:p>
            <a:r>
              <a:rPr lang="ar-IQ" sz="2800" dirty="0" smtClean="0"/>
              <a:t>2- تحديد </a:t>
            </a:r>
            <a:r>
              <a:rPr lang="ar-IQ" sz="2800" dirty="0"/>
              <a:t>المهتمين </a:t>
            </a:r>
            <a:r>
              <a:rPr lang="ar-IQ" sz="2800" dirty="0" smtClean="0"/>
              <a:t>بالمشروع</a:t>
            </a:r>
            <a:endParaRPr lang="en-US" sz="2800" dirty="0"/>
          </a:p>
          <a:p>
            <a:r>
              <a:rPr lang="ar-IQ" sz="2800" dirty="0" smtClean="0"/>
              <a:t>3- معرفة </a:t>
            </a:r>
            <a:r>
              <a:rPr lang="ar-IQ" sz="2800" dirty="0"/>
              <a:t>وتحقيق توقعات المهتمين </a:t>
            </a:r>
            <a:r>
              <a:rPr lang="ar-IQ" sz="2800" dirty="0" smtClean="0"/>
              <a:t>بالمشروع</a:t>
            </a:r>
            <a:endParaRPr lang="en-US" sz="2800" dirty="0"/>
          </a:p>
          <a:p>
            <a:r>
              <a:rPr lang="ar-IQ" sz="2800" dirty="0" smtClean="0"/>
              <a:t>4- غاية </a:t>
            </a:r>
            <a:r>
              <a:rPr lang="ar-IQ" sz="2800" dirty="0"/>
              <a:t>معلنة وخطة جيدة للقيام بالمشروع </a:t>
            </a:r>
            <a:endParaRPr lang="en-US" sz="2800" dirty="0"/>
          </a:p>
          <a:p>
            <a:r>
              <a:rPr lang="ar-IQ" sz="2800" dirty="0" smtClean="0"/>
              <a:t>5- ثقافة </a:t>
            </a:r>
            <a:r>
              <a:rPr lang="ar-IQ" sz="2800" dirty="0"/>
              <a:t>بناءة </a:t>
            </a:r>
            <a:r>
              <a:rPr lang="ar-IQ" sz="2800" dirty="0" smtClean="0"/>
              <a:t>موجهة </a:t>
            </a:r>
            <a:r>
              <a:rPr lang="ar-IQ" sz="2800" dirty="0"/>
              <a:t>نحو الهدف </a:t>
            </a:r>
            <a:endParaRPr lang="en-US" sz="2800" dirty="0"/>
          </a:p>
          <a:p>
            <a:r>
              <a:rPr lang="ar-IQ" sz="2800" dirty="0" smtClean="0"/>
              <a:t>6- فريق </a:t>
            </a:r>
            <a:r>
              <a:rPr lang="ar-IQ" sz="2800" dirty="0"/>
              <a:t>تقني مختص </a:t>
            </a:r>
            <a:endParaRPr lang="en-US" sz="2800" dirty="0"/>
          </a:p>
          <a:p>
            <a:r>
              <a:rPr lang="ar-IQ" sz="2800" dirty="0" smtClean="0"/>
              <a:t>7- فريق فعال </a:t>
            </a:r>
            <a:r>
              <a:rPr lang="ar-IQ" sz="2800" dirty="0"/>
              <a:t>وملتزم </a:t>
            </a:r>
            <a:endParaRPr lang="en-US" sz="2800" dirty="0"/>
          </a:p>
          <a:p>
            <a:r>
              <a:rPr lang="ar-IQ" sz="2800" dirty="0" smtClean="0"/>
              <a:t>8- تواصل جيد </a:t>
            </a:r>
            <a:endParaRPr lang="en-US" sz="2800" dirty="0"/>
          </a:p>
          <a:p>
            <a:r>
              <a:rPr lang="ar-IQ" sz="2800" dirty="0" smtClean="0"/>
              <a:t>9- الثقة</a:t>
            </a:r>
            <a:endParaRPr lang="ar-IQ" sz="2800" dirty="0"/>
          </a:p>
        </p:txBody>
      </p:sp>
    </p:spTree>
    <p:extLst>
      <p:ext uri="{BB962C8B-B14F-4D97-AF65-F5344CB8AC3E}">
        <p14:creationId xmlns:p14="http://schemas.microsoft.com/office/powerpoint/2010/main" val="1088127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06902" y="1351672"/>
            <a:ext cx="8008502" cy="5077724"/>
          </a:xfrm>
        </p:spPr>
        <p:txBody>
          <a:bodyPr>
            <a:normAutofit/>
          </a:bodyPr>
          <a:lstStyle/>
          <a:p>
            <a:r>
              <a:rPr lang="ar-IQ" sz="3200" dirty="0" smtClean="0"/>
              <a:t>تتمثل ادارة المشروع الناجحة بالأنشطة التي تحقق اهدافه ضمن كل مما ياتي :-</a:t>
            </a:r>
          </a:p>
          <a:p>
            <a:r>
              <a:rPr lang="ar-IQ" sz="3200" dirty="0" smtClean="0"/>
              <a:t> 1- الوقت المحدد</a:t>
            </a:r>
          </a:p>
          <a:p>
            <a:r>
              <a:rPr lang="ar-IQ" sz="3200" dirty="0" smtClean="0"/>
              <a:t> 2- الكلفة المحددة</a:t>
            </a:r>
          </a:p>
          <a:p>
            <a:r>
              <a:rPr lang="ar-IQ" sz="3200" dirty="0" smtClean="0"/>
              <a:t> 3- مستوى الاداء المرغوب فيه</a:t>
            </a:r>
          </a:p>
          <a:p>
            <a:r>
              <a:rPr lang="ar-IQ" sz="3200" dirty="0" smtClean="0"/>
              <a:t> 4- كفاءة وفاعلية توظيف الموارد</a:t>
            </a:r>
          </a:p>
          <a:p>
            <a:r>
              <a:rPr lang="ar-IQ" sz="3200" dirty="0" smtClean="0"/>
              <a:t> 5- نيل قبول الزبون</a:t>
            </a:r>
            <a:endParaRPr lang="ar-IQ" sz="3200" dirty="0"/>
          </a:p>
        </p:txBody>
      </p:sp>
      <p:sp>
        <p:nvSpPr>
          <p:cNvPr id="3" name="Title 2"/>
          <p:cNvSpPr>
            <a:spLocks noGrp="1"/>
          </p:cNvSpPr>
          <p:nvPr>
            <p:ph type="title"/>
          </p:nvPr>
        </p:nvSpPr>
        <p:spPr/>
        <p:txBody>
          <a:bodyPr/>
          <a:lstStyle/>
          <a:p>
            <a:r>
              <a:rPr lang="ar-IQ" dirty="0" smtClean="0"/>
              <a:t>محددات نجاح ادارة المشروع</a:t>
            </a:r>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992188" y="1350963"/>
            <a:ext cx="7008836" cy="3863987"/>
          </a:xfrm>
        </p:spPr>
        <p:txBody>
          <a:bodyPr>
            <a:normAutofit/>
          </a:bodyPr>
          <a:lstStyle/>
          <a:p>
            <a:pPr algn="justLow"/>
            <a:r>
              <a:rPr lang="ar-IQ" sz="3200" dirty="0" smtClean="0"/>
              <a:t>علما ان الكفاءة</a:t>
            </a:r>
          </a:p>
          <a:p>
            <a:pPr marL="68580" indent="0" algn="justLow">
              <a:buNone/>
            </a:pPr>
            <a:r>
              <a:rPr lang="ar-IQ" sz="3200" dirty="0" smtClean="0"/>
              <a:t> تعني مقياس لقدرة ادارة المشروع على تحقيق الاستغلال الامثل لموارده</a:t>
            </a:r>
          </a:p>
          <a:p>
            <a:pPr algn="justLow"/>
            <a:r>
              <a:rPr lang="ar-IQ" sz="3200" dirty="0" smtClean="0"/>
              <a:t> اما الفاعلية </a:t>
            </a:r>
          </a:p>
          <a:p>
            <a:pPr marL="68580" indent="0" algn="justLow">
              <a:buNone/>
            </a:pPr>
            <a:r>
              <a:rPr lang="ar-IQ" sz="3200" dirty="0" smtClean="0"/>
              <a:t> فهي مقياس لمدى قدرة ادارة المشروع على تحقيق اهدافه الذي وجد من اجلها</a:t>
            </a:r>
            <a:endParaRPr lang="ar-IQ"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1340768"/>
            <a:ext cx="6696744" cy="4401205"/>
          </a:xfrm>
          <a:prstGeom prst="rect">
            <a:avLst/>
          </a:prstGeom>
        </p:spPr>
        <p:txBody>
          <a:bodyPr wrap="square">
            <a:spAutoFit/>
          </a:bodyPr>
          <a:lstStyle/>
          <a:p>
            <a:pPr algn="justLow"/>
            <a:r>
              <a:rPr lang="ar-IQ" sz="2800" b="1" dirty="0">
                <a:latin typeface="Simplified Arabic" pitchFamily="18" charset="-78"/>
                <a:cs typeface="Simplified Arabic" pitchFamily="18" charset="-78"/>
              </a:rPr>
              <a:t>مقاييس كفاءة </a:t>
            </a:r>
            <a:r>
              <a:rPr lang="ar-IQ" sz="2800" b="1" dirty="0" smtClean="0">
                <a:latin typeface="Simplified Arabic" pitchFamily="18" charset="-78"/>
                <a:cs typeface="Simplified Arabic" pitchFamily="18" charset="-78"/>
              </a:rPr>
              <a:t>المشروع :-</a:t>
            </a:r>
          </a:p>
          <a:p>
            <a:pPr algn="justLow"/>
            <a:r>
              <a:rPr lang="ar-IQ" sz="2800" dirty="0" smtClean="0">
                <a:latin typeface="Simplified Arabic" pitchFamily="18" charset="-78"/>
                <a:cs typeface="Simplified Arabic" pitchFamily="18" charset="-78"/>
              </a:rPr>
              <a:t>   إن </a:t>
            </a:r>
            <a:r>
              <a:rPr lang="ar-IQ" sz="2800" dirty="0">
                <a:latin typeface="Simplified Arabic" pitchFamily="18" charset="-78"/>
                <a:cs typeface="Simplified Arabic" pitchFamily="18" charset="-78"/>
              </a:rPr>
              <a:t>المقاييس الثلاثة لكفاءة أي مشروع هي </a:t>
            </a:r>
            <a:endParaRPr lang="ar-IQ" sz="2800" dirty="0" smtClean="0">
              <a:latin typeface="Simplified Arabic" pitchFamily="18" charset="-78"/>
              <a:cs typeface="Simplified Arabic" pitchFamily="18" charset="-78"/>
            </a:endParaRPr>
          </a:p>
          <a:p>
            <a:pPr algn="justLow"/>
            <a:r>
              <a:rPr lang="ar-IQ" sz="2800" dirty="0" smtClean="0">
                <a:latin typeface="Simplified Arabic" pitchFamily="18" charset="-78"/>
                <a:cs typeface="Simplified Arabic" pitchFamily="18" charset="-78"/>
                <a:hlinkClick r:id="rId2" tooltip="زمن"/>
              </a:rPr>
              <a:t>الوقت</a:t>
            </a:r>
            <a:r>
              <a:rPr lang="ar-IQ" sz="2800" dirty="0" smtClean="0">
                <a:latin typeface="Simplified Arabic" pitchFamily="18" charset="-78"/>
                <a:cs typeface="Simplified Arabic" pitchFamily="18" charset="-78"/>
              </a:rPr>
              <a:t>- </a:t>
            </a:r>
            <a:r>
              <a:rPr lang="ar-IQ" sz="2800" dirty="0">
                <a:latin typeface="Simplified Arabic" pitchFamily="18" charset="-78"/>
                <a:cs typeface="Simplified Arabic" pitchFamily="18" charset="-78"/>
                <a:hlinkClick r:id="rId3" tooltip="كلفة"/>
              </a:rPr>
              <a:t>الكلفة</a:t>
            </a:r>
            <a:r>
              <a:rPr lang="ar-IQ" sz="2800" dirty="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hlinkClick r:id="rId4" tooltip="جودة"/>
              </a:rPr>
              <a:t>والجودة</a:t>
            </a:r>
            <a:r>
              <a:rPr lang="ar-IQ" sz="2800" dirty="0" smtClean="0">
                <a:latin typeface="Simplified Arabic" pitchFamily="18" charset="-78"/>
                <a:cs typeface="Simplified Arabic" pitchFamily="18" charset="-78"/>
              </a:rPr>
              <a:t> . </a:t>
            </a:r>
          </a:p>
          <a:p>
            <a:pPr algn="justLow"/>
            <a:r>
              <a:rPr lang="ar-IQ" sz="2800" dirty="0" smtClean="0">
                <a:latin typeface="Simplified Arabic" pitchFamily="18" charset="-78"/>
                <a:cs typeface="Simplified Arabic" pitchFamily="18" charset="-78"/>
              </a:rPr>
              <a:t> </a:t>
            </a:r>
            <a:r>
              <a:rPr lang="ar-IQ" sz="2800" dirty="0">
                <a:latin typeface="Simplified Arabic" pitchFamily="18" charset="-78"/>
                <a:cs typeface="Simplified Arabic" pitchFamily="18" charset="-78"/>
              </a:rPr>
              <a:t>وغالباً ما يكون الهدف العام للمشروع هو تنفيذ المشروع في أقصر وقت وأقل كلفة وأعلى جودة. بشكل واقعي فإن هذه الأهداف تتعارض مع بعضها البعض، حيث في معظم الحالات يتطلب إنهاء المشروع في وقت أقصر </a:t>
            </a:r>
            <a:r>
              <a:rPr lang="ar-IQ" sz="2800" dirty="0">
                <a:latin typeface="Simplified Arabic" pitchFamily="18" charset="-78"/>
                <a:cs typeface="Simplified Arabic" pitchFamily="18" charset="-78"/>
                <a:hlinkClick r:id="rId5" tooltip="استثمارات"/>
              </a:rPr>
              <a:t>استثمارات</a:t>
            </a:r>
            <a:r>
              <a:rPr lang="ar-IQ" sz="2800" dirty="0">
                <a:latin typeface="Simplified Arabic" pitchFamily="18" charset="-78"/>
                <a:cs typeface="Simplified Arabic" pitchFamily="18" charset="-78"/>
              </a:rPr>
              <a:t> أكبر وبالتالي كلفة أعلى وكذلك الأمر في حال طلب جودة تنفيذ عالية. لذلك يكون على </a:t>
            </a:r>
            <a:r>
              <a:rPr lang="ar-IQ" sz="2800" dirty="0">
                <a:latin typeface="Simplified Arabic" pitchFamily="18" charset="-78"/>
                <a:cs typeface="Simplified Arabic" pitchFamily="18" charset="-78"/>
                <a:hlinkClick r:id="rId6" tooltip="مدير"/>
              </a:rPr>
              <a:t>المدير</a:t>
            </a:r>
            <a:r>
              <a:rPr lang="ar-IQ" sz="2800" dirty="0">
                <a:latin typeface="Simplified Arabic" pitchFamily="18" charset="-78"/>
                <a:cs typeface="Simplified Arabic" pitchFamily="18" charset="-78"/>
              </a:rPr>
              <a:t> إيجاد حل عام مناسب عن طريق الموازنة بين تحقيق الأهداف الثلاثة.</a:t>
            </a:r>
          </a:p>
        </p:txBody>
      </p:sp>
    </p:spTree>
    <p:extLst>
      <p:ext uri="{BB962C8B-B14F-4D97-AF65-F5344CB8AC3E}">
        <p14:creationId xmlns:p14="http://schemas.microsoft.com/office/powerpoint/2010/main" val="615550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nvPr>
        </p:nvGraphicFramePr>
        <p:xfrm>
          <a:off x="0" y="1643050"/>
          <a:ext cx="9144000" cy="4714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idx="4294967295"/>
          </p:nvPr>
        </p:nvSpPr>
        <p:spPr>
          <a:xfrm>
            <a:off x="987425" y="512763"/>
            <a:ext cx="8156575" cy="776287"/>
          </a:xfrm>
        </p:spPr>
        <p:txBody>
          <a:bodyPr/>
          <a:lstStyle/>
          <a:p>
            <a:r>
              <a:rPr lang="ar-IQ" dirty="0" smtClean="0"/>
              <a:t>شكل محددات نجاح ادارة المشروع</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548680"/>
            <a:ext cx="8064896" cy="6217087"/>
          </a:xfrm>
          <a:prstGeom prst="rect">
            <a:avLst/>
          </a:prstGeom>
        </p:spPr>
        <p:txBody>
          <a:bodyPr wrap="square">
            <a:spAutoFit/>
          </a:bodyPr>
          <a:lstStyle/>
          <a:p>
            <a:r>
              <a:rPr lang="ar-IQ" sz="2000" b="1" dirty="0"/>
              <a:t>العلاقة بين الجودة والكلفة والتسليم</a:t>
            </a:r>
          </a:p>
          <a:p>
            <a:r>
              <a:rPr lang="ar-IQ" sz="2000" dirty="0"/>
              <a:t>لتحقيق الأهداف </a:t>
            </a:r>
            <a:r>
              <a:rPr lang="ar-IQ" sz="2000" dirty="0" smtClean="0"/>
              <a:t>المرجوة </a:t>
            </a:r>
            <a:r>
              <a:rPr lang="ar-IQ" sz="2000" dirty="0"/>
              <a:t>من المشروع لا بد من التركيز على ثلاثة أمور أساسية، وهي الجودة والكلفة والتسليم والتي تربطها علاقات</a:t>
            </a:r>
          </a:p>
          <a:p>
            <a:r>
              <a:rPr lang="ar-IQ" sz="2000" dirty="0"/>
              <a:t>قوية تتطّلب إدارتها بشكل متوازن.</a:t>
            </a:r>
          </a:p>
          <a:p>
            <a:r>
              <a:rPr lang="ar-IQ" sz="2000" dirty="0"/>
              <a:t>• </a:t>
            </a:r>
            <a:r>
              <a:rPr lang="ar-IQ" sz="2000" b="1" dirty="0"/>
              <a:t>الجودة – الكلفة</a:t>
            </a:r>
          </a:p>
          <a:p>
            <a:r>
              <a:rPr lang="ar-IQ" sz="2000" dirty="0"/>
              <a:t>إن توظيف مهندسين خبراء لبناء برمجيات ذات جودة عالية سيزيد من قيمة الرواتب، كما أن تطبيق الاختبارات المناسبة لتحسين</a:t>
            </a:r>
          </a:p>
          <a:p>
            <a:r>
              <a:rPr lang="ar-IQ" sz="2000" dirty="0"/>
              <a:t>الجودة يؤدي إلى إطالة فترة الاختبار، وهذا بالنتيجة سيزيد تكاليف الإنفاق على الموظفين حتى وإن كان الراتب نفسه لجميع</a:t>
            </a:r>
          </a:p>
          <a:p>
            <a:r>
              <a:rPr lang="ar-IQ" sz="2000" dirty="0"/>
              <a:t>المهندسين (توظيف مهندسين يتمتعون بنفس المستوى التقني).</a:t>
            </a:r>
          </a:p>
          <a:p>
            <a:r>
              <a:rPr lang="ar-IQ" sz="2000" dirty="0"/>
              <a:t>• </a:t>
            </a:r>
            <a:r>
              <a:rPr lang="ar-IQ" sz="2000" b="1" dirty="0"/>
              <a:t>الجودة – التسليم</a:t>
            </a:r>
          </a:p>
          <a:p>
            <a:r>
              <a:rPr lang="ar-IQ" sz="2000" dirty="0"/>
              <a:t>عندما تكون فترة التطوير أقصر تكون تكاليف الإنفاق على الموظفين أقل، إلا أن فترة التطوير القصيرة ستحول دون إجراء الاختبار</a:t>
            </a:r>
          </a:p>
          <a:p>
            <a:r>
              <a:rPr lang="ar-IQ" sz="2000" dirty="0"/>
              <a:t>على نحوٍ مناسب وبالتالي تتأثر الجودة، وسيتطلب الأمر توظيف مهندسين خبراء لإنهاء العمل بأقصى سرعة بدون التأثير على</a:t>
            </a:r>
          </a:p>
          <a:p>
            <a:r>
              <a:rPr lang="ar-IQ" sz="2000" dirty="0"/>
              <a:t>الجودة، مما سيؤدي إلى زيادة الكلفة الكلية.</a:t>
            </a:r>
          </a:p>
          <a:p>
            <a:r>
              <a:rPr lang="ar-IQ" sz="2000" dirty="0"/>
              <a:t>• </a:t>
            </a:r>
            <a:r>
              <a:rPr lang="ar-IQ" sz="2000" b="1" dirty="0"/>
              <a:t>التسليم – الكلفة</a:t>
            </a:r>
          </a:p>
          <a:p>
            <a:r>
              <a:rPr lang="ar-IQ" sz="2000" dirty="0"/>
              <a:t>قد يؤدي تقصير فترة التطوير إلى انخفاض تكاليف الإنفاق، ولكن في هذه الحالة ستنفَّذ المهام على </a:t>
            </a:r>
            <a:r>
              <a:rPr lang="ar-IQ" sz="2000" dirty="0" smtClean="0"/>
              <a:t>نحو غير </a:t>
            </a:r>
            <a:r>
              <a:rPr lang="ar-IQ" sz="2000" dirty="0"/>
              <a:t>مناسب، مما يؤثر </a:t>
            </a:r>
            <a:r>
              <a:rPr lang="ar-IQ" sz="2000" dirty="0" smtClean="0"/>
              <a:t>على الجودة .</a:t>
            </a:r>
            <a:endParaRPr lang="ar-IQ" sz="2000" dirty="0"/>
          </a:p>
          <a:p>
            <a:endParaRPr lang="ar-IQ" dirty="0"/>
          </a:p>
        </p:txBody>
      </p:sp>
    </p:spTree>
    <p:extLst>
      <p:ext uri="{BB962C8B-B14F-4D97-AF65-F5344CB8AC3E}">
        <p14:creationId xmlns:p14="http://schemas.microsoft.com/office/powerpoint/2010/main" val="801275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323708" y="1268760"/>
            <a:ext cx="6480720" cy="5016758"/>
          </a:xfrm>
          <a:prstGeom prst="rect">
            <a:avLst/>
          </a:prstGeom>
        </p:spPr>
        <p:txBody>
          <a:bodyPr wrap="square">
            <a:spAutoFit/>
          </a:bodyPr>
          <a:lstStyle/>
          <a:p>
            <a:pPr algn="justLow"/>
            <a:r>
              <a:rPr lang="ar-IQ" sz="2800" dirty="0" smtClean="0">
                <a:latin typeface="Simplified Arabic" pitchFamily="18" charset="-78"/>
                <a:cs typeface="Simplified Arabic" pitchFamily="18" charset="-78"/>
              </a:rPr>
              <a:t>  </a:t>
            </a:r>
            <a:r>
              <a:rPr lang="ar-IQ" sz="3200" dirty="0" smtClean="0">
                <a:latin typeface="Simplified Arabic" pitchFamily="18" charset="-78"/>
                <a:cs typeface="Simplified Arabic" pitchFamily="18" charset="-78"/>
              </a:rPr>
              <a:t>وقد </a:t>
            </a:r>
            <a:r>
              <a:rPr lang="ar-IQ" sz="3200" dirty="0">
                <a:latin typeface="Simplified Arabic" pitchFamily="18" charset="-78"/>
                <a:cs typeface="Simplified Arabic" pitchFamily="18" charset="-78"/>
              </a:rPr>
              <a:t>عرف </a:t>
            </a:r>
            <a:r>
              <a:rPr lang="ar-IQ" sz="3200" dirty="0" err="1">
                <a:latin typeface="Simplified Arabic" pitchFamily="18" charset="-78"/>
                <a:cs typeface="Simplified Arabic" pitchFamily="18" charset="-78"/>
              </a:rPr>
              <a:t>هيرسون</a:t>
            </a:r>
            <a:r>
              <a:rPr lang="ar-IQ" sz="3200" dirty="0">
                <a:latin typeface="Simplified Arabic" pitchFamily="18" charset="-78"/>
                <a:cs typeface="Simplified Arabic" pitchFamily="18" charset="-78"/>
              </a:rPr>
              <a:t> (1992) المشروع بأنه " أي سلسلة من الانشطة أو المهام التي لها أهداف محدده يجب أن تنجز ضمن مواصفات محدده ولها بداية ونهاية محددتان وله تمويل ويستعمل المصادر المختلفة من اموال ووقت ومعدات وعماله.</a:t>
            </a:r>
          </a:p>
          <a:p>
            <a:pPr algn="justLow"/>
            <a:r>
              <a:rPr lang="ar-IQ" sz="3200" dirty="0" smtClean="0">
                <a:latin typeface="Simplified Arabic" pitchFamily="18" charset="-78"/>
                <a:cs typeface="Simplified Arabic" pitchFamily="18" charset="-78"/>
              </a:rPr>
              <a:t>و </a:t>
            </a:r>
            <a:r>
              <a:rPr lang="ar-IQ" sz="3200" dirty="0">
                <a:latin typeface="Simplified Arabic" pitchFamily="18" charset="-78"/>
                <a:cs typeface="Simplified Arabic" pitchFamily="18" charset="-78"/>
              </a:rPr>
              <a:t>نسب بريمان واخرين (1995) </a:t>
            </a:r>
            <a:r>
              <a:rPr lang="ar-IQ" sz="3200" dirty="0" smtClean="0">
                <a:latin typeface="Simplified Arabic" pitchFamily="18" charset="-78"/>
                <a:cs typeface="Simplified Arabic" pitchFamily="18" charset="-78"/>
              </a:rPr>
              <a:t>الى </a:t>
            </a:r>
            <a:r>
              <a:rPr lang="ar-IQ" sz="3200" dirty="0" err="1">
                <a:latin typeface="Simplified Arabic" pitchFamily="18" charset="-78"/>
                <a:cs typeface="Simplified Arabic" pitchFamily="18" charset="-78"/>
              </a:rPr>
              <a:t>ليش</a:t>
            </a:r>
            <a:r>
              <a:rPr lang="ar-IQ" sz="3200" dirty="0">
                <a:latin typeface="Simplified Arabic" pitchFamily="18" charset="-78"/>
                <a:cs typeface="Simplified Arabic" pitchFamily="18" charset="-78"/>
              </a:rPr>
              <a:t> </a:t>
            </a:r>
            <a:r>
              <a:rPr lang="ar-IQ" sz="3200" dirty="0" err="1">
                <a:latin typeface="Simplified Arabic" pitchFamily="18" charset="-78"/>
                <a:cs typeface="Simplified Arabic" pitchFamily="18" charset="-78"/>
              </a:rPr>
              <a:t>وتيرنر</a:t>
            </a:r>
            <a:r>
              <a:rPr lang="ar-IQ" sz="3200" dirty="0">
                <a:latin typeface="Simplified Arabic" pitchFamily="18" charset="-78"/>
                <a:cs typeface="Simplified Arabic" pitchFamily="18" charset="-78"/>
              </a:rPr>
              <a:t> (1990) تعريف المشروع بأنه " وحدة استثمار صناعي جديدة والتي لها بعض المعالم المميزة أو المتفردة وذلك من خلال تناغم الوقت والتكلفة".</a:t>
            </a:r>
          </a:p>
        </p:txBody>
      </p:sp>
    </p:spTree>
    <p:extLst>
      <p:ext uri="{BB962C8B-B14F-4D97-AF65-F5344CB8AC3E}">
        <p14:creationId xmlns:p14="http://schemas.microsoft.com/office/powerpoint/2010/main" val="47671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908720"/>
            <a:ext cx="7488832" cy="5262979"/>
          </a:xfrm>
          <a:prstGeom prst="rect">
            <a:avLst/>
          </a:prstGeom>
        </p:spPr>
        <p:txBody>
          <a:bodyPr wrap="square">
            <a:spAutoFit/>
          </a:bodyPr>
          <a:lstStyle/>
          <a:p>
            <a:r>
              <a:rPr lang="ar-IQ" sz="2800" dirty="0"/>
              <a:t>تفشل المشاريع للأسباب التالية:</a:t>
            </a:r>
          </a:p>
          <a:p>
            <a:r>
              <a:rPr lang="ar-IQ" sz="2800" dirty="0"/>
              <a:t>• المشروع هو حل في البحث عن مشكلة</a:t>
            </a:r>
          </a:p>
          <a:p>
            <a:r>
              <a:rPr lang="ar-IQ" sz="2800" dirty="0"/>
              <a:t>• فريق المشروع هو الوحيد المهتم بالنتيجة</a:t>
            </a:r>
          </a:p>
          <a:p>
            <a:r>
              <a:rPr lang="ar-IQ" sz="2800" dirty="0"/>
              <a:t>• لا يوجد أحد مسؤول</a:t>
            </a:r>
          </a:p>
          <a:p>
            <a:r>
              <a:rPr lang="ar-IQ" sz="2800" dirty="0"/>
              <a:t>• لا توجد بنية مشروع</a:t>
            </a:r>
          </a:p>
          <a:p>
            <a:r>
              <a:rPr lang="ar-IQ" sz="2800" dirty="0"/>
              <a:t>• تفتقر الخطة إلى التفاصيل</a:t>
            </a:r>
          </a:p>
          <a:p>
            <a:r>
              <a:rPr lang="ar-IQ" sz="2800" dirty="0"/>
              <a:t>• </a:t>
            </a:r>
            <a:r>
              <a:rPr lang="ar-IQ" sz="2800" dirty="0" err="1"/>
              <a:t>إستراتيجية</a:t>
            </a:r>
            <a:r>
              <a:rPr lang="ar-IQ" sz="2800" dirty="0"/>
              <a:t> خاطئة لاتخاذ القرارات المتعلقة بالمشروع</a:t>
            </a:r>
          </a:p>
          <a:p>
            <a:r>
              <a:rPr lang="ar-IQ" sz="2800" dirty="0"/>
              <a:t>• ميزانية و/أو موارد لا يمكن الاعتماد عليها</a:t>
            </a:r>
          </a:p>
          <a:p>
            <a:r>
              <a:rPr lang="ar-IQ" sz="2800" dirty="0"/>
              <a:t>• نقص في التواصل</a:t>
            </a:r>
          </a:p>
          <a:p>
            <a:r>
              <a:rPr lang="ar-IQ" sz="2800" dirty="0"/>
              <a:t>• الابتعاد عن الهدف الأساسي للمشروع</a:t>
            </a:r>
          </a:p>
          <a:p>
            <a:r>
              <a:rPr lang="ar-IQ" sz="2800" dirty="0"/>
              <a:t>• عدم متابعة المشروع وفقًا للخطة الموضوعة</a:t>
            </a:r>
          </a:p>
        </p:txBody>
      </p:sp>
    </p:spTree>
    <p:extLst>
      <p:ext uri="{BB962C8B-B14F-4D97-AF65-F5344CB8AC3E}">
        <p14:creationId xmlns:p14="http://schemas.microsoft.com/office/powerpoint/2010/main" val="2917095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contenu 2"/>
          <p:cNvSpPr>
            <a:spLocks noGrp="1"/>
          </p:cNvSpPr>
          <p:nvPr>
            <p:ph idx="1"/>
          </p:nvPr>
        </p:nvSpPr>
        <p:spPr>
          <a:xfrm>
            <a:off x="827584" y="764704"/>
            <a:ext cx="7772400" cy="5328592"/>
          </a:xfrm>
          <a:solidFill>
            <a:schemeClr val="accent5">
              <a:lumMod val="75000"/>
            </a:schemeClr>
          </a:solidFill>
        </p:spPr>
        <p:txBody>
          <a:bodyPr/>
          <a:lstStyle/>
          <a:p>
            <a:pPr eaLnBrk="1" hangingPunct="1">
              <a:buClr>
                <a:srgbClr val="FFFFFF"/>
              </a:buClr>
              <a:buFont typeface="Wingdings" pitchFamily="2" charset="2"/>
              <a:buChar char="Ø"/>
            </a:pPr>
            <a:r>
              <a:rPr lang="ar-MA" b="1" dirty="0" smtClean="0">
                <a:solidFill>
                  <a:schemeClr val="bg1"/>
                </a:solidFill>
                <a:latin typeface="Simplified Arabic" pitchFamily="18" charset="-78"/>
                <a:cs typeface="Simplified Arabic" pitchFamily="18" charset="-78"/>
              </a:rPr>
              <a:t>المواصفات الست للمشروع الناجح</a:t>
            </a:r>
          </a:p>
          <a:p>
            <a:pPr eaLnBrk="1" hangingPunct="1">
              <a:buClr>
                <a:srgbClr val="FFFFFF"/>
              </a:buClr>
              <a:buFont typeface="Wingdings" pitchFamily="2" charset="2"/>
              <a:buChar char="Ø"/>
            </a:pPr>
            <a:r>
              <a:rPr lang="ar-EG" b="1" dirty="0" smtClean="0">
                <a:solidFill>
                  <a:schemeClr val="bg1"/>
                </a:solidFill>
                <a:latin typeface="Simplified Arabic" pitchFamily="18" charset="-78"/>
                <a:cs typeface="Simplified Arabic" pitchFamily="18" charset="-78"/>
              </a:rPr>
              <a:t>– </a:t>
            </a:r>
            <a:r>
              <a:rPr lang="ar-IQ" b="1" dirty="0" smtClean="0">
                <a:solidFill>
                  <a:schemeClr val="bg1"/>
                </a:solidFill>
                <a:latin typeface="Simplified Arabic" pitchFamily="18" charset="-78"/>
                <a:cs typeface="Simplified Arabic" pitchFamily="18" charset="-78"/>
              </a:rPr>
              <a:t>الملائمة</a:t>
            </a:r>
            <a:endParaRPr lang="fr-FR" b="1" dirty="0" smtClean="0">
              <a:solidFill>
                <a:schemeClr val="bg1"/>
              </a:solidFill>
              <a:latin typeface="Simplified Arabic" pitchFamily="18" charset="-78"/>
              <a:cs typeface="Simplified Arabic" pitchFamily="18" charset="-78"/>
            </a:endParaRPr>
          </a:p>
          <a:p>
            <a:pPr eaLnBrk="1" hangingPunct="1">
              <a:buClr>
                <a:srgbClr val="FFFFFF"/>
              </a:buClr>
              <a:buFont typeface="Wingdings" pitchFamily="2" charset="2"/>
              <a:buChar char="Ø"/>
            </a:pPr>
            <a:r>
              <a:rPr lang="ar-EG" b="1" dirty="0" smtClean="0">
                <a:solidFill>
                  <a:schemeClr val="bg1"/>
                </a:solidFill>
                <a:latin typeface="Simplified Arabic" pitchFamily="18" charset="-78"/>
                <a:cs typeface="Simplified Arabic" pitchFamily="18" charset="-78"/>
              </a:rPr>
              <a:t>- التماسك</a:t>
            </a:r>
            <a:r>
              <a:rPr lang="fr-FR" b="1" dirty="0" smtClean="0">
                <a:solidFill>
                  <a:schemeClr val="bg1"/>
                </a:solidFill>
                <a:latin typeface="Simplified Arabic" pitchFamily="18" charset="-78"/>
                <a:cs typeface="Simplified Arabic" pitchFamily="18" charset="-78"/>
              </a:rPr>
              <a:t>				</a:t>
            </a:r>
          </a:p>
          <a:p>
            <a:pPr eaLnBrk="1" hangingPunct="1">
              <a:buClr>
                <a:srgbClr val="FFFFFF"/>
              </a:buClr>
              <a:buFont typeface="Wingdings" pitchFamily="2" charset="2"/>
              <a:buChar char="Ø"/>
            </a:pPr>
            <a:r>
              <a:rPr lang="ar-EG" b="1" dirty="0" smtClean="0">
                <a:solidFill>
                  <a:schemeClr val="bg1"/>
                </a:solidFill>
                <a:latin typeface="Simplified Arabic" pitchFamily="18" charset="-78"/>
                <a:cs typeface="Simplified Arabic" pitchFamily="18" charset="-78"/>
              </a:rPr>
              <a:t>- </a:t>
            </a:r>
            <a:r>
              <a:rPr lang="ar-IQ" b="1" dirty="0" smtClean="0">
                <a:solidFill>
                  <a:schemeClr val="bg1"/>
                </a:solidFill>
                <a:latin typeface="Simplified Arabic" pitchFamily="18" charset="-78"/>
                <a:cs typeface="Simplified Arabic" pitchFamily="18" charset="-78"/>
              </a:rPr>
              <a:t>ذو</a:t>
            </a:r>
            <a:r>
              <a:rPr lang="ar-EG" b="1" dirty="0" smtClean="0">
                <a:solidFill>
                  <a:schemeClr val="bg1"/>
                </a:solidFill>
                <a:latin typeface="Simplified Arabic" pitchFamily="18" charset="-78"/>
                <a:cs typeface="Simplified Arabic" pitchFamily="18" charset="-78"/>
              </a:rPr>
              <a:t> جدوى</a:t>
            </a:r>
            <a:endParaRPr lang="fr-FR" b="1" dirty="0" smtClean="0">
              <a:solidFill>
                <a:schemeClr val="bg1"/>
              </a:solidFill>
              <a:latin typeface="Simplified Arabic" pitchFamily="18" charset="-78"/>
              <a:cs typeface="Simplified Arabic" pitchFamily="18" charset="-78"/>
            </a:endParaRPr>
          </a:p>
          <a:p>
            <a:pPr eaLnBrk="1" hangingPunct="1">
              <a:buClr>
                <a:srgbClr val="FFFFFF"/>
              </a:buClr>
              <a:buFont typeface="Wingdings" pitchFamily="2" charset="2"/>
              <a:buChar char="Ø"/>
            </a:pPr>
            <a:r>
              <a:rPr lang="ar-EG" b="1" dirty="0" smtClean="0">
                <a:solidFill>
                  <a:schemeClr val="bg1"/>
                </a:solidFill>
                <a:latin typeface="Simplified Arabic" pitchFamily="18" charset="-78"/>
                <a:cs typeface="Simplified Arabic" pitchFamily="18" charset="-78"/>
              </a:rPr>
              <a:t>- الفعالية</a:t>
            </a:r>
            <a:endParaRPr lang="fr-FR" b="1" dirty="0" smtClean="0">
              <a:solidFill>
                <a:schemeClr val="bg1"/>
              </a:solidFill>
              <a:latin typeface="Simplified Arabic" pitchFamily="18" charset="-78"/>
              <a:cs typeface="Simplified Arabic" pitchFamily="18" charset="-78"/>
            </a:endParaRPr>
          </a:p>
          <a:p>
            <a:pPr eaLnBrk="1" hangingPunct="1">
              <a:buClr>
                <a:srgbClr val="FFFFFF"/>
              </a:buClr>
              <a:buFont typeface="Wingdings" pitchFamily="2" charset="2"/>
              <a:buChar char="Ø"/>
            </a:pPr>
            <a:r>
              <a:rPr lang="ar-EG" b="1" dirty="0" smtClean="0">
                <a:solidFill>
                  <a:schemeClr val="bg1"/>
                </a:solidFill>
                <a:latin typeface="Simplified Arabic" pitchFamily="18" charset="-78"/>
                <a:cs typeface="Simplified Arabic" pitchFamily="18" charset="-78"/>
              </a:rPr>
              <a:t>- الأثر</a:t>
            </a:r>
            <a:r>
              <a:rPr lang="fr-FR" b="1" dirty="0" smtClean="0">
                <a:solidFill>
                  <a:schemeClr val="bg1"/>
                </a:solidFill>
                <a:latin typeface="Simplified Arabic" pitchFamily="18" charset="-78"/>
                <a:cs typeface="Simplified Arabic" pitchFamily="18" charset="-78"/>
              </a:rPr>
              <a:t>           </a:t>
            </a:r>
          </a:p>
          <a:p>
            <a:pPr eaLnBrk="1" hangingPunct="1">
              <a:buClr>
                <a:srgbClr val="FFFFFF"/>
              </a:buClr>
              <a:buFont typeface="Wingdings" pitchFamily="2" charset="2"/>
              <a:buChar char="Ø"/>
            </a:pPr>
            <a:r>
              <a:rPr lang="ar-EG" b="1" dirty="0" smtClean="0">
                <a:solidFill>
                  <a:schemeClr val="bg1"/>
                </a:solidFill>
                <a:latin typeface="Simplified Arabic" pitchFamily="18" charset="-78"/>
                <a:cs typeface="Simplified Arabic" pitchFamily="18" charset="-78"/>
              </a:rPr>
              <a:t>- الديمومة</a:t>
            </a:r>
            <a:r>
              <a:rPr lang="fr-FR" b="1" dirty="0" smtClean="0">
                <a:solidFill>
                  <a:schemeClr val="bg1"/>
                </a:solidFill>
                <a:latin typeface="Simplified Arabic" pitchFamily="18" charset="-78"/>
                <a:cs typeface="Simplified Arabic" pitchFamily="18" charset="-78"/>
              </a:rPr>
              <a:t> </a:t>
            </a:r>
          </a:p>
          <a:p>
            <a:pPr eaLnBrk="1" hangingPunct="1"/>
            <a:endParaRPr lang="fr-FR" dirty="0" smtClean="0"/>
          </a:p>
        </p:txBody>
      </p:sp>
      <p:sp>
        <p:nvSpPr>
          <p:cNvPr id="4" name="Espace réservé du numéro de diapositive 3"/>
          <p:cNvSpPr>
            <a:spLocks noGrp="1"/>
          </p:cNvSpPr>
          <p:nvPr>
            <p:ph type="sldNum" sz="quarter" idx="12"/>
          </p:nvPr>
        </p:nvSpPr>
        <p:spPr/>
        <p:txBody>
          <a:bodyPr/>
          <a:lstStyle/>
          <a:p>
            <a:pPr>
              <a:defRPr/>
            </a:pPr>
            <a:fld id="{D596EA63-9903-48D5-9F76-9CFEBAEDD291}" type="slidenum">
              <a:rPr lang="fr-FR" smtClean="0"/>
              <a:pPr>
                <a:defRPr/>
              </a:pPr>
              <a:t>21</a:t>
            </a:fld>
            <a:endParaRPr lang="fr-FR"/>
          </a:p>
        </p:txBody>
      </p:sp>
    </p:spTree>
    <p:extLst>
      <p:ext uri="{BB962C8B-B14F-4D97-AF65-F5344CB8AC3E}">
        <p14:creationId xmlns:p14="http://schemas.microsoft.com/office/powerpoint/2010/main" val="2233973868"/>
      </p:ext>
    </p:extLst>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332656"/>
            <a:ext cx="8424936" cy="6001643"/>
          </a:xfrm>
          <a:prstGeom prst="rect">
            <a:avLst/>
          </a:prstGeom>
        </p:spPr>
        <p:txBody>
          <a:bodyPr wrap="square">
            <a:spAutoFit/>
          </a:bodyPr>
          <a:lstStyle/>
          <a:p>
            <a:pPr algn="justLow"/>
            <a:r>
              <a:rPr lang="ar-IQ" sz="2400" dirty="0" smtClean="0"/>
              <a:t>     مهارات ادارة المشاريع السياحية :-</a:t>
            </a:r>
          </a:p>
          <a:p>
            <a:pPr algn="justLow"/>
            <a:r>
              <a:rPr lang="ar-IQ" sz="2400" dirty="0" smtClean="0"/>
              <a:t> يحتاج </a:t>
            </a:r>
            <a:r>
              <a:rPr lang="ar-IQ" sz="2400" dirty="0"/>
              <a:t>مدير المشروع إلى العديد من المهارات، فعليه أن يكون متكيفًا مع التغيير، وأن يفهم المنظمة التي يعمل فيها أو معها، وان </a:t>
            </a:r>
            <a:r>
              <a:rPr lang="ar-IQ" sz="2400" dirty="0" smtClean="0"/>
              <a:t>يكون </a:t>
            </a:r>
            <a:r>
              <a:rPr lang="en-US" sz="2400" dirty="0" smtClean="0"/>
              <a:t> (</a:t>
            </a:r>
            <a:r>
              <a:rPr lang="en-US" sz="2400" dirty="0"/>
              <a:t>Hard </a:t>
            </a:r>
            <a:r>
              <a:rPr lang="en-US" sz="2400" dirty="0" smtClean="0"/>
              <a:t>Skills) </a:t>
            </a:r>
            <a:r>
              <a:rPr lang="ar-IQ" sz="2400" dirty="0"/>
              <a:t>قادرًا على قيادة الفريق نحو تحقيق غاية المشروع. يحتاج مدير المشروع إلى المهارات بنوعيها المهارات </a:t>
            </a:r>
            <a:r>
              <a:rPr lang="ar-IQ" sz="2400" dirty="0" smtClean="0"/>
              <a:t>القاسية</a:t>
            </a:r>
            <a:r>
              <a:rPr lang="en-US" sz="2400" dirty="0" smtClean="0"/>
              <a:t>:(Soft Skills) </a:t>
            </a:r>
            <a:r>
              <a:rPr lang="ar-IQ" sz="2400" dirty="0" smtClean="0"/>
              <a:t>والمهارات </a:t>
            </a:r>
            <a:r>
              <a:rPr lang="ar-IQ" sz="2400" dirty="0"/>
              <a:t>الناعمة</a:t>
            </a:r>
          </a:p>
          <a:p>
            <a:pPr algn="justLow"/>
            <a:r>
              <a:rPr lang="ar-IQ" sz="2400" dirty="0"/>
              <a:t>• </a:t>
            </a:r>
            <a:r>
              <a:rPr lang="ar-IQ" sz="2400" b="1" dirty="0"/>
              <a:t>المهارات القاسية</a:t>
            </a:r>
          </a:p>
          <a:p>
            <a:pPr algn="justLow"/>
            <a:r>
              <a:rPr lang="ar-IQ" sz="2400" dirty="0"/>
              <a:t>المعرفة المتعلقة بالمنتج والإجراءات والمنهجية المتبعة </a:t>
            </a:r>
            <a:endParaRPr lang="en-US" sz="2400" dirty="0"/>
          </a:p>
          <a:p>
            <a:pPr algn="justLow"/>
            <a:r>
              <a:rPr lang="ar-IQ" sz="2400" dirty="0"/>
              <a:t>معرفة كيفية استخدام أدوات وتقنيات إدارة المشاريع المختلفة </a:t>
            </a:r>
            <a:endParaRPr lang="en-US" sz="2400" dirty="0"/>
          </a:p>
          <a:p>
            <a:pPr algn="justLow"/>
            <a:r>
              <a:rPr lang="ar-IQ" sz="2400" dirty="0"/>
              <a:t>• </a:t>
            </a:r>
            <a:r>
              <a:rPr lang="ar-IQ" sz="2400" b="1" dirty="0"/>
              <a:t>المهارات الناعمة</a:t>
            </a:r>
          </a:p>
          <a:p>
            <a:pPr algn="justLow"/>
            <a:r>
              <a:rPr lang="ar-IQ" sz="2400" dirty="0"/>
              <a:t>يتمحور المشروع (وإدارة </a:t>
            </a:r>
            <a:r>
              <a:rPr lang="ar-IQ" sz="2400" dirty="0" smtClean="0"/>
              <a:t>المشروع) حول </a:t>
            </a:r>
            <a:r>
              <a:rPr lang="ar-IQ" sz="2400" dirty="0"/>
              <a:t>الأشخاص وعمل الفريق، من يقوم بهذه المهمة؟ من يتولى هذه المخاطرة؟ من هو</a:t>
            </a:r>
          </a:p>
          <a:p>
            <a:pPr algn="justLow"/>
            <a:r>
              <a:rPr lang="ar-IQ" sz="2400" dirty="0"/>
              <a:t>مثل القدرة على ،(</a:t>
            </a:r>
            <a:r>
              <a:rPr lang="en-US" sz="2400" dirty="0"/>
              <a:t>Interpersonal Skills) </a:t>
            </a:r>
            <a:r>
              <a:rPr lang="ar-IQ" sz="2400" dirty="0" smtClean="0"/>
              <a:t> ) المهتم </a:t>
            </a:r>
            <a:r>
              <a:rPr lang="ar-IQ" sz="2400" dirty="0"/>
              <a:t>أو المتأثِّر بهذا الأمر؟. </a:t>
            </a:r>
            <a:r>
              <a:rPr lang="ar-IQ" sz="2400" dirty="0" smtClean="0"/>
              <a:t>مما يظهِر </a:t>
            </a:r>
            <a:r>
              <a:rPr lang="ar-IQ" sz="2400" dirty="0"/>
              <a:t>أهمية مهارات التعامل مع </a:t>
            </a:r>
            <a:r>
              <a:rPr lang="ar-IQ" sz="2400" dirty="0" smtClean="0"/>
              <a:t>الأشخاص التأثير </a:t>
            </a:r>
            <a:r>
              <a:rPr lang="ar-IQ" sz="2400" dirty="0"/>
              <a:t>والتفاوض والنقاش. وبشكل عام يمكن تصنيف المهارات الناعمة إلى:</a:t>
            </a:r>
          </a:p>
        </p:txBody>
      </p:sp>
    </p:spTree>
    <p:extLst>
      <p:ext uri="{BB962C8B-B14F-4D97-AF65-F5344CB8AC3E}">
        <p14:creationId xmlns:p14="http://schemas.microsoft.com/office/powerpoint/2010/main" val="2162516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43964" y="1700808"/>
            <a:ext cx="7704856" cy="2677656"/>
          </a:xfrm>
          <a:prstGeom prst="rect">
            <a:avLst/>
          </a:prstGeom>
        </p:spPr>
        <p:txBody>
          <a:bodyPr wrap="square">
            <a:spAutoFit/>
          </a:bodyPr>
          <a:lstStyle/>
          <a:p>
            <a:r>
              <a:rPr lang="en-US" sz="2800" dirty="0"/>
              <a:t>(Communication </a:t>
            </a:r>
            <a:r>
              <a:rPr lang="en-US" sz="2800" dirty="0" smtClean="0"/>
              <a:t>Skills) </a:t>
            </a:r>
            <a:r>
              <a:rPr lang="ar-IQ" sz="2800" dirty="0" smtClean="0"/>
              <a:t> مهارات التواصل</a:t>
            </a:r>
            <a:endParaRPr lang="en-US" sz="2800" dirty="0"/>
          </a:p>
          <a:p>
            <a:r>
              <a:rPr lang="en-US" sz="2800" dirty="0" smtClean="0"/>
              <a:t> (</a:t>
            </a:r>
            <a:r>
              <a:rPr lang="en-US" sz="2800" dirty="0"/>
              <a:t>Organizational Skills) </a:t>
            </a:r>
            <a:r>
              <a:rPr lang="ar-IQ" sz="2800" dirty="0"/>
              <a:t>مهارات التنظيم </a:t>
            </a:r>
            <a:endParaRPr lang="en-US" sz="2800" dirty="0"/>
          </a:p>
          <a:p>
            <a:r>
              <a:rPr lang="en-US" sz="2800" dirty="0"/>
              <a:t>(Team Building Skills) </a:t>
            </a:r>
            <a:r>
              <a:rPr lang="ar-IQ" sz="2800" dirty="0" smtClean="0"/>
              <a:t> مهارات </a:t>
            </a:r>
            <a:r>
              <a:rPr lang="ar-IQ" sz="2800" dirty="0"/>
              <a:t>بناء فريق </a:t>
            </a:r>
            <a:endParaRPr lang="en-US" sz="2800" dirty="0"/>
          </a:p>
          <a:p>
            <a:r>
              <a:rPr lang="en-US" sz="2800" dirty="0"/>
              <a:t>(Leadership Skills) </a:t>
            </a:r>
            <a:r>
              <a:rPr lang="ar-IQ" sz="2800" dirty="0" smtClean="0"/>
              <a:t> مهارات </a:t>
            </a:r>
            <a:r>
              <a:rPr lang="ar-IQ" sz="2800" dirty="0"/>
              <a:t>القيادة </a:t>
            </a:r>
            <a:endParaRPr lang="en-US" sz="2800" dirty="0"/>
          </a:p>
          <a:p>
            <a:r>
              <a:rPr lang="en-US" sz="2800" dirty="0"/>
              <a:t>(Coping Skills) </a:t>
            </a:r>
            <a:r>
              <a:rPr lang="ar-IQ" sz="2800" dirty="0" smtClean="0"/>
              <a:t> مهارات </a:t>
            </a:r>
            <a:r>
              <a:rPr lang="ar-IQ" sz="2800" dirty="0"/>
              <a:t>التكيف/التغلب مع/على </a:t>
            </a:r>
            <a:r>
              <a:rPr lang="ar-IQ" sz="2800" dirty="0" smtClean="0"/>
              <a:t>المشكلة</a:t>
            </a:r>
            <a:endParaRPr lang="ar-IQ" sz="2800" dirty="0"/>
          </a:p>
        </p:txBody>
      </p:sp>
    </p:spTree>
    <p:extLst>
      <p:ext uri="{BB962C8B-B14F-4D97-AF65-F5344CB8AC3E}">
        <p14:creationId xmlns:p14="http://schemas.microsoft.com/office/powerpoint/2010/main" val="2296076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497333"/>
            <a:ext cx="7488832" cy="6370975"/>
          </a:xfrm>
          <a:prstGeom prst="rect">
            <a:avLst/>
          </a:prstGeom>
        </p:spPr>
        <p:txBody>
          <a:bodyPr wrap="square">
            <a:spAutoFit/>
          </a:bodyPr>
          <a:lstStyle/>
          <a:p>
            <a:pPr algn="justLow"/>
            <a:r>
              <a:rPr lang="ar-IQ" sz="2400" b="1" dirty="0">
                <a:latin typeface="Simplified Arabic" pitchFamily="18" charset="-78"/>
                <a:cs typeface="Simplified Arabic" pitchFamily="18" charset="-78"/>
              </a:rPr>
              <a:t>صفات مدير </a:t>
            </a:r>
            <a:r>
              <a:rPr lang="ar-IQ" sz="2400" b="1" dirty="0" smtClean="0">
                <a:latin typeface="Simplified Arabic" pitchFamily="18" charset="-78"/>
                <a:cs typeface="Simplified Arabic" pitchFamily="18" charset="-78"/>
              </a:rPr>
              <a:t>المشروع السياحي الناجح :-</a:t>
            </a:r>
            <a:endParaRPr lang="ar-IQ" sz="2400" b="1" dirty="0">
              <a:latin typeface="Simplified Arabic" pitchFamily="18" charset="-78"/>
              <a:cs typeface="Simplified Arabic" pitchFamily="18" charset="-78"/>
            </a:endParaRPr>
          </a:p>
          <a:p>
            <a:pPr algn="justLow"/>
            <a:r>
              <a:rPr lang="ar-IQ" sz="2400" dirty="0" smtClean="0">
                <a:latin typeface="Simplified Arabic" pitchFamily="18" charset="-78"/>
                <a:cs typeface="Simplified Arabic" pitchFamily="18" charset="-78"/>
              </a:rPr>
              <a:t>1- اتباع </a:t>
            </a:r>
            <a:r>
              <a:rPr lang="ar-IQ" sz="2400" dirty="0">
                <a:latin typeface="Simplified Arabic" pitchFamily="18" charset="-78"/>
                <a:cs typeface="Simplified Arabic" pitchFamily="18" charset="-78"/>
              </a:rPr>
              <a:t>خطةٍ منهجيةٍ </a:t>
            </a:r>
            <a:r>
              <a:rPr lang="ar-IQ" sz="2400" dirty="0" smtClean="0">
                <a:latin typeface="Simplified Arabic" pitchFamily="18" charset="-78"/>
                <a:cs typeface="Simplified Arabic" pitchFamily="18" charset="-78"/>
              </a:rPr>
              <a:t>استراتيجيةٍ </a:t>
            </a:r>
            <a:r>
              <a:rPr lang="ar-IQ" sz="2400" dirty="0">
                <a:latin typeface="Simplified Arabic" pitchFamily="18" charset="-78"/>
                <a:cs typeface="Simplified Arabic" pitchFamily="18" charset="-78"/>
              </a:rPr>
              <a:t>لتنفيذ المشروع.</a:t>
            </a:r>
          </a:p>
          <a:p>
            <a:pPr algn="justLow"/>
            <a:r>
              <a:rPr lang="ar-IQ" sz="2400" dirty="0" smtClean="0">
                <a:latin typeface="Simplified Arabic" pitchFamily="18" charset="-78"/>
                <a:cs typeface="Simplified Arabic" pitchFamily="18" charset="-78"/>
              </a:rPr>
              <a:t>2- توفر </a:t>
            </a:r>
            <a:r>
              <a:rPr lang="ar-IQ" sz="2400" dirty="0">
                <a:latin typeface="Simplified Arabic" pitchFamily="18" charset="-78"/>
                <a:cs typeface="Simplified Arabic" pitchFamily="18" charset="-78"/>
              </a:rPr>
              <a:t>القدرات والكفاءة الإدارية والحرص على تطوير المهارات المختلفة بما في ذلك المهارات الإدارية بشكلٍ مستمر.</a:t>
            </a:r>
          </a:p>
          <a:p>
            <a:pPr algn="justLow"/>
            <a:r>
              <a:rPr lang="ar-IQ" sz="2400" dirty="0" smtClean="0">
                <a:latin typeface="Simplified Arabic" pitchFamily="18" charset="-78"/>
                <a:cs typeface="Simplified Arabic" pitchFamily="18" charset="-78"/>
              </a:rPr>
              <a:t>3- طلب </a:t>
            </a:r>
            <a:r>
              <a:rPr lang="ar-IQ" sz="2400" dirty="0">
                <a:latin typeface="Simplified Arabic" pitchFamily="18" charset="-78"/>
                <a:cs typeface="Simplified Arabic" pitchFamily="18" charset="-78"/>
              </a:rPr>
              <a:t>العون من أصحاب الخبرات في المجالات المختلفة، مثل: الخبرات المحاسبية، والخبرات الإدارية.</a:t>
            </a:r>
          </a:p>
          <a:p>
            <a:pPr algn="justLow"/>
            <a:r>
              <a:rPr lang="ar-IQ" sz="2400" dirty="0" smtClean="0">
                <a:latin typeface="Simplified Arabic" pitchFamily="18" charset="-78"/>
                <a:cs typeface="Simplified Arabic" pitchFamily="18" charset="-78"/>
              </a:rPr>
              <a:t>4- تنظيم </a:t>
            </a:r>
            <a:r>
              <a:rPr lang="ar-IQ" sz="2400" dirty="0">
                <a:latin typeface="Simplified Arabic" pitchFamily="18" charset="-78"/>
                <a:cs typeface="Simplified Arabic" pitchFamily="18" charset="-78"/>
              </a:rPr>
              <a:t>الوقت الخاص بتنفيذ المشروع بما يضمن تنفيذه قبل انتهاء موعد المدة المحددة لإنجازه.</a:t>
            </a:r>
          </a:p>
          <a:p>
            <a:pPr algn="justLow"/>
            <a:r>
              <a:rPr lang="ar-IQ" sz="2400" dirty="0" smtClean="0">
                <a:latin typeface="Simplified Arabic" pitchFamily="18" charset="-78"/>
                <a:cs typeface="Simplified Arabic" pitchFamily="18" charset="-78"/>
              </a:rPr>
              <a:t>5- اتخاذ القرارات </a:t>
            </a:r>
            <a:r>
              <a:rPr lang="ar-IQ" sz="2400" dirty="0">
                <a:latin typeface="Simplified Arabic" pitchFamily="18" charset="-78"/>
                <a:cs typeface="Simplified Arabic" pitchFamily="18" charset="-78"/>
              </a:rPr>
              <a:t>الصائبة الخاصة بالمشروع والتي تساهم في نجاح المشروع بشكلٍ كبير.</a:t>
            </a:r>
          </a:p>
          <a:p>
            <a:pPr algn="justLow"/>
            <a:r>
              <a:rPr lang="ar-IQ" sz="2400" dirty="0" smtClean="0">
                <a:latin typeface="Simplified Arabic" pitchFamily="18" charset="-78"/>
                <a:cs typeface="Simplified Arabic" pitchFamily="18" charset="-78"/>
              </a:rPr>
              <a:t>6- القدرة </a:t>
            </a:r>
            <a:r>
              <a:rPr lang="ar-IQ" sz="2400" dirty="0">
                <a:latin typeface="Simplified Arabic" pitchFamily="18" charset="-78"/>
                <a:cs typeface="Simplified Arabic" pitchFamily="18" charset="-78"/>
              </a:rPr>
              <a:t>على إدارة المخاطر التي تواجه المشروع والتعامل معها بالطريقة الصحيحة. </a:t>
            </a:r>
          </a:p>
          <a:p>
            <a:pPr algn="justLow"/>
            <a:r>
              <a:rPr lang="ar-IQ" sz="2400" dirty="0" smtClean="0">
                <a:latin typeface="Simplified Arabic" pitchFamily="18" charset="-78"/>
                <a:cs typeface="Simplified Arabic" pitchFamily="18" charset="-78"/>
              </a:rPr>
              <a:t>7- استخدام </a:t>
            </a:r>
            <a:r>
              <a:rPr lang="ar-IQ" sz="2400" dirty="0">
                <a:latin typeface="Simplified Arabic" pitchFamily="18" charset="-78"/>
                <a:cs typeface="Simplified Arabic" pitchFamily="18" charset="-78"/>
              </a:rPr>
              <a:t>أحدث الوسائل والأساليب التقنية في مراحل تنفيذ المشروع.</a:t>
            </a:r>
          </a:p>
          <a:p>
            <a:pPr algn="justLow"/>
            <a:r>
              <a:rPr lang="ar-IQ" sz="2400" dirty="0" smtClean="0">
                <a:latin typeface="Simplified Arabic" pitchFamily="18" charset="-78"/>
                <a:cs typeface="Simplified Arabic" pitchFamily="18" charset="-78"/>
              </a:rPr>
              <a:t>8- تحفيز </a:t>
            </a:r>
            <a:r>
              <a:rPr lang="ar-IQ" sz="2400" dirty="0">
                <a:latin typeface="Simplified Arabic" pitchFamily="18" charset="-78"/>
                <a:cs typeface="Simplified Arabic" pitchFamily="18" charset="-78"/>
              </a:rPr>
              <a:t>العاملين في المشروع من ناحية مادية ومعنوية.</a:t>
            </a:r>
          </a:p>
          <a:p>
            <a:pPr algn="justLow"/>
            <a:r>
              <a:rPr lang="ar-IQ" sz="2400" dirty="0" smtClean="0">
                <a:latin typeface="Simplified Arabic" pitchFamily="18" charset="-78"/>
                <a:cs typeface="Simplified Arabic" pitchFamily="18" charset="-78"/>
              </a:rPr>
              <a:t>9- الإشراف </a:t>
            </a:r>
            <a:r>
              <a:rPr lang="ar-IQ" sz="2400" dirty="0">
                <a:latin typeface="Simplified Arabic" pitchFamily="18" charset="-78"/>
                <a:cs typeface="Simplified Arabic" pitchFamily="18" charset="-78"/>
              </a:rPr>
              <a:t>على جميع خطوات سير العمل والاهتمام بأدق تفاصيل المشروع.</a:t>
            </a:r>
          </a:p>
          <a:p>
            <a:pPr algn="justLow"/>
            <a:r>
              <a:rPr lang="ar-IQ" sz="2400" dirty="0" smtClean="0">
                <a:latin typeface="Simplified Arabic" pitchFamily="18" charset="-78"/>
                <a:cs typeface="Simplified Arabic" pitchFamily="18" charset="-78"/>
              </a:rPr>
              <a:t>10- امتلاك </a:t>
            </a:r>
            <a:r>
              <a:rPr lang="ar-IQ" sz="2400" dirty="0">
                <a:latin typeface="Simplified Arabic" pitchFamily="18" charset="-78"/>
                <a:cs typeface="Simplified Arabic" pitchFamily="18" charset="-78"/>
              </a:rPr>
              <a:t>روح العمل الجماعي.</a:t>
            </a:r>
          </a:p>
        </p:txBody>
      </p:sp>
    </p:spTree>
    <p:extLst>
      <p:ext uri="{BB962C8B-B14F-4D97-AF65-F5344CB8AC3E}">
        <p14:creationId xmlns:p14="http://schemas.microsoft.com/office/powerpoint/2010/main" val="2659584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46121" y="2632300"/>
            <a:ext cx="8389596" cy="2862322"/>
          </a:xfrm>
          <a:prstGeom prst="rect">
            <a:avLst/>
          </a:prstGeom>
        </p:spPr>
        <p:txBody>
          <a:bodyPr wrap="square">
            <a:spAutoFit/>
          </a:bodyPr>
          <a:lstStyle/>
          <a:p>
            <a:pPr eaLnBrk="0" hangingPunct="0">
              <a:defRPr/>
            </a:pPr>
            <a:r>
              <a:rPr lang="en-US" sz="3600" dirty="0" smtClean="0">
                <a:solidFill>
                  <a:srgbClr val="003366"/>
                </a:solidFill>
                <a:latin typeface="Arial" charset="0"/>
              </a:rPr>
              <a:t> </a:t>
            </a:r>
            <a:r>
              <a:rPr lang="en-US" sz="3600" dirty="0" smtClean="0">
                <a:latin typeface="Arial" charset="0"/>
              </a:rPr>
              <a:t>Specific     </a:t>
            </a:r>
            <a:r>
              <a:rPr lang="en-US" sz="3600" b="1" dirty="0" smtClean="0">
                <a:latin typeface="Arial" charset="0"/>
              </a:rPr>
              <a:t>S</a:t>
            </a:r>
            <a:r>
              <a:rPr lang="ar-IQ" sz="3600" dirty="0" smtClean="0">
                <a:latin typeface="Arial" charset="0"/>
              </a:rPr>
              <a:t>                 محدد          </a:t>
            </a:r>
            <a:endParaRPr lang="en-US" sz="3600" dirty="0">
              <a:latin typeface="Arial" charset="0"/>
            </a:endParaRPr>
          </a:p>
          <a:p>
            <a:pPr algn="justLow" eaLnBrk="0" hangingPunct="0">
              <a:defRPr/>
            </a:pPr>
            <a:r>
              <a:rPr lang="en-US" sz="3600" dirty="0">
                <a:effectLst>
                  <a:outerShdw blurRad="38100" dist="38100" dir="2700000" algn="tl">
                    <a:srgbClr val="000000"/>
                  </a:outerShdw>
                </a:effectLst>
                <a:latin typeface="Arial" charset="0"/>
              </a:rPr>
              <a:t>  </a:t>
            </a:r>
            <a:r>
              <a:rPr lang="en-US" sz="3600" dirty="0" smtClean="0">
                <a:effectLst>
                  <a:outerShdw blurRad="38100" dist="38100" dir="2700000" algn="tl">
                    <a:srgbClr val="000000"/>
                  </a:outerShdw>
                </a:effectLst>
                <a:latin typeface="Arial" charset="0"/>
              </a:rPr>
              <a:t>M</a:t>
            </a:r>
            <a:r>
              <a:rPr lang="en-US" sz="3600" dirty="0" smtClean="0">
                <a:latin typeface="Arial" charset="0"/>
              </a:rPr>
              <a:t>	Measurable</a:t>
            </a:r>
            <a:r>
              <a:rPr lang="ar-IQ" sz="3600" dirty="0" smtClean="0">
                <a:latin typeface="Arial" charset="0"/>
              </a:rPr>
              <a:t>        قابل </a:t>
            </a:r>
            <a:r>
              <a:rPr lang="ar-IQ" sz="3600" dirty="0">
                <a:latin typeface="Arial" charset="0"/>
              </a:rPr>
              <a:t>للقياس </a:t>
            </a:r>
            <a:r>
              <a:rPr lang="ar-IQ" sz="3600" dirty="0" smtClean="0">
                <a:latin typeface="Arial" charset="0"/>
              </a:rPr>
              <a:t>    </a:t>
            </a:r>
            <a:endParaRPr lang="en-US" sz="3600" dirty="0">
              <a:latin typeface="Arial" charset="0"/>
            </a:endParaRPr>
          </a:p>
          <a:p>
            <a:pPr algn="justLow" eaLnBrk="0" hangingPunct="0">
              <a:defRPr/>
            </a:pPr>
            <a:r>
              <a:rPr lang="en-US" sz="3600" dirty="0">
                <a:effectLst>
                  <a:outerShdw blurRad="38100" dist="38100" dir="2700000" algn="tl">
                    <a:srgbClr val="000000"/>
                  </a:outerShdw>
                </a:effectLst>
                <a:latin typeface="Arial" charset="0"/>
              </a:rPr>
              <a:t>  A</a:t>
            </a:r>
            <a:r>
              <a:rPr lang="en-US" sz="3600" dirty="0">
                <a:latin typeface="Arial" charset="0"/>
              </a:rPr>
              <a:t>	</a:t>
            </a:r>
            <a:r>
              <a:rPr lang="en-US" sz="3600" dirty="0" smtClean="0">
                <a:latin typeface="Arial" charset="0"/>
              </a:rPr>
              <a:t>     Attainable  </a:t>
            </a:r>
            <a:r>
              <a:rPr lang="ar-IQ" sz="3600" dirty="0" smtClean="0">
                <a:latin typeface="Arial" charset="0"/>
              </a:rPr>
              <a:t> </a:t>
            </a:r>
            <a:r>
              <a:rPr lang="ar-IQ" sz="3600" dirty="0">
                <a:latin typeface="Arial" charset="0"/>
              </a:rPr>
              <a:t>ممكن </a:t>
            </a:r>
            <a:r>
              <a:rPr lang="ar-IQ" sz="3600" dirty="0" smtClean="0">
                <a:latin typeface="Arial" charset="0"/>
              </a:rPr>
              <a:t>تحقيقه    </a:t>
            </a:r>
            <a:endParaRPr lang="en-US" sz="3600" dirty="0">
              <a:latin typeface="Arial" charset="0"/>
            </a:endParaRPr>
          </a:p>
          <a:p>
            <a:pPr algn="justLow" eaLnBrk="0" hangingPunct="0">
              <a:defRPr/>
            </a:pPr>
            <a:r>
              <a:rPr lang="en-US" sz="3600" dirty="0">
                <a:effectLst>
                  <a:outerShdw blurRad="38100" dist="38100" dir="2700000" algn="tl">
                    <a:srgbClr val="000000"/>
                  </a:outerShdw>
                </a:effectLst>
                <a:latin typeface="Arial" charset="0"/>
              </a:rPr>
              <a:t>  R</a:t>
            </a:r>
            <a:r>
              <a:rPr lang="en-US" sz="3600" dirty="0">
                <a:latin typeface="Arial" charset="0"/>
              </a:rPr>
              <a:t>	</a:t>
            </a:r>
            <a:r>
              <a:rPr lang="en-US" sz="3600" dirty="0" smtClean="0">
                <a:latin typeface="Arial" charset="0"/>
              </a:rPr>
              <a:t>Relevant </a:t>
            </a:r>
            <a:r>
              <a:rPr lang="ar-IQ" sz="3600" dirty="0" smtClean="0">
                <a:latin typeface="Arial" charset="0"/>
              </a:rPr>
              <a:t>           ذات صلة</a:t>
            </a:r>
            <a:endParaRPr lang="en-US" sz="3600" dirty="0">
              <a:latin typeface="Arial" charset="0"/>
            </a:endParaRPr>
          </a:p>
          <a:p>
            <a:pPr algn="justLow" eaLnBrk="0" hangingPunct="0">
              <a:defRPr/>
            </a:pPr>
            <a:r>
              <a:rPr lang="en-US" sz="3600" dirty="0">
                <a:effectLst>
                  <a:outerShdw blurRad="38100" dist="38100" dir="2700000" algn="tl">
                    <a:srgbClr val="000000"/>
                  </a:outerShdw>
                </a:effectLst>
                <a:latin typeface="Arial" charset="0"/>
              </a:rPr>
              <a:t>  T</a:t>
            </a:r>
            <a:r>
              <a:rPr lang="en-US" sz="3600" dirty="0">
                <a:latin typeface="Arial" charset="0"/>
              </a:rPr>
              <a:t>	</a:t>
            </a:r>
            <a:r>
              <a:rPr lang="en-US" sz="3600" dirty="0" smtClean="0">
                <a:latin typeface="Arial" charset="0"/>
              </a:rPr>
              <a:t>     Time</a:t>
            </a:r>
            <a:r>
              <a:rPr lang="ar-IQ" sz="3600" dirty="0" smtClean="0">
                <a:latin typeface="Arial" charset="0"/>
              </a:rPr>
              <a:t>   مؤقت ( في الوقت المحدد )            </a:t>
            </a:r>
            <a:endParaRPr lang="en-US" sz="3600" dirty="0">
              <a:latin typeface="Arial" charset="0"/>
            </a:endParaRPr>
          </a:p>
        </p:txBody>
      </p:sp>
      <p:sp>
        <p:nvSpPr>
          <p:cNvPr id="3" name="مستطيل 2"/>
          <p:cNvSpPr/>
          <p:nvPr/>
        </p:nvSpPr>
        <p:spPr>
          <a:xfrm>
            <a:off x="611560" y="399387"/>
            <a:ext cx="2643206" cy="830997"/>
          </a:xfrm>
          <a:prstGeom prst="rect">
            <a:avLst/>
          </a:prstGeom>
        </p:spPr>
        <p:txBody>
          <a:bodyPr wrap="square">
            <a:spAutoFit/>
          </a:bodyPr>
          <a:lstStyle/>
          <a:p>
            <a:pPr eaLnBrk="0" hangingPunct="0">
              <a:defRPr/>
            </a:pPr>
            <a:r>
              <a:rPr lang="en-US" sz="4800" b="1" dirty="0">
                <a:solidFill>
                  <a:srgbClr val="FF0000"/>
                </a:solidFill>
                <a:effectLst>
                  <a:outerShdw blurRad="38100" dist="38100" dir="2700000" algn="tl">
                    <a:srgbClr val="000000"/>
                  </a:outerShdw>
                </a:effectLst>
                <a:latin typeface="Arial" charset="0"/>
              </a:rPr>
              <a:t>SMART</a:t>
            </a:r>
            <a:endParaRPr lang="en-US" sz="4800" dirty="0">
              <a:solidFill>
                <a:srgbClr val="FF0000"/>
              </a:solidFill>
              <a:effectLst>
                <a:outerShdw blurRad="38100" dist="38100" dir="2700000" algn="tl">
                  <a:srgbClr val="000000"/>
                </a:outerShdw>
              </a:effectLst>
              <a:latin typeface="Arial" charset="0"/>
            </a:endParaRPr>
          </a:p>
        </p:txBody>
      </p:sp>
      <p:sp>
        <p:nvSpPr>
          <p:cNvPr id="4" name="مستطيل 3"/>
          <p:cNvSpPr/>
          <p:nvPr/>
        </p:nvSpPr>
        <p:spPr>
          <a:xfrm>
            <a:off x="-22798" y="1692050"/>
            <a:ext cx="8858515" cy="523220"/>
          </a:xfrm>
          <a:prstGeom prst="rect">
            <a:avLst/>
          </a:prstGeom>
        </p:spPr>
        <p:txBody>
          <a:bodyPr wrap="none">
            <a:spAutoFit/>
          </a:bodyPr>
          <a:lstStyle/>
          <a:p>
            <a:pPr algn="r"/>
            <a:r>
              <a:rPr lang="ar-IQ" sz="2800" b="1" dirty="0" smtClean="0">
                <a:latin typeface="Simplified Arabic" pitchFamily="18" charset="-78"/>
                <a:cs typeface="Simplified Arabic" pitchFamily="18" charset="-78"/>
              </a:rPr>
              <a:t>هي مؤشرات يمكن الاعتماد عليها لتقييم اهداف إنجاز المشروع السياحي :-</a:t>
            </a:r>
            <a:endParaRPr lang="en-US" sz="2800" b="1" dirty="0">
              <a:latin typeface="Simplified Arabic" pitchFamily="18" charset="-78"/>
              <a:cs typeface="Simplified Arabic" pitchFamily="18" charset="-78"/>
            </a:endParaRPr>
          </a:p>
        </p:txBody>
      </p:sp>
      <p:sp>
        <p:nvSpPr>
          <p:cNvPr id="5" name="مربع نص 4"/>
          <p:cNvSpPr txBox="1"/>
          <p:nvPr/>
        </p:nvSpPr>
        <p:spPr>
          <a:xfrm>
            <a:off x="3491880" y="491721"/>
            <a:ext cx="4968552" cy="1200329"/>
          </a:xfrm>
          <a:prstGeom prst="rect">
            <a:avLst/>
          </a:prstGeom>
          <a:noFill/>
        </p:spPr>
        <p:txBody>
          <a:bodyPr wrap="square" rtlCol="1">
            <a:spAutoFit/>
          </a:bodyPr>
          <a:lstStyle/>
          <a:p>
            <a:pPr algn="r" rtl="1"/>
            <a:r>
              <a:rPr lang="ar-IQ" sz="2800" b="1" dirty="0" smtClean="0">
                <a:solidFill>
                  <a:srgbClr val="FF0000"/>
                </a:solidFill>
              </a:rPr>
              <a:t>مؤشرات</a:t>
            </a:r>
            <a:r>
              <a:rPr lang="ar-IQ" sz="3600" b="1" dirty="0" smtClean="0">
                <a:solidFill>
                  <a:srgbClr val="FF0000"/>
                </a:solidFill>
              </a:rPr>
              <a:t> تقييم اهداف </a:t>
            </a:r>
            <a:r>
              <a:rPr lang="ar-IQ" sz="3600" b="1" dirty="0" smtClean="0">
                <a:solidFill>
                  <a:srgbClr val="FF0000"/>
                </a:solidFill>
                <a:latin typeface="Simplified Arabic" pitchFamily="18" charset="-78"/>
                <a:cs typeface="Simplified Arabic" pitchFamily="18" charset="-78"/>
              </a:rPr>
              <a:t>المشاريع السياحية :-</a:t>
            </a:r>
            <a:endParaRPr lang="ar-IQ" sz="3600" b="1"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947746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836712"/>
            <a:ext cx="7416824" cy="4832092"/>
          </a:xfrm>
          <a:prstGeom prst="rect">
            <a:avLst/>
          </a:prstGeom>
        </p:spPr>
        <p:txBody>
          <a:bodyPr wrap="square">
            <a:spAutoFit/>
          </a:bodyPr>
          <a:lstStyle/>
          <a:p>
            <a:pPr algn="justLow"/>
            <a:r>
              <a:rPr lang="ar-IQ" sz="2800" b="1" dirty="0">
                <a:latin typeface="Simplified Arabic" pitchFamily="18" charset="-78"/>
                <a:cs typeface="Simplified Arabic" pitchFamily="18" charset="-78"/>
              </a:rPr>
              <a:t>المصاعب </a:t>
            </a:r>
            <a:r>
              <a:rPr lang="ar-IQ" sz="2800" b="1" dirty="0" smtClean="0">
                <a:latin typeface="Simplified Arabic" pitchFamily="18" charset="-78"/>
                <a:cs typeface="Simplified Arabic" pitchFamily="18" charset="-78"/>
              </a:rPr>
              <a:t>والتحديات </a:t>
            </a:r>
            <a:r>
              <a:rPr lang="ar-IQ" sz="2800" b="1" dirty="0">
                <a:latin typeface="Simplified Arabic" pitchFamily="18" charset="-78"/>
                <a:cs typeface="Simplified Arabic" pitchFamily="18" charset="-78"/>
              </a:rPr>
              <a:t>التي تواجه إدارة </a:t>
            </a:r>
            <a:r>
              <a:rPr lang="ar-IQ" sz="2800" b="1" dirty="0" smtClean="0">
                <a:latin typeface="Simplified Arabic" pitchFamily="18" charset="-78"/>
                <a:cs typeface="Simplified Arabic" pitchFamily="18" charset="-78"/>
              </a:rPr>
              <a:t>المشاريع :-</a:t>
            </a:r>
          </a:p>
          <a:p>
            <a:pPr algn="justLow"/>
            <a:endParaRPr lang="ar-IQ" sz="2800" b="1" dirty="0">
              <a:latin typeface="Simplified Arabic" pitchFamily="18" charset="-78"/>
              <a:cs typeface="Simplified Arabic" pitchFamily="18" charset="-78"/>
            </a:endParaRPr>
          </a:p>
          <a:p>
            <a:pPr algn="justLow"/>
            <a:r>
              <a:rPr lang="ar-IQ" sz="2800" dirty="0" smtClean="0">
                <a:latin typeface="Simplified Arabic" pitchFamily="18" charset="-78"/>
                <a:cs typeface="Simplified Arabic" pitchFamily="18" charset="-78"/>
              </a:rPr>
              <a:t>  ان ضمان </a:t>
            </a:r>
            <a:r>
              <a:rPr lang="ar-IQ" sz="2800" dirty="0">
                <a:latin typeface="Simplified Arabic" pitchFamily="18" charset="-78"/>
                <a:cs typeface="Simplified Arabic" pitchFamily="18" charset="-78"/>
              </a:rPr>
              <a:t>إنجاز المشروع على أكمل وجه </a:t>
            </a:r>
            <a:r>
              <a:rPr lang="ar-IQ" sz="2800" dirty="0" smtClean="0">
                <a:latin typeface="Simplified Arabic" pitchFamily="18" charset="-78"/>
                <a:cs typeface="Simplified Arabic" pitchFamily="18" charset="-78"/>
              </a:rPr>
              <a:t>يتحقق مع </a:t>
            </a:r>
            <a:r>
              <a:rPr lang="ar-IQ" sz="2800" dirty="0">
                <a:latin typeface="Simplified Arabic" pitchFamily="18" charset="-78"/>
                <a:cs typeface="Simplified Arabic" pitchFamily="18" charset="-78"/>
              </a:rPr>
              <a:t>ضرورة الالتزام بقواعد وقيود المشروع.</a:t>
            </a:r>
          </a:p>
          <a:p>
            <a:pPr algn="justLow"/>
            <a:r>
              <a:rPr lang="ar-IQ" sz="2800" dirty="0" smtClean="0">
                <a:latin typeface="Simplified Arabic" pitchFamily="18" charset="-78"/>
                <a:cs typeface="Simplified Arabic" pitchFamily="18" charset="-78"/>
              </a:rPr>
              <a:t>  ويتم تحقيق </a:t>
            </a:r>
            <a:r>
              <a:rPr lang="ar-IQ" sz="2800" dirty="0">
                <a:latin typeface="Simplified Arabic" pitchFamily="18" charset="-78"/>
                <a:cs typeface="Simplified Arabic" pitchFamily="18" charset="-78"/>
              </a:rPr>
              <a:t>الوضع الأمثل لتنفيذ المشروع على مراحله المختلفة من خلال الاستغلال الأمثل للمدخلات الخاصة بالمشروع وربطها مع أهداف المشروع، وذلك </a:t>
            </a:r>
            <a:r>
              <a:rPr lang="ar-IQ" sz="2800" dirty="0" smtClean="0">
                <a:latin typeface="Simplified Arabic" pitchFamily="18" charset="-78"/>
                <a:cs typeface="Simplified Arabic" pitchFamily="18" charset="-78"/>
              </a:rPr>
              <a:t>بالاعتماد على التعريف </a:t>
            </a:r>
            <a:r>
              <a:rPr lang="ar-IQ" sz="2800" dirty="0">
                <a:latin typeface="Simplified Arabic" pitchFamily="18" charset="-78"/>
                <a:cs typeface="Simplified Arabic" pitchFamily="18" charset="-78"/>
              </a:rPr>
              <a:t>الأصلي للمشروع والقائم بشكلٍ أساسي على الموارد بأشكالها المختلفة سواءً كانت المال، أو البشر، أو الخامات، أو الطاقة، أو المساحة، أو الترتيبات، أو الاتصالات، أو الجودة، أو المخاطر من أجل تحقيق أهداف المشروع الأساسية</a:t>
            </a:r>
            <a:r>
              <a:rPr lang="ar-IQ" dirty="0"/>
              <a:t>.</a:t>
            </a:r>
          </a:p>
        </p:txBody>
      </p:sp>
    </p:spTree>
    <p:extLst>
      <p:ext uri="{BB962C8B-B14F-4D97-AF65-F5344CB8AC3E}">
        <p14:creationId xmlns:p14="http://schemas.microsoft.com/office/powerpoint/2010/main" val="27453416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43608" y="1124744"/>
            <a:ext cx="6984776" cy="5016758"/>
          </a:xfrm>
          <a:prstGeom prst="rect">
            <a:avLst/>
          </a:prstGeom>
        </p:spPr>
        <p:txBody>
          <a:bodyPr wrap="square">
            <a:spAutoFit/>
          </a:bodyPr>
          <a:lstStyle/>
          <a:p>
            <a:pPr algn="justLow"/>
            <a:r>
              <a:rPr lang="ar-IQ" sz="3200" dirty="0" smtClean="0">
                <a:latin typeface="Simplified Arabic" pitchFamily="18" charset="-78"/>
                <a:cs typeface="Simplified Arabic" pitchFamily="18" charset="-78"/>
              </a:rPr>
              <a:t>  وهناك </a:t>
            </a:r>
            <a:r>
              <a:rPr lang="ar-IQ" sz="3200" dirty="0">
                <a:latin typeface="Simplified Arabic" pitchFamily="18" charset="-78"/>
                <a:cs typeface="Simplified Arabic" pitchFamily="18" charset="-78"/>
              </a:rPr>
              <a:t>تحديان </a:t>
            </a:r>
            <a:r>
              <a:rPr lang="ar-IQ" sz="3200" dirty="0" smtClean="0">
                <a:latin typeface="Simplified Arabic" pitchFamily="18" charset="-78"/>
                <a:cs typeface="Simplified Arabic" pitchFamily="18" charset="-78"/>
              </a:rPr>
              <a:t>رئيسان </a:t>
            </a:r>
            <a:r>
              <a:rPr lang="ar-IQ" sz="3200" dirty="0">
                <a:latin typeface="Simplified Arabic" pitchFamily="18" charset="-78"/>
                <a:cs typeface="Simplified Arabic" pitchFamily="18" charset="-78"/>
              </a:rPr>
              <a:t>يواجهان أي عملية لإدارة </a:t>
            </a:r>
            <a:r>
              <a:rPr lang="ar-IQ" sz="3200" dirty="0" smtClean="0">
                <a:latin typeface="Simplified Arabic" pitchFamily="18" charset="-78"/>
                <a:cs typeface="Simplified Arabic" pitchFamily="18" charset="-78"/>
              </a:rPr>
              <a:t>المشاريع:-</a:t>
            </a:r>
          </a:p>
          <a:p>
            <a:pPr algn="justLow"/>
            <a:endParaRPr lang="ar-IQ" sz="3200" dirty="0" smtClean="0">
              <a:latin typeface="Simplified Arabic" pitchFamily="18" charset="-78"/>
              <a:cs typeface="Simplified Arabic" pitchFamily="18" charset="-78"/>
            </a:endParaRPr>
          </a:p>
          <a:p>
            <a:pPr algn="justLow"/>
            <a:r>
              <a:rPr lang="ar-IQ" sz="3200" dirty="0" smtClean="0">
                <a:latin typeface="Simplified Arabic" pitchFamily="18" charset="-78"/>
                <a:cs typeface="Simplified Arabic" pitchFamily="18" charset="-78"/>
              </a:rPr>
              <a:t>1- يعد إتمام </a:t>
            </a:r>
            <a:r>
              <a:rPr lang="ar-IQ" sz="3200" dirty="0">
                <a:latin typeface="Simplified Arabic" pitchFamily="18" charset="-78"/>
                <a:cs typeface="Simplified Arabic" pitchFamily="18" charset="-78"/>
              </a:rPr>
              <a:t>إنجاز المشروع بالتكاليف والوقت المحدد من أول التحديات التي تواجه أي مدير </a:t>
            </a:r>
            <a:r>
              <a:rPr lang="ar-IQ" sz="3200" dirty="0" smtClean="0">
                <a:latin typeface="Simplified Arabic" pitchFamily="18" charset="-78"/>
                <a:cs typeface="Simplified Arabic" pitchFamily="18" charset="-78"/>
              </a:rPr>
              <a:t>مشروع.</a:t>
            </a:r>
          </a:p>
          <a:p>
            <a:pPr algn="justLow"/>
            <a:endParaRPr lang="ar-IQ" sz="3200" dirty="0" smtClean="0">
              <a:latin typeface="Simplified Arabic" pitchFamily="18" charset="-78"/>
              <a:cs typeface="Simplified Arabic" pitchFamily="18" charset="-78"/>
            </a:endParaRPr>
          </a:p>
          <a:p>
            <a:pPr algn="justLow"/>
            <a:r>
              <a:rPr lang="ar-IQ" sz="3200" dirty="0" smtClean="0">
                <a:latin typeface="Simplified Arabic" pitchFamily="18" charset="-78"/>
                <a:cs typeface="Simplified Arabic" pitchFamily="18" charset="-78"/>
              </a:rPr>
              <a:t>2- تحقيق </a:t>
            </a:r>
            <a:r>
              <a:rPr lang="ar-IQ" sz="3200" dirty="0">
                <a:latin typeface="Simplified Arabic" pitchFamily="18" charset="-78"/>
                <a:cs typeface="Simplified Arabic" pitchFamily="18" charset="-78"/>
              </a:rPr>
              <a:t>الوضع الأمثل والأنسب للمشروع، وهو من أكبر التحديات وأكثرها طموحاً، حيث يقصد بالوضع الأمثل والأنسب هو القدرة على تخصيص المدخلات المطلوبة بهدف تحقيق الأهداف المحددة مسبقاً. </a:t>
            </a:r>
          </a:p>
        </p:txBody>
      </p:sp>
    </p:spTree>
    <p:extLst>
      <p:ext uri="{BB962C8B-B14F-4D97-AF65-F5344CB8AC3E}">
        <p14:creationId xmlns:p14="http://schemas.microsoft.com/office/powerpoint/2010/main" val="3354084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908720"/>
            <a:ext cx="7992887" cy="5632311"/>
          </a:xfrm>
          <a:prstGeom prst="rect">
            <a:avLst/>
          </a:prstGeom>
        </p:spPr>
        <p:txBody>
          <a:bodyPr wrap="square">
            <a:spAutoFit/>
          </a:bodyPr>
          <a:lstStyle/>
          <a:p>
            <a:pPr algn="justLow"/>
            <a:r>
              <a:rPr lang="ar-IQ" sz="2800" dirty="0" smtClean="0">
                <a:latin typeface="Simplified Arabic" pitchFamily="18" charset="-78"/>
                <a:cs typeface="Simplified Arabic" pitchFamily="18" charset="-78"/>
              </a:rPr>
              <a:t> </a:t>
            </a:r>
            <a:r>
              <a:rPr lang="ar-IQ" sz="3600" dirty="0" smtClean="0">
                <a:latin typeface="Simplified Arabic" pitchFamily="18" charset="-78"/>
                <a:cs typeface="Simplified Arabic" pitchFamily="18" charset="-78"/>
              </a:rPr>
              <a:t>ويعني التحدي </a:t>
            </a:r>
            <a:r>
              <a:rPr lang="ar-IQ" sz="3600" dirty="0">
                <a:latin typeface="Simplified Arabic" pitchFamily="18" charset="-78"/>
                <a:cs typeface="Simplified Arabic" pitchFamily="18" charset="-78"/>
              </a:rPr>
              <a:t>الأول لإدارة المشاريع هو ضمان أن يتم إنجاز المشروع مع الالتزام بقيود محددة، أما التحدي الثاني الأكثر طموحاً فهو تحقيق الوضع الأمثل والأنسب –أو ما يعرف </a:t>
            </a:r>
            <a:r>
              <a:rPr lang="ar-IQ" sz="3600" dirty="0" err="1" smtClean="0">
                <a:latin typeface="Simplified Arabic" pitchFamily="18" charset="-78"/>
                <a:cs typeface="Simplified Arabic" pitchFamily="18" charset="-78"/>
              </a:rPr>
              <a:t>بالأمثلية</a:t>
            </a:r>
            <a:r>
              <a:rPr lang="ar-IQ" sz="3600" dirty="0" smtClean="0">
                <a:latin typeface="Simplified Arabic" pitchFamily="18" charset="-78"/>
                <a:cs typeface="Simplified Arabic" pitchFamily="18" charset="-78"/>
              </a:rPr>
              <a:t> (</a:t>
            </a:r>
            <a:r>
              <a:rPr lang="ar-IQ" sz="3600" dirty="0" err="1" smtClean="0">
                <a:latin typeface="Simplified Arabic" pitchFamily="18" charset="-78"/>
                <a:cs typeface="Simplified Arabic" pitchFamily="18" charset="-78"/>
              </a:rPr>
              <a:t>Optimization</a:t>
            </a:r>
            <a:r>
              <a:rPr lang="ar-IQ" sz="3600" dirty="0">
                <a:latin typeface="Simplified Arabic" pitchFamily="18" charset="-78"/>
                <a:cs typeface="Simplified Arabic" pitchFamily="18" charset="-78"/>
              </a:rPr>
              <a:t>) - فيما يتعلق بتخصيص المدخلات المطلوبة من أجل ملاقاة الأهداف المحددة سابقاً. </a:t>
            </a:r>
            <a:r>
              <a:rPr lang="ar-IQ" sz="3600" dirty="0" smtClean="0">
                <a:latin typeface="Simplified Arabic" pitchFamily="18" charset="-78"/>
                <a:cs typeface="Simplified Arabic" pitchFamily="18" charset="-78"/>
              </a:rPr>
              <a:t>اذ ان ادارة المشروع هي مجموعة </a:t>
            </a:r>
            <a:r>
              <a:rPr lang="ar-IQ" sz="3600" dirty="0">
                <a:latin typeface="Simplified Arabic" pitchFamily="18" charset="-78"/>
                <a:cs typeface="Simplified Arabic" pitchFamily="18" charset="-78"/>
              </a:rPr>
              <a:t>من الأنشطة التي تستخدم الموارد (سواء </a:t>
            </a:r>
            <a:r>
              <a:rPr lang="ar-IQ" sz="3600" dirty="0">
                <a:latin typeface="Simplified Arabic" pitchFamily="18" charset="-78"/>
                <a:cs typeface="Simplified Arabic" pitchFamily="18" charset="-78"/>
                <a:hlinkClick r:id="rId2" tooltip="مال"/>
              </a:rPr>
              <a:t>المال</a:t>
            </a:r>
            <a:r>
              <a:rPr lang="ar-IQ" sz="3600" dirty="0">
                <a:latin typeface="Simplified Arabic" pitchFamily="18" charset="-78"/>
                <a:cs typeface="Simplified Arabic" pitchFamily="18" charset="-78"/>
              </a:rPr>
              <a:t> أو </a:t>
            </a:r>
            <a:r>
              <a:rPr lang="ar-IQ" sz="3600" dirty="0">
                <a:latin typeface="Simplified Arabic" pitchFamily="18" charset="-78"/>
                <a:cs typeface="Simplified Arabic" pitchFamily="18" charset="-78"/>
                <a:hlinkClick r:id="rId3" tooltip="بشر (توضيح)"/>
              </a:rPr>
              <a:t>البشر</a:t>
            </a:r>
            <a:r>
              <a:rPr lang="ar-IQ" sz="3600" dirty="0">
                <a:latin typeface="Simplified Arabic" pitchFamily="18" charset="-78"/>
                <a:cs typeface="Simplified Arabic" pitchFamily="18" charset="-78"/>
              </a:rPr>
              <a:t> أو الخامات أو </a:t>
            </a:r>
            <a:r>
              <a:rPr lang="ar-IQ" sz="3600" dirty="0">
                <a:latin typeface="Simplified Arabic" pitchFamily="18" charset="-78"/>
                <a:cs typeface="Simplified Arabic" pitchFamily="18" charset="-78"/>
                <a:hlinkClick r:id="rId4" tooltip="طاقة"/>
              </a:rPr>
              <a:t>الطاقة</a:t>
            </a:r>
            <a:r>
              <a:rPr lang="ar-IQ" sz="3600" dirty="0">
                <a:latin typeface="Simplified Arabic" pitchFamily="18" charset="-78"/>
                <a:cs typeface="Simplified Arabic" pitchFamily="18" charset="-78"/>
              </a:rPr>
              <a:t> أو </a:t>
            </a:r>
            <a:r>
              <a:rPr lang="ar-IQ" sz="3600" dirty="0">
                <a:latin typeface="Simplified Arabic" pitchFamily="18" charset="-78"/>
                <a:cs typeface="Simplified Arabic" pitchFamily="18" charset="-78"/>
                <a:hlinkClick r:id="rId5" tooltip="مساحة"/>
              </a:rPr>
              <a:t>المساحة</a:t>
            </a:r>
            <a:r>
              <a:rPr lang="ar-IQ" sz="3600" dirty="0">
                <a:latin typeface="Simplified Arabic" pitchFamily="18" charset="-78"/>
                <a:cs typeface="Simplified Arabic" pitchFamily="18" charset="-78"/>
              </a:rPr>
              <a:t> أو الترتيبات أو الاتصالات أو الجودة أو المخاطر أو ما إلى ذلك) من أجل تحقيق أهداف محددة سابقا.</a:t>
            </a:r>
          </a:p>
        </p:txBody>
      </p:sp>
    </p:spTree>
    <p:extLst>
      <p:ext uri="{BB962C8B-B14F-4D97-AF65-F5344CB8AC3E}">
        <p14:creationId xmlns:p14="http://schemas.microsoft.com/office/powerpoint/2010/main" val="481186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691680" y="1484784"/>
            <a:ext cx="6048672" cy="3108543"/>
          </a:xfrm>
          <a:prstGeom prst="rect">
            <a:avLst/>
          </a:prstGeom>
        </p:spPr>
        <p:txBody>
          <a:bodyPr wrap="square">
            <a:spAutoFit/>
          </a:bodyPr>
          <a:lstStyle/>
          <a:p>
            <a:pPr algn="justLow"/>
            <a:r>
              <a:rPr lang="ar-IQ" sz="2800" b="1" dirty="0" smtClean="0">
                <a:latin typeface="Simplified Arabic" pitchFamily="18" charset="-78"/>
                <a:cs typeface="Simplified Arabic" pitchFamily="18" charset="-78"/>
              </a:rPr>
              <a:t>مراحل المشروع :-</a:t>
            </a:r>
            <a:endParaRPr lang="ar-IQ" sz="2800" b="1" dirty="0">
              <a:latin typeface="Simplified Arabic" pitchFamily="18" charset="-78"/>
              <a:cs typeface="Simplified Arabic" pitchFamily="18" charset="-78"/>
            </a:endParaRPr>
          </a:p>
          <a:p>
            <a:pPr algn="justLow"/>
            <a:r>
              <a:rPr lang="ar-IQ" sz="2800" dirty="0">
                <a:latin typeface="Simplified Arabic" pitchFamily="18" charset="-78"/>
                <a:cs typeface="Simplified Arabic" pitchFamily="18" charset="-78"/>
              </a:rPr>
              <a:t>البدء.</a:t>
            </a:r>
          </a:p>
          <a:p>
            <a:pPr algn="justLow"/>
            <a:r>
              <a:rPr lang="ar-IQ" sz="2800" dirty="0">
                <a:latin typeface="Simplified Arabic" pitchFamily="18" charset="-78"/>
                <a:cs typeface="Simplified Arabic" pitchFamily="18" charset="-78"/>
              </a:rPr>
              <a:t>التخطيط .</a:t>
            </a:r>
          </a:p>
          <a:p>
            <a:pPr algn="justLow"/>
            <a:r>
              <a:rPr lang="ar-IQ" sz="2800" dirty="0">
                <a:latin typeface="Simplified Arabic" pitchFamily="18" charset="-78"/>
                <a:cs typeface="Simplified Arabic" pitchFamily="18" charset="-78"/>
              </a:rPr>
              <a:t>التنفيذ.</a:t>
            </a:r>
          </a:p>
          <a:p>
            <a:pPr algn="justLow"/>
            <a:r>
              <a:rPr lang="ar-IQ" sz="2800" dirty="0">
                <a:latin typeface="Simplified Arabic" pitchFamily="18" charset="-78"/>
                <a:cs typeface="Simplified Arabic" pitchFamily="18" charset="-78"/>
              </a:rPr>
              <a:t>الرقابة والإشراف.</a:t>
            </a:r>
          </a:p>
          <a:p>
            <a:pPr algn="justLow"/>
            <a:r>
              <a:rPr lang="ar-IQ" sz="2800" dirty="0">
                <a:latin typeface="Simplified Arabic" pitchFamily="18" charset="-78"/>
                <a:cs typeface="Simplified Arabic" pitchFamily="18" charset="-78"/>
              </a:rPr>
              <a:t>الإنهاء</a:t>
            </a:r>
            <a:r>
              <a:rPr lang="ar-IQ" sz="2800" dirty="0" smtClean="0">
                <a:latin typeface="Simplified Arabic" pitchFamily="18" charset="-78"/>
                <a:cs typeface="Simplified Arabic" pitchFamily="18" charset="-78"/>
              </a:rPr>
              <a:t>.</a:t>
            </a:r>
          </a:p>
          <a:p>
            <a:pPr algn="justLow"/>
            <a:r>
              <a:rPr lang="ar-IQ" sz="2800" dirty="0" smtClean="0">
                <a:latin typeface="Simplified Arabic" pitchFamily="18" charset="-78"/>
                <a:cs typeface="Simplified Arabic" pitchFamily="18" charset="-78"/>
              </a:rPr>
              <a:t>وفيما يأتي توضيح مبسط لهذه المراحل </a:t>
            </a:r>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1747338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87624" y="1556792"/>
            <a:ext cx="6408712" cy="4524315"/>
          </a:xfrm>
          <a:prstGeom prst="rect">
            <a:avLst/>
          </a:prstGeom>
        </p:spPr>
        <p:txBody>
          <a:bodyPr wrap="square">
            <a:spAutoFit/>
          </a:bodyPr>
          <a:lstStyle/>
          <a:p>
            <a:pPr algn="justLow"/>
            <a:r>
              <a:rPr lang="ar-IQ" dirty="0" smtClean="0"/>
              <a:t>  </a:t>
            </a:r>
            <a:r>
              <a:rPr lang="ar-IQ" sz="3200" dirty="0" smtClean="0">
                <a:latin typeface="Simplified Arabic" pitchFamily="18" charset="-78"/>
                <a:cs typeface="Simplified Arabic" pitchFamily="18" charset="-78"/>
              </a:rPr>
              <a:t>والمشروع </a:t>
            </a:r>
            <a:r>
              <a:rPr lang="ar-IQ" sz="3200" dirty="0">
                <a:latin typeface="Simplified Arabic" pitchFamily="18" charset="-78"/>
                <a:cs typeface="Simplified Arabic" pitchFamily="18" charset="-78"/>
              </a:rPr>
              <a:t>هو عملية فريدة من نوعها، التي تتكون من مجموعة من الأنشطة </a:t>
            </a:r>
            <a:r>
              <a:rPr lang="ar-IQ" sz="3200" dirty="0" err="1">
                <a:latin typeface="Simplified Arabic" pitchFamily="18" charset="-78"/>
                <a:cs typeface="Simplified Arabic" pitchFamily="18" charset="-78"/>
              </a:rPr>
              <a:t>المنسقه</a:t>
            </a:r>
            <a:r>
              <a:rPr lang="ar-IQ" sz="3200" dirty="0">
                <a:latin typeface="Simplified Arabic" pitchFamily="18" charset="-78"/>
                <a:cs typeface="Simplified Arabic" pitchFamily="18" charset="-78"/>
              </a:rPr>
              <a:t> والتحكم بالأنشطة من خلال تواريخ البدء والانتهاء، </a:t>
            </a:r>
            <a:r>
              <a:rPr lang="ar-IQ" sz="3200" dirty="0" err="1">
                <a:latin typeface="Simplified Arabic" pitchFamily="18" charset="-78"/>
                <a:cs typeface="Simplified Arabic" pitchFamily="18" charset="-78"/>
              </a:rPr>
              <a:t>المتخذه</a:t>
            </a:r>
            <a:r>
              <a:rPr lang="ar-IQ" sz="3200" dirty="0">
                <a:latin typeface="Simplified Arabic" pitchFamily="18" charset="-78"/>
                <a:cs typeface="Simplified Arabic" pitchFamily="18" charset="-78"/>
              </a:rPr>
              <a:t> لتحقيق </a:t>
            </a:r>
            <a:r>
              <a:rPr lang="ar-IQ" sz="3200" dirty="0" smtClean="0">
                <a:latin typeface="Simplified Arabic" pitchFamily="18" charset="-78"/>
                <a:cs typeface="Simplified Arabic" pitchFamily="18" charset="-78"/>
              </a:rPr>
              <a:t>هدف مطابقة</a:t>
            </a:r>
            <a:r>
              <a:rPr lang="ar-IQ" sz="3200" dirty="0">
                <a:latin typeface="Simplified Arabic" pitchFamily="18" charset="-78"/>
                <a:cs typeface="Simplified Arabic" pitchFamily="18" charset="-78"/>
              </a:rPr>
              <a:t> للمتطلبات المحددة، بما في ذلك القيود من حيث التكلفة والوقت والموارد.</a:t>
            </a:r>
          </a:p>
          <a:p>
            <a:pPr algn="justLow"/>
            <a:r>
              <a:rPr lang="ar-IQ" sz="3200" dirty="0" smtClean="0">
                <a:latin typeface="Simplified Arabic" pitchFamily="18" charset="-78"/>
                <a:cs typeface="Simplified Arabic" pitchFamily="18" charset="-78"/>
              </a:rPr>
              <a:t> وهو </a:t>
            </a:r>
            <a:r>
              <a:rPr lang="ar-IQ" sz="3200" dirty="0">
                <a:latin typeface="Simplified Arabic" pitchFamily="18" charset="-78"/>
                <a:cs typeface="Simplified Arabic" pitchFamily="18" charset="-78"/>
              </a:rPr>
              <a:t>عبارة عن وقت وتكلفة عملية مقيدة لتحقيق مجموعة من الإنجازات المحددة تصل إلى معايير الجودة والمتطلبات</a:t>
            </a:r>
          </a:p>
        </p:txBody>
      </p:sp>
    </p:spTree>
    <p:extLst>
      <p:ext uri="{BB962C8B-B14F-4D97-AF65-F5344CB8AC3E}">
        <p14:creationId xmlns:p14="http://schemas.microsoft.com/office/powerpoint/2010/main" val="1510335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751344"/>
            <a:ext cx="6696744" cy="5262979"/>
          </a:xfrm>
          <a:prstGeom prst="rect">
            <a:avLst/>
          </a:prstGeom>
        </p:spPr>
        <p:txBody>
          <a:bodyPr wrap="square">
            <a:spAutoFit/>
          </a:bodyPr>
          <a:lstStyle/>
          <a:p>
            <a:pPr algn="justLow"/>
            <a:r>
              <a:rPr lang="ar-IQ" sz="2400" dirty="0" smtClean="0">
                <a:latin typeface="Simplified Arabic" pitchFamily="18" charset="-78"/>
                <a:cs typeface="Simplified Arabic" pitchFamily="18" charset="-78"/>
              </a:rPr>
              <a:t>  اذ يعتمد </a:t>
            </a:r>
            <a:r>
              <a:rPr lang="ar-IQ" sz="2400" dirty="0">
                <a:latin typeface="Simplified Arabic" pitchFamily="18" charset="-78"/>
                <a:cs typeface="Simplified Arabic" pitchFamily="18" charset="-78"/>
              </a:rPr>
              <a:t>المشروع على </a:t>
            </a:r>
            <a:r>
              <a:rPr lang="ar-IQ" sz="2400" dirty="0" smtClean="0">
                <a:latin typeface="Simplified Arabic" pitchFamily="18" charset="-78"/>
                <a:cs typeface="Simplified Arabic" pitchFamily="18" charset="-78"/>
              </a:rPr>
              <a:t>مجموعة </a:t>
            </a:r>
            <a:r>
              <a:rPr lang="ar-IQ" sz="2400" dirty="0">
                <a:latin typeface="Simplified Arabic" pitchFamily="18" charset="-78"/>
                <a:cs typeface="Simplified Arabic" pitchFamily="18" charset="-78"/>
              </a:rPr>
              <a:t>من الأنشطة التي توظف مجموعة متنوعة من الموارد؛ مثل: الموارد المادية أو البشرية وموارد الطاقة والاتصالات والمخاطر بهدف تحقيق أهداف معينة، ويمر أي مشروع بعدة مراحل عند تنفيذه؛ وهي: </a:t>
            </a:r>
            <a:endParaRPr lang="ar-IQ" sz="2400" dirty="0" smtClean="0">
              <a:latin typeface="Simplified Arabic" pitchFamily="18" charset="-78"/>
              <a:cs typeface="Simplified Arabic" pitchFamily="18" charset="-78"/>
            </a:endParaRPr>
          </a:p>
          <a:p>
            <a:pPr algn="justLow"/>
            <a:r>
              <a:rPr lang="ar-IQ" sz="2400" b="1" dirty="0" smtClean="0">
                <a:latin typeface="Simplified Arabic" pitchFamily="18" charset="-78"/>
                <a:cs typeface="Simplified Arabic" pitchFamily="18" charset="-78"/>
              </a:rPr>
              <a:t>1- مرحلة التأسيس او البدء:</a:t>
            </a:r>
            <a:r>
              <a:rPr lang="ar-IQ" sz="2400" dirty="0" smtClean="0">
                <a:latin typeface="Simplified Arabic" pitchFamily="18" charset="-78"/>
                <a:cs typeface="Simplified Arabic" pitchFamily="18" charset="-78"/>
              </a:rPr>
              <a:t> </a:t>
            </a:r>
            <a:r>
              <a:rPr lang="ar-IQ" sz="2400" dirty="0">
                <a:latin typeface="Simplified Arabic" pitchFamily="18" charset="-78"/>
                <a:cs typeface="Simplified Arabic" pitchFamily="18" charset="-78"/>
              </a:rPr>
              <a:t>يتم خلالها تحديد الأفكار والرؤية العامة للمشروع. </a:t>
            </a:r>
          </a:p>
          <a:p>
            <a:pPr algn="justLow"/>
            <a:r>
              <a:rPr lang="ar-IQ" sz="2400" b="1" dirty="0" smtClean="0">
                <a:latin typeface="Simplified Arabic" pitchFamily="18" charset="-78"/>
                <a:cs typeface="Simplified Arabic" pitchFamily="18" charset="-78"/>
              </a:rPr>
              <a:t>2- مرحلة </a:t>
            </a:r>
            <a:r>
              <a:rPr lang="ar-IQ" sz="2400" b="1" dirty="0">
                <a:latin typeface="Simplified Arabic" pitchFamily="18" charset="-78"/>
                <a:cs typeface="Simplified Arabic" pitchFamily="18" charset="-78"/>
              </a:rPr>
              <a:t>التخطيط:</a:t>
            </a:r>
            <a:r>
              <a:rPr lang="ar-IQ" sz="2400" dirty="0">
                <a:latin typeface="Simplified Arabic" pitchFamily="18" charset="-78"/>
                <a:cs typeface="Simplified Arabic" pitchFamily="18" charset="-78"/>
              </a:rPr>
              <a:t> يتم خلالها تخطيط مسار المشروع وطريقة تنفيذه، والموارد الضرورية التي تحتاجها جميع مراحل المشروع.</a:t>
            </a:r>
          </a:p>
          <a:p>
            <a:pPr algn="justLow"/>
            <a:r>
              <a:rPr lang="ar-IQ" sz="2400" b="1" dirty="0" smtClean="0">
                <a:latin typeface="Simplified Arabic" pitchFamily="18" charset="-78"/>
                <a:cs typeface="Simplified Arabic" pitchFamily="18" charset="-78"/>
              </a:rPr>
              <a:t>3- مرحلة </a:t>
            </a:r>
            <a:r>
              <a:rPr lang="ar-IQ" sz="2400" b="1" dirty="0">
                <a:latin typeface="Simplified Arabic" pitchFamily="18" charset="-78"/>
                <a:cs typeface="Simplified Arabic" pitchFamily="18" charset="-78"/>
              </a:rPr>
              <a:t>التنفيذ:</a:t>
            </a:r>
            <a:r>
              <a:rPr lang="ar-IQ" sz="2400" dirty="0">
                <a:latin typeface="Simplified Arabic" pitchFamily="18" charset="-78"/>
                <a:cs typeface="Simplified Arabic" pitchFamily="18" charset="-78"/>
              </a:rPr>
              <a:t> يتم خلالها تنفيذ أنشطة المشروع وفقاً لمخطط المشروع.</a:t>
            </a:r>
          </a:p>
          <a:p>
            <a:pPr algn="justLow"/>
            <a:r>
              <a:rPr lang="ar-IQ" sz="2400" b="1" dirty="0" smtClean="0">
                <a:latin typeface="Simplified Arabic" pitchFamily="18" charset="-78"/>
                <a:cs typeface="Simplified Arabic" pitchFamily="18" charset="-78"/>
              </a:rPr>
              <a:t>4- مرحلة </a:t>
            </a:r>
            <a:r>
              <a:rPr lang="ar-IQ" sz="2400" b="1" dirty="0">
                <a:latin typeface="Simplified Arabic" pitchFamily="18" charset="-78"/>
                <a:cs typeface="Simplified Arabic" pitchFamily="18" charset="-78"/>
              </a:rPr>
              <a:t>المراقبة والتحكم:</a:t>
            </a:r>
            <a:r>
              <a:rPr lang="ar-IQ" sz="2400" dirty="0">
                <a:latin typeface="Simplified Arabic" pitchFamily="18" charset="-78"/>
                <a:cs typeface="Simplified Arabic" pitchFamily="18" charset="-78"/>
              </a:rPr>
              <a:t> يتم خلالها مراقبة أنشطة المشروع، ثمّ تقييم المشروع بشكله الكامل.</a:t>
            </a:r>
          </a:p>
          <a:p>
            <a:pPr algn="justLow"/>
            <a:r>
              <a:rPr lang="ar-IQ" sz="2400" b="1" dirty="0" smtClean="0">
                <a:latin typeface="Simplified Arabic" pitchFamily="18" charset="-78"/>
                <a:cs typeface="Simplified Arabic" pitchFamily="18" charset="-78"/>
              </a:rPr>
              <a:t>5- مرحلة </a:t>
            </a:r>
            <a:r>
              <a:rPr lang="ar-IQ" sz="2400" b="1" dirty="0">
                <a:latin typeface="Simplified Arabic" pitchFamily="18" charset="-78"/>
                <a:cs typeface="Simplified Arabic" pitchFamily="18" charset="-78"/>
              </a:rPr>
              <a:t>إنهاء المشروع:</a:t>
            </a:r>
            <a:r>
              <a:rPr lang="ar-IQ" sz="2400" dirty="0">
                <a:latin typeface="Simplified Arabic" pitchFamily="18" charset="-78"/>
                <a:cs typeface="Simplified Arabic" pitchFamily="18" charset="-78"/>
              </a:rPr>
              <a:t> وخلالها تُغلق حسابات وأنشطة المشروع بشكل كامل، وتحقيق الأهداف المنشودة من المشروع</a:t>
            </a:r>
            <a:r>
              <a:rPr lang="ar-IQ" dirty="0"/>
              <a:t>.</a:t>
            </a:r>
          </a:p>
        </p:txBody>
      </p:sp>
    </p:spTree>
    <p:extLst>
      <p:ext uri="{BB962C8B-B14F-4D97-AF65-F5344CB8AC3E}">
        <p14:creationId xmlns:p14="http://schemas.microsoft.com/office/powerpoint/2010/main" val="11975647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èche droite 2"/>
          <p:cNvSpPr/>
          <p:nvPr/>
        </p:nvSpPr>
        <p:spPr>
          <a:xfrm rot="20651039" flipV="1">
            <a:off x="2751432" y="1807381"/>
            <a:ext cx="948423" cy="765217"/>
          </a:xfrm>
          <a:prstGeom prst="rightArrow">
            <a:avLst>
              <a:gd name="adj1" fmla="val 43118"/>
              <a:gd name="adj2" fmla="val 35149"/>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714348" y="2786058"/>
            <a:ext cx="1857388"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sz="2400" dirty="0" smtClean="0"/>
              <a:t>مرحلة تحديد المشروع</a:t>
            </a:r>
            <a:endParaRPr lang="fr-FR" sz="2400" dirty="0"/>
          </a:p>
        </p:txBody>
      </p:sp>
      <p:sp>
        <p:nvSpPr>
          <p:cNvPr id="6" name="Ellipse 5"/>
          <p:cNvSpPr/>
          <p:nvPr/>
        </p:nvSpPr>
        <p:spPr>
          <a:xfrm>
            <a:off x="3929058" y="5000636"/>
            <a:ext cx="1785950" cy="1571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sz="2800" dirty="0" smtClean="0"/>
              <a:t>التقييم </a:t>
            </a:r>
            <a:endParaRPr lang="fr-FR" sz="2800" dirty="0"/>
          </a:p>
        </p:txBody>
      </p:sp>
      <p:sp>
        <p:nvSpPr>
          <p:cNvPr id="7" name="Ellipse 6"/>
          <p:cNvSpPr/>
          <p:nvPr/>
        </p:nvSpPr>
        <p:spPr>
          <a:xfrm>
            <a:off x="7000892" y="2928934"/>
            <a:ext cx="1714512"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sz="2400" dirty="0" smtClean="0"/>
              <a:t>التنفيذ </a:t>
            </a:r>
            <a:r>
              <a:rPr lang="ar-MA" sz="2400" dirty="0" err="1" smtClean="0"/>
              <a:t>و</a:t>
            </a:r>
            <a:r>
              <a:rPr lang="ar-MA" sz="2400" dirty="0" smtClean="0"/>
              <a:t> التتبع </a:t>
            </a:r>
            <a:endParaRPr lang="fr-FR" sz="2400" dirty="0"/>
          </a:p>
        </p:txBody>
      </p:sp>
      <p:sp>
        <p:nvSpPr>
          <p:cNvPr id="8" name="Ellipse 7"/>
          <p:cNvSpPr/>
          <p:nvPr/>
        </p:nvSpPr>
        <p:spPr>
          <a:xfrm>
            <a:off x="4071934" y="928670"/>
            <a:ext cx="1714512" cy="1571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ا</a:t>
            </a:r>
            <a:r>
              <a:rPr lang="ar-MA" sz="2400" dirty="0" smtClean="0"/>
              <a:t>لتخطيط </a:t>
            </a:r>
            <a:endParaRPr lang="fr-FR" sz="2400" dirty="0"/>
          </a:p>
        </p:txBody>
      </p:sp>
      <p:sp>
        <p:nvSpPr>
          <p:cNvPr id="9" name="Flèche droite 8"/>
          <p:cNvSpPr/>
          <p:nvPr/>
        </p:nvSpPr>
        <p:spPr>
          <a:xfrm rot="1879614">
            <a:off x="6177805" y="2331946"/>
            <a:ext cx="925015" cy="708399"/>
          </a:xfrm>
          <a:prstGeom prst="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rot="3405705">
            <a:off x="6405254" y="4946361"/>
            <a:ext cx="645170" cy="936863"/>
          </a:xfrm>
          <a:prstGeom prst="down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bas 11"/>
          <p:cNvSpPr/>
          <p:nvPr/>
        </p:nvSpPr>
        <p:spPr>
          <a:xfrm rot="7633426">
            <a:off x="2567985" y="4502002"/>
            <a:ext cx="725830" cy="1014666"/>
          </a:xfrm>
          <a:prstGeom prst="down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à quatre flèches 13"/>
          <p:cNvSpPr/>
          <p:nvPr/>
        </p:nvSpPr>
        <p:spPr>
          <a:xfrm>
            <a:off x="3143240" y="2928934"/>
            <a:ext cx="3214710" cy="1857388"/>
          </a:xfrm>
          <a:prstGeom prst="quadArrowCallout">
            <a:avLst/>
          </a:prstGeom>
        </p:spPr>
        <p:style>
          <a:lnRef idx="0">
            <a:schemeClr val="accent4"/>
          </a:lnRef>
          <a:fillRef idx="3">
            <a:schemeClr val="accent4"/>
          </a:fillRef>
          <a:effectRef idx="3">
            <a:schemeClr val="accent4"/>
          </a:effectRef>
          <a:fontRef idx="minor">
            <a:schemeClr val="lt1"/>
          </a:fontRef>
        </p:style>
        <p:txBody>
          <a:bodyPr rtlCol="0" anchor="ctr">
            <a:prstTxWarp prst="textDeflate">
              <a:avLst/>
            </a:prstTxWarp>
          </a:bodyPr>
          <a:lstStyle/>
          <a:p>
            <a:pPr algn="ctr"/>
            <a:r>
              <a:rPr lang="ar-M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دورة حياة المشروع</a:t>
            </a:r>
            <a:endParaRPr lang="fr-F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30795125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rgbClr r="0" g="0" b="0"/>
          </a:lnRef>
          <a:fillRef idx="1003">
            <a:schemeClr val="dk2"/>
          </a:fillRef>
          <a:effectRef idx="0">
            <a:scrgbClr r="0" g="0" b="0"/>
          </a:effectRef>
          <a:fontRef idx="major"/>
        </p:style>
        <p:txBody>
          <a:bodyPr>
            <a:normAutofit fontScale="90000"/>
          </a:bodyPr>
          <a:lstStyle/>
          <a:p>
            <a:r>
              <a:rPr lang="ar-MA" sz="6000" b="1" i="1" dirty="0" smtClean="0">
                <a:cs typeface="AF_Diwani" pitchFamily="2" charset="-78"/>
              </a:rPr>
              <a:t>دورة حياة المشروع </a:t>
            </a:r>
            <a:endParaRPr lang="fr-FR" sz="6000" b="1" i="1" dirty="0">
              <a:cs typeface="AF_Diwani" pitchFamily="2" charset="-78"/>
            </a:endParaRPr>
          </a:p>
        </p:txBody>
      </p:sp>
      <p:sp>
        <p:nvSpPr>
          <p:cNvPr id="3" name="Espace réservé du contenu 2"/>
          <p:cNvSpPr>
            <a:spLocks noGrp="1"/>
          </p:cNvSpPr>
          <p:nvPr>
            <p:ph idx="1"/>
          </p:nvPr>
        </p:nvSpPr>
        <p:spPr>
          <a:solidFill>
            <a:srgbClr val="FFC000"/>
          </a:solidFill>
        </p:spPr>
        <p:txBody>
          <a:bodyPr/>
          <a:lstStyle/>
          <a:p>
            <a:pPr>
              <a:buNone/>
            </a:pPr>
            <a:r>
              <a:rPr lang="ar-MA" dirty="0" smtClean="0">
                <a:solidFill>
                  <a:schemeClr val="bg1"/>
                </a:solidFill>
              </a:rPr>
              <a:t>وهي المراحل الأساس المكونة لكل مشروع          </a:t>
            </a:r>
          </a:p>
          <a:p>
            <a:pPr algn="r" rtl="1">
              <a:buNone/>
            </a:pPr>
            <a:r>
              <a:rPr lang="ar-MA" dirty="0" smtClean="0">
                <a:solidFill>
                  <a:schemeClr val="bg1"/>
                </a:solidFill>
              </a:rPr>
              <a:t>1 – مرحلة التحديد : </a:t>
            </a:r>
            <a:r>
              <a:rPr lang="fr-FR" dirty="0" smtClean="0">
                <a:solidFill>
                  <a:schemeClr val="bg1"/>
                </a:solidFill>
              </a:rPr>
              <a:t>identification</a:t>
            </a:r>
            <a:endParaRPr lang="ar-MA" dirty="0" smtClean="0">
              <a:solidFill>
                <a:schemeClr val="bg1"/>
              </a:solidFill>
            </a:endParaRPr>
          </a:p>
          <a:p>
            <a:pPr algn="r" rtl="1">
              <a:buNone/>
            </a:pPr>
            <a:r>
              <a:rPr lang="ar-MA" dirty="0" smtClean="0">
                <a:solidFill>
                  <a:schemeClr val="bg1"/>
                </a:solidFill>
              </a:rPr>
              <a:t>         يتم فيها تحديد المشكل</a:t>
            </a:r>
            <a:r>
              <a:rPr lang="ar-IQ" dirty="0" smtClean="0">
                <a:solidFill>
                  <a:schemeClr val="bg1"/>
                </a:solidFill>
              </a:rPr>
              <a:t>ة</a:t>
            </a:r>
            <a:r>
              <a:rPr lang="ar-MA" dirty="0" smtClean="0">
                <a:solidFill>
                  <a:schemeClr val="bg1"/>
                </a:solidFill>
              </a:rPr>
              <a:t> + الفئة المستهدفة  </a:t>
            </a:r>
          </a:p>
          <a:p>
            <a:pPr algn="r" rtl="1">
              <a:buNone/>
            </a:pPr>
            <a:r>
              <a:rPr lang="ar-MA" dirty="0" smtClean="0">
                <a:solidFill>
                  <a:schemeClr val="bg1"/>
                </a:solidFill>
              </a:rPr>
              <a:t>يجيب عن : </a:t>
            </a:r>
          </a:p>
          <a:p>
            <a:pPr algn="r" rtl="1">
              <a:buNone/>
            </a:pPr>
            <a:r>
              <a:rPr lang="ar-MA" dirty="0" smtClean="0">
                <a:solidFill>
                  <a:schemeClr val="bg1"/>
                </a:solidFill>
              </a:rPr>
              <a:t>       * لماذا المشروع ؟ </a:t>
            </a:r>
          </a:p>
          <a:p>
            <a:pPr algn="r" rtl="1">
              <a:buNone/>
            </a:pPr>
            <a:r>
              <a:rPr lang="ar-MA" dirty="0" smtClean="0">
                <a:solidFill>
                  <a:schemeClr val="bg1"/>
                </a:solidFill>
              </a:rPr>
              <a:t>       * من أجل من ؟ </a:t>
            </a:r>
          </a:p>
          <a:p>
            <a:pPr algn="r" rtl="1">
              <a:buNone/>
            </a:pPr>
            <a:r>
              <a:rPr lang="ar-MA" dirty="0" smtClean="0">
                <a:solidFill>
                  <a:schemeClr val="bg1"/>
                </a:solidFill>
              </a:rPr>
              <a:t>                                          </a:t>
            </a:r>
            <a:endParaRPr lang="fr-FR" dirty="0">
              <a:solidFill>
                <a:schemeClr val="bg1"/>
              </a:solidFill>
            </a:endParaRPr>
          </a:p>
        </p:txBody>
      </p:sp>
    </p:spTree>
    <p:extLst>
      <p:ext uri="{BB962C8B-B14F-4D97-AF65-F5344CB8AC3E}">
        <p14:creationId xmlns:p14="http://schemas.microsoft.com/office/powerpoint/2010/main" val="10336134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rgbClr r="0" g="0" b="0"/>
          </a:lnRef>
          <a:fillRef idx="1003">
            <a:schemeClr val="dk2"/>
          </a:fillRef>
          <a:effectRef idx="0">
            <a:scrgbClr r="0" g="0" b="0"/>
          </a:effectRef>
          <a:fontRef idx="major"/>
        </p:style>
        <p:txBody>
          <a:bodyPr>
            <a:normAutofit fontScale="90000"/>
          </a:bodyPr>
          <a:lstStyle/>
          <a:p>
            <a:r>
              <a:rPr lang="ar-MA" sz="6000" b="1" i="1" dirty="0" smtClean="0">
                <a:cs typeface="AF_Diwani" pitchFamily="2" charset="-78"/>
              </a:rPr>
              <a:t>دورة حياة المشروع </a:t>
            </a:r>
            <a:endParaRPr lang="fr-FR" sz="6000" b="1" i="1" dirty="0">
              <a:cs typeface="AF_Diwani" pitchFamily="2" charset="-78"/>
            </a:endParaRPr>
          </a:p>
        </p:txBody>
      </p:sp>
      <p:sp>
        <p:nvSpPr>
          <p:cNvPr id="3" name="Espace réservé du contenu 2"/>
          <p:cNvSpPr>
            <a:spLocks noGrp="1"/>
          </p:cNvSpPr>
          <p:nvPr>
            <p:ph idx="1"/>
          </p:nvPr>
        </p:nvSpPr>
        <p:spPr>
          <a:solidFill>
            <a:srgbClr val="FFC000"/>
          </a:solidFill>
        </p:spPr>
        <p:txBody>
          <a:bodyPr/>
          <a:lstStyle/>
          <a:p>
            <a:pPr marL="514350" indent="-514350" algn="r" rtl="1">
              <a:buAutoNum type="arabicPlain" startAt="2"/>
            </a:pPr>
            <a:r>
              <a:rPr lang="ar-MA" dirty="0" smtClean="0">
                <a:solidFill>
                  <a:schemeClr val="bg1"/>
                </a:solidFill>
              </a:rPr>
              <a:t>- مرحلة </a:t>
            </a:r>
            <a:r>
              <a:rPr lang="ar-MA" dirty="0" err="1" smtClean="0">
                <a:solidFill>
                  <a:schemeClr val="bg1"/>
                </a:solidFill>
              </a:rPr>
              <a:t>التهيئ</a:t>
            </a:r>
            <a:r>
              <a:rPr lang="ar-MA" dirty="0" smtClean="0">
                <a:solidFill>
                  <a:schemeClr val="bg1"/>
                </a:solidFill>
              </a:rPr>
              <a:t> أو الإعداد  :  </a:t>
            </a:r>
          </a:p>
          <a:p>
            <a:pPr marL="514350" indent="-514350" algn="r" rtl="1">
              <a:buNone/>
            </a:pPr>
            <a:endParaRPr lang="ar-MA" dirty="0" smtClean="0"/>
          </a:p>
          <a:p>
            <a:pPr marL="514350" indent="-514350" algn="r" rtl="1">
              <a:buNone/>
            </a:pPr>
            <a:r>
              <a:rPr lang="ar-MA" dirty="0" smtClean="0"/>
              <a:t>    </a:t>
            </a:r>
            <a:r>
              <a:rPr lang="ar-MA" dirty="0" smtClean="0">
                <a:solidFill>
                  <a:schemeClr val="bg1"/>
                </a:solidFill>
              </a:rPr>
              <a:t>تحديد مكونات المشروع من : غاية + الأهداف + الأنشطة </a:t>
            </a:r>
          </a:p>
          <a:p>
            <a:pPr marL="514350" indent="-514350" algn="r" rtl="1">
              <a:buNone/>
            </a:pPr>
            <a:r>
              <a:rPr lang="ar-MA" dirty="0" smtClean="0">
                <a:solidFill>
                  <a:schemeClr val="bg1"/>
                </a:solidFill>
              </a:rPr>
              <a:t>    والوسائل </a:t>
            </a:r>
          </a:p>
          <a:p>
            <a:pPr marL="514350" indent="-514350" algn="r" rtl="1">
              <a:buNone/>
            </a:pPr>
            <a:r>
              <a:rPr lang="ar-MA" dirty="0" smtClean="0">
                <a:solidFill>
                  <a:schemeClr val="bg1"/>
                </a:solidFill>
              </a:rPr>
              <a:t>     تجيب عن سؤال  : ماذا سنفعل ؟                                           </a:t>
            </a:r>
            <a:endParaRPr lang="fr-FR" dirty="0">
              <a:solidFill>
                <a:schemeClr val="bg1"/>
              </a:solidFill>
            </a:endParaRPr>
          </a:p>
        </p:txBody>
      </p:sp>
    </p:spTree>
    <p:extLst>
      <p:ext uri="{BB962C8B-B14F-4D97-AF65-F5344CB8AC3E}">
        <p14:creationId xmlns:p14="http://schemas.microsoft.com/office/powerpoint/2010/main" val="24203776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rgbClr r="0" g="0" b="0"/>
          </a:lnRef>
          <a:fillRef idx="1003">
            <a:schemeClr val="dk2"/>
          </a:fillRef>
          <a:effectRef idx="0">
            <a:scrgbClr r="0" g="0" b="0"/>
          </a:effectRef>
          <a:fontRef idx="major"/>
        </p:style>
        <p:txBody>
          <a:bodyPr>
            <a:normAutofit fontScale="90000"/>
          </a:bodyPr>
          <a:lstStyle/>
          <a:p>
            <a:r>
              <a:rPr lang="ar-MA" sz="6000" b="1" i="1" dirty="0" smtClean="0">
                <a:cs typeface="AF_Diwani" pitchFamily="2" charset="-78"/>
              </a:rPr>
              <a:t>دورة حياة المشروع </a:t>
            </a:r>
            <a:endParaRPr lang="fr-FR" sz="6000" b="1" i="1" dirty="0">
              <a:cs typeface="AF_Diwani" pitchFamily="2" charset="-78"/>
            </a:endParaRPr>
          </a:p>
        </p:txBody>
      </p:sp>
      <p:sp>
        <p:nvSpPr>
          <p:cNvPr id="3" name="Espace réservé du contenu 2"/>
          <p:cNvSpPr>
            <a:spLocks noGrp="1"/>
          </p:cNvSpPr>
          <p:nvPr>
            <p:ph idx="1"/>
          </p:nvPr>
        </p:nvSpPr>
        <p:spPr>
          <a:solidFill>
            <a:srgbClr val="FFC000"/>
          </a:solidFill>
        </p:spPr>
        <p:txBody>
          <a:bodyPr/>
          <a:lstStyle/>
          <a:p>
            <a:pPr marL="514350" indent="-514350" algn="r" rtl="1">
              <a:buNone/>
            </a:pPr>
            <a:r>
              <a:rPr lang="ar-MA" sz="4000" dirty="0" smtClean="0">
                <a:solidFill>
                  <a:schemeClr val="accent4"/>
                </a:solidFill>
              </a:rPr>
              <a:t>3</a:t>
            </a:r>
            <a:r>
              <a:rPr lang="ar-MA" sz="4000" dirty="0" smtClean="0">
                <a:solidFill>
                  <a:schemeClr val="bg1"/>
                </a:solidFill>
              </a:rPr>
              <a:t> - مرحلة التنفيذ والتتبع </a:t>
            </a:r>
            <a:r>
              <a:rPr lang="ar-MA" dirty="0" smtClean="0">
                <a:solidFill>
                  <a:schemeClr val="bg1"/>
                </a:solidFill>
              </a:rPr>
              <a:t>:  </a:t>
            </a:r>
          </a:p>
          <a:p>
            <a:pPr marL="514350" indent="-514350" algn="r" rtl="1">
              <a:buNone/>
            </a:pPr>
            <a:endParaRPr lang="ar-MA" dirty="0" smtClean="0">
              <a:solidFill>
                <a:schemeClr val="bg1"/>
              </a:solidFill>
            </a:endParaRPr>
          </a:p>
          <a:p>
            <a:pPr marL="514350" indent="-514350" algn="r" rtl="1">
              <a:buNone/>
            </a:pPr>
            <a:r>
              <a:rPr lang="ar-MA" dirty="0" smtClean="0">
                <a:solidFill>
                  <a:schemeClr val="bg1"/>
                </a:solidFill>
              </a:rPr>
              <a:t>    مرحلة تطبيق وتنزيل التصور على </a:t>
            </a:r>
            <a:r>
              <a:rPr lang="ar-IQ" dirty="0" smtClean="0">
                <a:solidFill>
                  <a:schemeClr val="bg1"/>
                </a:solidFill>
              </a:rPr>
              <a:t>أ</a:t>
            </a:r>
            <a:r>
              <a:rPr lang="ar-MA" dirty="0" smtClean="0">
                <a:solidFill>
                  <a:schemeClr val="bg1"/>
                </a:solidFill>
              </a:rPr>
              <a:t>رض </a:t>
            </a:r>
            <a:r>
              <a:rPr lang="ar-IQ" dirty="0" smtClean="0">
                <a:solidFill>
                  <a:schemeClr val="bg1"/>
                </a:solidFill>
              </a:rPr>
              <a:t>الواقع</a:t>
            </a:r>
            <a:endParaRPr lang="ar-MA" dirty="0" smtClean="0">
              <a:solidFill>
                <a:schemeClr val="bg1"/>
              </a:solidFill>
            </a:endParaRPr>
          </a:p>
          <a:p>
            <a:pPr marL="514350" indent="-514350" algn="r" rtl="1">
              <a:buNone/>
            </a:pPr>
            <a:r>
              <a:rPr lang="ar-MA" dirty="0" smtClean="0">
                <a:solidFill>
                  <a:schemeClr val="bg1"/>
                </a:solidFill>
              </a:rPr>
              <a:t>  تجيب عن الأسئلة : </a:t>
            </a:r>
          </a:p>
          <a:p>
            <a:pPr marL="514350" indent="-514350" algn="r" rtl="1">
              <a:buNone/>
            </a:pPr>
            <a:r>
              <a:rPr lang="ar-MA" dirty="0" smtClean="0">
                <a:solidFill>
                  <a:schemeClr val="bg1"/>
                </a:solidFill>
              </a:rPr>
              <a:t>      من سيقوم </a:t>
            </a:r>
            <a:r>
              <a:rPr lang="ar-MA" dirty="0" smtClean="0">
                <a:solidFill>
                  <a:schemeClr val="bg1"/>
                </a:solidFill>
              </a:rPr>
              <a:t>و</a:t>
            </a:r>
            <a:r>
              <a:rPr lang="en-US" dirty="0" smtClean="0">
                <a:solidFill>
                  <a:schemeClr val="bg1"/>
                </a:solidFill>
              </a:rPr>
              <a:t> </a:t>
            </a:r>
            <a:r>
              <a:rPr lang="ar-MA" dirty="0" smtClean="0">
                <a:solidFill>
                  <a:schemeClr val="bg1"/>
                </a:solidFill>
              </a:rPr>
              <a:t>بماذا </a:t>
            </a:r>
            <a:r>
              <a:rPr lang="ar-MA" dirty="0" smtClean="0">
                <a:solidFill>
                  <a:schemeClr val="bg1"/>
                </a:solidFill>
              </a:rPr>
              <a:t>؟ </a:t>
            </a:r>
          </a:p>
          <a:p>
            <a:pPr marL="514350" indent="-514350" algn="r" rtl="1">
              <a:buNone/>
            </a:pPr>
            <a:r>
              <a:rPr lang="ar-MA" dirty="0" smtClean="0">
                <a:solidFill>
                  <a:schemeClr val="bg1"/>
                </a:solidFill>
              </a:rPr>
              <a:t>      متى ؟ كم ؟ وأين ؟                                             </a:t>
            </a:r>
            <a:endParaRPr lang="fr-FR" dirty="0">
              <a:solidFill>
                <a:schemeClr val="bg1"/>
              </a:solidFill>
            </a:endParaRPr>
          </a:p>
        </p:txBody>
      </p:sp>
    </p:spTree>
    <p:extLst>
      <p:ext uri="{BB962C8B-B14F-4D97-AF65-F5344CB8AC3E}">
        <p14:creationId xmlns:p14="http://schemas.microsoft.com/office/powerpoint/2010/main" val="32284241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rgbClr r="0" g="0" b="0"/>
          </a:lnRef>
          <a:fillRef idx="1003">
            <a:schemeClr val="dk2"/>
          </a:fillRef>
          <a:effectRef idx="0">
            <a:scrgbClr r="0" g="0" b="0"/>
          </a:effectRef>
          <a:fontRef idx="major"/>
        </p:style>
        <p:txBody>
          <a:bodyPr>
            <a:normAutofit fontScale="90000"/>
          </a:bodyPr>
          <a:lstStyle/>
          <a:p>
            <a:r>
              <a:rPr lang="ar-MA" sz="6000" b="1" i="1" dirty="0" smtClean="0">
                <a:cs typeface="AF_Diwani" pitchFamily="2" charset="-78"/>
              </a:rPr>
              <a:t>دورة حياة المشروع </a:t>
            </a:r>
            <a:endParaRPr lang="fr-FR" sz="6000" b="1" i="1" dirty="0">
              <a:cs typeface="AF_Diwani" pitchFamily="2" charset="-78"/>
            </a:endParaRPr>
          </a:p>
        </p:txBody>
      </p:sp>
      <p:sp>
        <p:nvSpPr>
          <p:cNvPr id="3" name="Espace réservé du contenu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marL="514350" indent="-514350" algn="r" rtl="1">
              <a:buNone/>
            </a:pPr>
            <a:r>
              <a:rPr lang="ar-MA" sz="4000" dirty="0" smtClean="0">
                <a:solidFill>
                  <a:schemeClr val="accent4"/>
                </a:solidFill>
              </a:rPr>
              <a:t>4</a:t>
            </a:r>
            <a:r>
              <a:rPr lang="ar-MA" sz="4000" dirty="0" smtClean="0">
                <a:solidFill>
                  <a:schemeClr val="bg1"/>
                </a:solidFill>
              </a:rPr>
              <a:t> - مرحلة التقييم </a:t>
            </a:r>
            <a:r>
              <a:rPr lang="ar-MA" dirty="0" smtClean="0">
                <a:solidFill>
                  <a:schemeClr val="bg1"/>
                </a:solidFill>
              </a:rPr>
              <a:t>:  </a:t>
            </a:r>
          </a:p>
          <a:p>
            <a:pPr marL="514350" indent="-514350" algn="r" rtl="1">
              <a:buNone/>
            </a:pPr>
            <a:endParaRPr lang="ar-MA" dirty="0" smtClean="0">
              <a:solidFill>
                <a:schemeClr val="bg1"/>
              </a:solidFill>
            </a:endParaRPr>
          </a:p>
          <a:p>
            <a:pPr marL="514350" indent="-514350" algn="r" rtl="1">
              <a:buNone/>
            </a:pPr>
            <a:r>
              <a:rPr lang="ar-MA" dirty="0" smtClean="0">
                <a:solidFill>
                  <a:schemeClr val="bg1"/>
                </a:solidFill>
              </a:rPr>
              <a:t>    تحديد آليات القياس ( المؤشرات ) </a:t>
            </a:r>
          </a:p>
          <a:p>
            <a:pPr marL="514350" indent="-514350" algn="r" rtl="1">
              <a:buNone/>
            </a:pPr>
            <a:r>
              <a:rPr lang="ar-MA" dirty="0" smtClean="0">
                <a:solidFill>
                  <a:schemeClr val="bg1"/>
                </a:solidFill>
              </a:rPr>
              <a:t>    درجة الرضا أو النجاح </a:t>
            </a:r>
          </a:p>
          <a:p>
            <a:pPr marL="514350" indent="-514350" algn="r" rtl="1">
              <a:buNone/>
            </a:pPr>
            <a:r>
              <a:rPr lang="ar-MA" dirty="0" smtClean="0">
                <a:solidFill>
                  <a:schemeClr val="bg1"/>
                </a:solidFill>
              </a:rPr>
              <a:t>    مقارنة النتائج بالتوقعات والأهداف </a:t>
            </a:r>
          </a:p>
          <a:p>
            <a:pPr marL="514350" indent="-514350" algn="r" rtl="1">
              <a:buNone/>
            </a:pPr>
            <a:r>
              <a:rPr lang="ar-MA" dirty="0" smtClean="0">
                <a:solidFill>
                  <a:schemeClr val="bg1"/>
                </a:solidFill>
              </a:rPr>
              <a:t>    استخلاص الدروس والنتائج                                              </a:t>
            </a:r>
            <a:endParaRPr lang="fr-FR" dirty="0">
              <a:solidFill>
                <a:schemeClr val="bg1"/>
              </a:solidFill>
            </a:endParaRPr>
          </a:p>
        </p:txBody>
      </p:sp>
    </p:spTree>
    <p:extLst>
      <p:ext uri="{BB962C8B-B14F-4D97-AF65-F5344CB8AC3E}">
        <p14:creationId xmlns:p14="http://schemas.microsoft.com/office/powerpoint/2010/main" val="23961818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fontScale="92500"/>
          </a:bodyPr>
          <a:lstStyle/>
          <a:p>
            <a:pPr algn="r" rtl="1">
              <a:buFont typeface="Wingdings" pitchFamily="2" charset="2"/>
              <a:buNone/>
              <a:defRPr/>
            </a:pPr>
            <a:r>
              <a:rPr lang="ar-SA" sz="2800" b="1" dirty="0" smtClean="0">
                <a:effectLst/>
              </a:rPr>
              <a:t>أطراف المشروع</a:t>
            </a:r>
          </a:p>
          <a:p>
            <a:pPr algn="r" rtl="1">
              <a:buFont typeface="Wingdings" pitchFamily="2" charset="2"/>
              <a:buNone/>
              <a:defRPr/>
            </a:pPr>
            <a:r>
              <a:rPr lang="ar-SA" sz="2000" dirty="0" smtClean="0"/>
              <a:t>أطراف المشروع : هم  الجهات المشاركة في إنجاز المشروع والمرتبطة به، وهم الجزء التالي من أصحاب المصالح في المشروع :</a:t>
            </a:r>
          </a:p>
          <a:p>
            <a:pPr algn="just" rtl="1">
              <a:buFont typeface="Wingdings" pitchFamily="2" charset="2"/>
              <a:buNone/>
              <a:defRPr/>
            </a:pPr>
            <a:r>
              <a:rPr lang="ar-SA" sz="2000" dirty="0" smtClean="0"/>
              <a:t>1. </a:t>
            </a:r>
            <a:r>
              <a:rPr lang="ar-SA" sz="2200" dirty="0" smtClean="0"/>
              <a:t>الزبون </a:t>
            </a:r>
            <a:r>
              <a:rPr lang="en-US" sz="2200" dirty="0" smtClean="0"/>
              <a:t>/</a:t>
            </a:r>
            <a:r>
              <a:rPr lang="ar-SA" sz="2200" dirty="0" smtClean="0"/>
              <a:t>العميل : وهو الشخص أو المجموعة أو الجهة التي يتم تنفيذ المشروع لصالحها.</a:t>
            </a:r>
          </a:p>
          <a:p>
            <a:pPr algn="just" rtl="1">
              <a:buFont typeface="Wingdings" pitchFamily="2" charset="2"/>
              <a:buNone/>
              <a:defRPr/>
            </a:pPr>
            <a:r>
              <a:rPr lang="en-US" sz="2200" dirty="0" smtClean="0"/>
              <a:t>2</a:t>
            </a:r>
            <a:r>
              <a:rPr lang="ar-SA" sz="2200" dirty="0" smtClean="0"/>
              <a:t>.  مدير المشروع: وهو الشخص الذي يقود المشروع والمسئول الأول عن نجاحه وفشله.</a:t>
            </a:r>
          </a:p>
          <a:p>
            <a:pPr algn="just" rtl="1">
              <a:buFont typeface="Wingdings" pitchFamily="2" charset="2"/>
              <a:buNone/>
              <a:defRPr/>
            </a:pPr>
            <a:r>
              <a:rPr lang="ar-SA" sz="2200" dirty="0" smtClean="0"/>
              <a:t>3. الإدارة العليا : وهي الإدارة العليا المنظمة الأم التي يتبع لها المشروع ومن لها من إرادة في نجاح المشروع بتوفير جميع سبل النجاح للمشروع إذا ما وفرت الدعم اللازم.</a:t>
            </a:r>
          </a:p>
          <a:p>
            <a:pPr algn="just" rtl="1">
              <a:buFont typeface="Wingdings" pitchFamily="2" charset="2"/>
              <a:buNone/>
              <a:defRPr/>
            </a:pPr>
            <a:r>
              <a:rPr lang="ar-SA" sz="2200" dirty="0" smtClean="0"/>
              <a:t>4. المدراء الوظيفيون : وهم مدراء الوظائف في المنظمة الأم التي يتبع لها المشروع مثل المدير المالي ومدير الإنتاج ومدير الموارد البشرية.</a:t>
            </a:r>
          </a:p>
          <a:p>
            <a:pPr algn="just" rtl="1">
              <a:buFont typeface="Wingdings" pitchFamily="2" charset="2"/>
              <a:buNone/>
              <a:defRPr/>
            </a:pPr>
            <a:r>
              <a:rPr lang="ar-SA" sz="2200" dirty="0" smtClean="0"/>
              <a:t>5. فريق المشروع : وهو الطاقم الوظيفي الذي يعمل في المشروع والمعني بتنفيذ كافة الأنشطة والمهام والوظائف اللازمة لإكمال المشروع.</a:t>
            </a:r>
          </a:p>
          <a:p>
            <a:pPr algn="just" rtl="1">
              <a:buFont typeface="Wingdings" pitchFamily="2" charset="2"/>
              <a:buNone/>
              <a:defRPr/>
            </a:pPr>
            <a:r>
              <a:rPr lang="ar-SA" sz="2200" dirty="0" smtClean="0"/>
              <a:t>6. الموردون : وهذا الطرف يشمل كافة الجهات التي تقوم بتزويد المشروع بالموارد المادية والبشرية اللازمة لإتمام المشروع</a:t>
            </a:r>
            <a:endParaRPr lang="en-US" sz="2200" dirty="0"/>
          </a:p>
        </p:txBody>
      </p:sp>
    </p:spTree>
    <p:extLst>
      <p:ext uri="{BB962C8B-B14F-4D97-AF65-F5344CB8AC3E}">
        <p14:creationId xmlns:p14="http://schemas.microsoft.com/office/powerpoint/2010/main" val="2320176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43608" y="370454"/>
            <a:ext cx="7056784" cy="6001643"/>
          </a:xfrm>
          <a:prstGeom prst="rect">
            <a:avLst/>
          </a:prstGeom>
        </p:spPr>
        <p:txBody>
          <a:bodyPr wrap="square">
            <a:spAutoFit/>
          </a:bodyPr>
          <a:lstStyle/>
          <a:p>
            <a:pPr algn="justLow"/>
            <a:r>
              <a:rPr lang="ar-IQ" sz="3200" dirty="0" smtClean="0">
                <a:latin typeface="Simplified Arabic" pitchFamily="18" charset="-78"/>
                <a:cs typeface="Simplified Arabic" pitchFamily="18" charset="-78"/>
              </a:rPr>
              <a:t>  فهو بذلك </a:t>
            </a:r>
            <a:r>
              <a:rPr lang="ar-IQ" sz="3200" dirty="0" err="1" smtClean="0">
                <a:latin typeface="Simplified Arabic" pitchFamily="18" charset="-78"/>
                <a:cs typeface="Simplified Arabic" pitchFamily="18" charset="-78"/>
              </a:rPr>
              <a:t>يعدعملية</a:t>
            </a:r>
            <a:r>
              <a:rPr lang="ar-IQ" sz="3200" dirty="0" smtClean="0">
                <a:latin typeface="Simplified Arabic" pitchFamily="18" charset="-78"/>
                <a:cs typeface="Simplified Arabic" pitchFamily="18" charset="-78"/>
              </a:rPr>
              <a:t> </a:t>
            </a:r>
            <a:r>
              <a:rPr lang="ar-IQ" sz="3200" dirty="0">
                <a:latin typeface="Simplified Arabic" pitchFamily="18" charset="-78"/>
                <a:cs typeface="Simplified Arabic" pitchFamily="18" charset="-78"/>
              </a:rPr>
              <a:t>أو نشاط مقيد بزمن، أي له تاريخ بداية وتاريخ نهاية، يتم القيام به مرة واحدة من أجل تقديم </a:t>
            </a:r>
            <a:r>
              <a:rPr lang="ar-IQ" sz="3200" dirty="0">
                <a:latin typeface="Simplified Arabic" pitchFamily="18" charset="-78"/>
                <a:cs typeface="Simplified Arabic" pitchFamily="18" charset="-78"/>
                <a:hlinkClick r:id="rId2" tooltip="منتج"/>
              </a:rPr>
              <a:t>منتج</a:t>
            </a:r>
            <a:r>
              <a:rPr lang="ar-IQ" sz="3200" dirty="0">
                <a:latin typeface="Simplified Arabic" pitchFamily="18" charset="-78"/>
                <a:cs typeface="Simplified Arabic" pitchFamily="18" charset="-78"/>
              </a:rPr>
              <a:t> ما أو </a:t>
            </a:r>
            <a:r>
              <a:rPr lang="ar-IQ" sz="3200" dirty="0">
                <a:latin typeface="Simplified Arabic" pitchFamily="18" charset="-78"/>
                <a:cs typeface="Simplified Arabic" pitchFamily="18" charset="-78"/>
                <a:hlinkClick r:id="rId3" tooltip="خدمة"/>
              </a:rPr>
              <a:t>خدمة</a:t>
            </a:r>
            <a:r>
              <a:rPr lang="ar-IQ" sz="3200" dirty="0">
                <a:latin typeface="Simplified Arabic" pitchFamily="18" charset="-78"/>
                <a:cs typeface="Simplified Arabic" pitchFamily="18" charset="-78"/>
              </a:rPr>
              <a:t> ما بهدف تحقيق تغيير مفيد أو إيجاد </a:t>
            </a:r>
            <a:r>
              <a:rPr lang="ar-IQ" sz="3200" dirty="0">
                <a:latin typeface="Simplified Arabic" pitchFamily="18" charset="-78"/>
                <a:cs typeface="Simplified Arabic" pitchFamily="18" charset="-78"/>
                <a:hlinkClick r:id="rId4" tooltip="قيمة مضافة"/>
              </a:rPr>
              <a:t>قيمة مضافة</a:t>
            </a:r>
            <a:r>
              <a:rPr lang="ar-IQ" sz="3200" dirty="0">
                <a:latin typeface="Simplified Arabic" pitchFamily="18" charset="-78"/>
                <a:cs typeface="Simplified Arabic" pitchFamily="18" charset="-78"/>
              </a:rPr>
              <a:t>.</a:t>
            </a:r>
          </a:p>
          <a:p>
            <a:pPr algn="justLow"/>
            <a:r>
              <a:rPr lang="ar-IQ" sz="3200" dirty="0" smtClean="0">
                <a:latin typeface="Simplified Arabic" pitchFamily="18" charset="-78"/>
                <a:cs typeface="Simplified Arabic" pitchFamily="18" charset="-78"/>
              </a:rPr>
              <a:t>  وهناك </a:t>
            </a:r>
            <a:r>
              <a:rPr lang="ar-IQ" sz="3200" dirty="0">
                <a:latin typeface="Simplified Arabic" pitchFamily="18" charset="-78"/>
                <a:cs typeface="Simplified Arabic" pitchFamily="18" charset="-78"/>
              </a:rPr>
              <a:t>تعارض ما بين خاصية كون المشروع أمراً مؤقتاً لمرة واحدة، وبين ما تتسم به العمليات الإدارية أو التشغيلية التي تجري بشكل دائم أو شبه دائم من أجلِ تقديم نفس المنتج أو الخدمة مراراً وتكراراً. ولا تتطلب إدارة المشاريع بالضرورة نفس المتطلبات التي </a:t>
            </a:r>
            <a:r>
              <a:rPr lang="ar-IQ" sz="3200" dirty="0" err="1">
                <a:latin typeface="Simplified Arabic" pitchFamily="18" charset="-78"/>
                <a:cs typeface="Simplified Arabic" pitchFamily="18" charset="-78"/>
              </a:rPr>
              <a:t>تتطلبها</a:t>
            </a:r>
            <a:r>
              <a:rPr lang="ar-IQ" sz="3200" dirty="0">
                <a:latin typeface="Simplified Arabic" pitchFamily="18" charset="-78"/>
                <a:cs typeface="Simplified Arabic" pitchFamily="18" charset="-78"/>
              </a:rPr>
              <a:t> إدارة العمليات الإدارية والتشغيلية الدائمة، سواء من ناحية المهارات الفنية المطلوبة أو فلسفة العمل، ومن ثم فقد نشأت الحاجة إلى بلورة إدارة المشاريع.</a:t>
            </a:r>
          </a:p>
        </p:txBody>
      </p:sp>
    </p:spTree>
    <p:extLst>
      <p:ext uri="{BB962C8B-B14F-4D97-AF65-F5344CB8AC3E}">
        <p14:creationId xmlns:p14="http://schemas.microsoft.com/office/powerpoint/2010/main" val="1177566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4294967295"/>
          </p:nvPr>
        </p:nvSpPr>
        <p:spPr>
          <a:xfrm>
            <a:off x="785786" y="2071678"/>
            <a:ext cx="8001056" cy="2643206"/>
          </a:xfrm>
        </p:spPr>
        <p:txBody>
          <a:bodyPr>
            <a:normAutofit/>
          </a:bodyPr>
          <a:lstStyle/>
          <a:p>
            <a:pPr algn="justLow"/>
            <a:r>
              <a:rPr lang="ar-IQ" sz="3200" dirty="0" smtClean="0">
                <a:solidFill>
                  <a:srgbClr val="FFFF00"/>
                </a:solidFill>
              </a:rPr>
              <a:t>يلاحظ من التعريفات اعلاه ان المشروع يتكون من مجموعة انشطة متناسقة ومترابطة منفردة ذات هدف ووقت محددين ويتضمن قيود ومحددات مثل الوقت والكلفة والجودة والموارد وله وقت بداية ونهاية . </a:t>
            </a:r>
            <a:endParaRPr lang="ar-IQ" sz="3200" dirty="0">
              <a:solidFill>
                <a:srgbClr val="FFFF00"/>
              </a:solidFill>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خصائص المشروع</a:t>
            </a:r>
            <a:endParaRPr lang="ar-IQ" dirty="0"/>
          </a:p>
        </p:txBody>
      </p:sp>
      <p:sp>
        <p:nvSpPr>
          <p:cNvPr id="3" name="Subtitle 2"/>
          <p:cNvSpPr>
            <a:spLocks noGrp="1"/>
          </p:cNvSpPr>
          <p:nvPr>
            <p:ph type="subTitle" idx="1"/>
          </p:nvPr>
        </p:nvSpPr>
        <p:spPr>
          <a:xfrm>
            <a:off x="914400" y="1928802"/>
            <a:ext cx="7772400" cy="2414598"/>
          </a:xfrm>
        </p:spPr>
        <p:txBody>
          <a:bodyPr>
            <a:normAutofit fontScale="92500"/>
          </a:bodyPr>
          <a:lstStyle/>
          <a:p>
            <a:r>
              <a:rPr lang="ar-IQ" sz="3200" dirty="0" smtClean="0"/>
              <a:t>1- المشروع منفرد في مهمته </a:t>
            </a:r>
          </a:p>
          <a:p>
            <a:r>
              <a:rPr lang="ar-IQ" sz="3200" dirty="0" smtClean="0"/>
              <a:t>2- للمشروع هدف محدد و محددات</a:t>
            </a:r>
          </a:p>
          <a:p>
            <a:r>
              <a:rPr lang="ar-IQ" sz="3200" dirty="0" smtClean="0"/>
              <a:t>3- للمشروع انشطة مترابطة ومتناسقة</a:t>
            </a:r>
          </a:p>
          <a:p>
            <a:r>
              <a:rPr lang="ar-IQ" sz="3200" dirty="0" smtClean="0"/>
              <a:t>4- للمشروع وقت بداية ونهاية وزمن تنفيذ محدد</a:t>
            </a:r>
          </a:p>
          <a:p>
            <a:r>
              <a:rPr lang="ar-IQ" sz="3200" dirty="0" smtClean="0"/>
              <a:t>5- للمشروع قيود الوقت والكلفة والجودة والموارد </a:t>
            </a:r>
            <a:endParaRPr lang="ar-IQ" sz="3200" dirty="0"/>
          </a:p>
        </p:txBody>
      </p:sp>
    </p:spTree>
    <p:extLst>
      <p:ext uri="{BB962C8B-B14F-4D97-AF65-F5344CB8AC3E}">
        <p14:creationId xmlns:p14="http://schemas.microsoft.com/office/powerpoint/2010/main" val="925239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ar-IQ" dirty="0" smtClean="0"/>
              <a:t>مفهوم ادارة المشروع</a:t>
            </a:r>
            <a:endParaRPr lang="ar-IQ" dirty="0"/>
          </a:p>
        </p:txBody>
      </p:sp>
      <p:sp>
        <p:nvSpPr>
          <p:cNvPr id="5" name="Subtitle 4"/>
          <p:cNvSpPr>
            <a:spLocks noGrp="1"/>
          </p:cNvSpPr>
          <p:nvPr>
            <p:ph type="subTitle" idx="1"/>
          </p:nvPr>
        </p:nvSpPr>
        <p:spPr>
          <a:xfrm>
            <a:off x="914400" y="2000240"/>
            <a:ext cx="7772400" cy="2343160"/>
          </a:xfrm>
        </p:spPr>
        <p:txBody>
          <a:bodyPr>
            <a:normAutofit lnSpcReduction="10000"/>
          </a:bodyPr>
          <a:lstStyle/>
          <a:p>
            <a:pPr algn="justLow"/>
            <a:r>
              <a:rPr lang="ar-IQ" sz="3200" dirty="0" smtClean="0"/>
              <a:t>تشتمل ادارة اي مشروع على العمليات الادارية فهو عبارة عن عملية تتضمن اداء كل من وظائف التخطيط والتنظيم والرقابة والقيادة والتوجيه ضمن افق زمني محدد وموارد موصوفة  .</a:t>
            </a:r>
            <a:endParaRPr lang="ar-IQ" sz="3200" dirty="0"/>
          </a:p>
        </p:txBody>
      </p:sp>
    </p:spTree>
    <p:extLst>
      <p:ext uri="{BB962C8B-B14F-4D97-AF65-F5344CB8AC3E}">
        <p14:creationId xmlns:p14="http://schemas.microsoft.com/office/powerpoint/2010/main" val="534408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1412776"/>
            <a:ext cx="6912768" cy="4031873"/>
          </a:xfrm>
          <a:prstGeom prst="rect">
            <a:avLst/>
          </a:prstGeom>
        </p:spPr>
        <p:txBody>
          <a:bodyPr wrap="square">
            <a:spAutoFit/>
          </a:bodyPr>
          <a:lstStyle/>
          <a:p>
            <a:pPr algn="justLow"/>
            <a:r>
              <a:rPr lang="ar-IQ" sz="3200" dirty="0"/>
              <a:t>تعرف إدارة المشاريع </a:t>
            </a:r>
            <a:r>
              <a:rPr lang="ar-IQ" sz="3200" dirty="0" smtClean="0"/>
              <a:t>                                 ( </a:t>
            </a:r>
            <a:r>
              <a:rPr lang="ar-IQ" sz="3200" b="1" dirty="0" err="1" smtClean="0"/>
              <a:t>Project</a:t>
            </a:r>
            <a:r>
              <a:rPr lang="ar-IQ" sz="3200" b="1" dirty="0" smtClean="0"/>
              <a:t> </a:t>
            </a:r>
            <a:r>
              <a:rPr lang="ar-IQ" sz="3200" b="1" dirty="0" err="1" smtClean="0"/>
              <a:t>Management</a:t>
            </a:r>
            <a:r>
              <a:rPr lang="ar-IQ" sz="3200" dirty="0" smtClean="0"/>
              <a:t> )</a:t>
            </a:r>
          </a:p>
          <a:p>
            <a:pPr algn="justLow"/>
            <a:r>
              <a:rPr lang="ar-IQ" sz="3200" dirty="0" smtClean="0"/>
              <a:t> على </a:t>
            </a:r>
            <a:r>
              <a:rPr lang="ar-IQ" sz="3200" dirty="0"/>
              <a:t>أنها تخصّص يتعلّق بعملية تنظيم وإدارة الموارد المتاحة في المشاريع، مثل: الموارد البشريّة أو الموارد المادية، بطريقة يمكن من خلالها إنجاز المشروع بنجاح في ظل مراعاة عوامل الجودة والوقت والتكلفة المتاحة. </a:t>
            </a:r>
          </a:p>
        </p:txBody>
      </p:sp>
    </p:spTree>
    <p:extLst>
      <p:ext uri="{BB962C8B-B14F-4D97-AF65-F5344CB8AC3E}">
        <p14:creationId xmlns:p14="http://schemas.microsoft.com/office/powerpoint/2010/main" val="4036984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371600" y="1643050"/>
            <a:ext cx="7058052" cy="3000396"/>
          </a:xfrm>
        </p:spPr>
        <p:txBody>
          <a:bodyPr>
            <a:normAutofit lnSpcReduction="10000"/>
          </a:bodyPr>
          <a:lstStyle/>
          <a:p>
            <a:pPr algn="justLow"/>
            <a:r>
              <a:rPr lang="ar-IQ" sz="3200" dirty="0" smtClean="0"/>
              <a:t>وهناك من يعرفها على انها عملية تطبيق المعرفة والمهارات والادوات والتقنيات الخاصة بانشطة المشروع لتلبية متطلباته من خلال فريق معتمد على منهج معين </a:t>
            </a:r>
            <a:r>
              <a:rPr lang="ar-IQ" sz="3200" dirty="0" err="1" smtClean="0"/>
              <a:t>لادارته</a:t>
            </a:r>
            <a:r>
              <a:rPr lang="ar-IQ" sz="3200" dirty="0" smtClean="0"/>
              <a:t> ووفق اطار زمني محدد وهدف محدد.</a:t>
            </a:r>
            <a:endParaRPr lang="ar-IQ" sz="3200" dirty="0"/>
          </a:p>
        </p:txBody>
      </p:sp>
    </p:spTree>
    <p:extLst>
      <p:ext uri="{BB962C8B-B14F-4D97-AF65-F5344CB8AC3E}">
        <p14:creationId xmlns:p14="http://schemas.microsoft.com/office/powerpoint/2010/main" val="1508842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245</TotalTime>
  <Words>2173</Words>
  <Application>Microsoft Office PowerPoint</Application>
  <PresentationFormat>عرض على الشاشة (3:4)‏</PresentationFormat>
  <Paragraphs>206</Paragraphs>
  <Slides>36</Slides>
  <Notes>1</Notes>
  <HiddenSlides>0</HiddenSlides>
  <MMClips>0</MMClips>
  <ScaleCrop>false</ScaleCrop>
  <HeadingPairs>
    <vt:vector size="4" baseType="variant">
      <vt:variant>
        <vt:lpstr>نسق</vt:lpstr>
      </vt:variant>
      <vt:variant>
        <vt:i4>1</vt:i4>
      </vt:variant>
      <vt:variant>
        <vt:lpstr>عناوين الشرائح</vt:lpstr>
      </vt:variant>
      <vt:variant>
        <vt:i4>36</vt:i4>
      </vt:variant>
    </vt:vector>
  </HeadingPairs>
  <TitlesOfParts>
    <vt:vector size="37" baseType="lpstr">
      <vt:lpstr>Metro</vt:lpstr>
      <vt:lpstr>مفهوم المشروع </vt:lpstr>
      <vt:lpstr>عرض تقديمي في PowerPoint</vt:lpstr>
      <vt:lpstr>عرض تقديمي في PowerPoint</vt:lpstr>
      <vt:lpstr>عرض تقديمي في PowerPoint</vt:lpstr>
      <vt:lpstr>عرض تقديمي في PowerPoint</vt:lpstr>
      <vt:lpstr>خصائص المشروع</vt:lpstr>
      <vt:lpstr>مفهوم ادارة المشروع</vt:lpstr>
      <vt:lpstr>عرض تقديمي في PowerPoint</vt:lpstr>
      <vt:lpstr>عرض تقديمي في PowerPoint</vt:lpstr>
      <vt:lpstr>عرض تقديمي في PowerPoint</vt:lpstr>
      <vt:lpstr>عرض تقديمي في PowerPoint</vt:lpstr>
      <vt:lpstr>وظائف ادارة المشروع</vt:lpstr>
      <vt:lpstr>عرض تقديمي في PowerPoint</vt:lpstr>
      <vt:lpstr>عرض تقديمي في PowerPoint</vt:lpstr>
      <vt:lpstr>محددات نجاح ادارة المشروع</vt:lpstr>
      <vt:lpstr>عرض تقديمي في PowerPoint</vt:lpstr>
      <vt:lpstr>عرض تقديمي في PowerPoint</vt:lpstr>
      <vt:lpstr>شكل محددات نجاح ادارة المشروع</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دورة حياة المشروع </vt:lpstr>
      <vt:lpstr>دورة حياة المشروع </vt:lpstr>
      <vt:lpstr>دورة حياة المشروع </vt:lpstr>
      <vt:lpstr>دورة حياة المشروع </vt:lpstr>
      <vt:lpstr>عرض تقديمي في PowerPoint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ادارة المشروع </dc:title>
  <dc:creator>IT</dc:creator>
  <cp:lastModifiedBy>iT</cp:lastModifiedBy>
  <cp:revision>31</cp:revision>
  <dcterms:created xsi:type="dcterms:W3CDTF">2011-06-27T17:28:53Z</dcterms:created>
  <dcterms:modified xsi:type="dcterms:W3CDTF">2018-04-15T14:40:56Z</dcterms:modified>
</cp:coreProperties>
</file>