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787"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smtClean="0">
                <a:latin typeface="+mn-lt"/>
              </a:defRPr>
            </a:lvl1pPr>
          </a:lstStyle>
          <a:p>
            <a:pPr>
              <a:defRPr/>
            </a:pPr>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D5629015-AAF4-4319-AF21-0F86823D33DF}" type="datetimeFigureOut">
              <a:rPr lang="en-GB"/>
              <a:pPr>
                <a:defRPr/>
              </a:pPr>
              <a:t>14/11/2018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smtClean="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AF025BBA-8023-4F7D-B077-2D76C73EC8B9}"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C0B53A5-2056-49B7-A47C-6AF67481CD6B}" type="slidenum">
              <a:rPr lang="en-GB" altLang="en-US"/>
              <a:pPr fontAlgn="base">
                <a:spcBef>
                  <a:spcPct val="0"/>
                </a:spcBef>
                <a:spcAft>
                  <a:spcPct val="0"/>
                </a:spcAft>
              </a:pPr>
              <a:t>19</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7F8CBC08-349A-4330-B349-9141FB8BD39C}" type="datetimeFigureOut">
              <a:rPr lang="en-GB"/>
              <a:pPr>
                <a:defRPr/>
              </a:pPr>
              <a:t>14/11/2018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DA5EDC7-E6E4-4C7F-B251-125F660CCB00}" type="slidenum">
              <a:rPr lang="en-GB"/>
              <a:pPr>
                <a:defRPr/>
              </a:pPr>
              <a:t>‹#›</a:t>
            </a:fld>
            <a:endParaRPr lang="en-GB"/>
          </a:p>
        </p:txBody>
      </p:sp>
    </p:spTree>
    <p:extLst>
      <p:ext uri="{BB962C8B-B14F-4D97-AF65-F5344CB8AC3E}">
        <p14:creationId xmlns:p14="http://schemas.microsoft.com/office/powerpoint/2010/main" val="4034729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CBF17413-7A7A-44AF-A97F-C2301F058F55}" type="datetimeFigureOut">
              <a:rPr lang="en-GB"/>
              <a:pPr>
                <a:defRPr/>
              </a:pPr>
              <a:t>14/11/2018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786EE78-E856-482F-9E9D-D4A15A1434B4}" type="slidenum">
              <a:rPr lang="en-GB"/>
              <a:pPr>
                <a:defRPr/>
              </a:pPr>
              <a:t>‹#›</a:t>
            </a:fld>
            <a:endParaRPr lang="en-GB"/>
          </a:p>
        </p:txBody>
      </p:sp>
    </p:spTree>
    <p:extLst>
      <p:ext uri="{BB962C8B-B14F-4D97-AF65-F5344CB8AC3E}">
        <p14:creationId xmlns:p14="http://schemas.microsoft.com/office/powerpoint/2010/main" val="3053397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215B799-837B-4FFF-BD34-02127DD24BD3}" type="datetimeFigureOut">
              <a:rPr lang="en-GB"/>
              <a:pPr>
                <a:defRPr/>
              </a:pPr>
              <a:t>14/11/2018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8A07BF1-DD90-4E80-B914-DA84BBBE9220}" type="slidenum">
              <a:rPr lang="en-GB"/>
              <a:pPr>
                <a:defRPr/>
              </a:pPr>
              <a:t>‹#›</a:t>
            </a:fld>
            <a:endParaRPr lang="en-GB"/>
          </a:p>
        </p:txBody>
      </p:sp>
    </p:spTree>
    <p:extLst>
      <p:ext uri="{BB962C8B-B14F-4D97-AF65-F5344CB8AC3E}">
        <p14:creationId xmlns:p14="http://schemas.microsoft.com/office/powerpoint/2010/main" val="3522724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DA1EFDE9-F292-49D4-A7C1-9C0A9B558B79}" type="datetimeFigureOut">
              <a:rPr lang="en-GB"/>
              <a:pPr>
                <a:defRPr/>
              </a:pPr>
              <a:t>14/11/2018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669362B-AE2A-4B20-8566-7364A8F03A0E}" type="slidenum">
              <a:rPr lang="en-GB"/>
              <a:pPr>
                <a:defRPr/>
              </a:pPr>
              <a:t>‹#›</a:t>
            </a:fld>
            <a:endParaRPr lang="en-GB"/>
          </a:p>
        </p:txBody>
      </p:sp>
    </p:spTree>
    <p:extLst>
      <p:ext uri="{BB962C8B-B14F-4D97-AF65-F5344CB8AC3E}">
        <p14:creationId xmlns:p14="http://schemas.microsoft.com/office/powerpoint/2010/main" val="3206635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pPr>
              <a:defRPr/>
            </a:pPr>
            <a:fld id="{B72F0D4F-EEF2-466C-9CDD-BF56375AA74C}" type="datetimeFigureOut">
              <a:rPr lang="en-GB"/>
              <a:pPr>
                <a:defRPr/>
              </a:pPr>
              <a:t>14/11/2018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D5B84CB-2DD5-49D6-B8A1-9784BA47F957}" type="slidenum">
              <a:rPr lang="en-GB"/>
              <a:pPr>
                <a:defRPr/>
              </a:pPr>
              <a:t>‹#›</a:t>
            </a:fld>
            <a:endParaRPr lang="en-GB"/>
          </a:p>
        </p:txBody>
      </p:sp>
    </p:spTree>
    <p:extLst>
      <p:ext uri="{BB962C8B-B14F-4D97-AF65-F5344CB8AC3E}">
        <p14:creationId xmlns:p14="http://schemas.microsoft.com/office/powerpoint/2010/main" val="4204548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7E2D9AD2-5E2E-426B-98D2-DFE128169579}" type="datetimeFigureOut">
              <a:rPr lang="en-GB"/>
              <a:pPr>
                <a:defRPr/>
              </a:pPr>
              <a:t>14/11/2018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3067E18-8172-4F69-AD67-62B678D67B4A}" type="slidenum">
              <a:rPr lang="en-GB"/>
              <a:pPr>
                <a:defRPr/>
              </a:pPr>
              <a:t>‹#›</a:t>
            </a:fld>
            <a:endParaRPr lang="en-GB"/>
          </a:p>
        </p:txBody>
      </p:sp>
    </p:spTree>
    <p:extLst>
      <p:ext uri="{BB962C8B-B14F-4D97-AF65-F5344CB8AC3E}">
        <p14:creationId xmlns:p14="http://schemas.microsoft.com/office/powerpoint/2010/main" val="2148354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D71BF382-2941-470C-9383-E139DE15A1A8}" type="datetimeFigureOut">
              <a:rPr lang="en-GB"/>
              <a:pPr>
                <a:defRPr/>
              </a:pPr>
              <a:t>14/11/2018</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DB74100B-B991-448A-9401-8AC36BFC3D71}" type="slidenum">
              <a:rPr lang="en-GB"/>
              <a:pPr>
                <a:defRPr/>
              </a:pPr>
              <a:t>‹#›</a:t>
            </a:fld>
            <a:endParaRPr lang="en-GB"/>
          </a:p>
        </p:txBody>
      </p:sp>
    </p:spTree>
    <p:extLst>
      <p:ext uri="{BB962C8B-B14F-4D97-AF65-F5344CB8AC3E}">
        <p14:creationId xmlns:p14="http://schemas.microsoft.com/office/powerpoint/2010/main" val="2583140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A19E8FF0-9CF3-4C8B-A0B2-B31FCA36B541}" type="datetimeFigureOut">
              <a:rPr lang="en-GB"/>
              <a:pPr>
                <a:defRPr/>
              </a:pPr>
              <a:t>14/11/2018</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9FC8D476-E8AF-4296-A9CC-81B429F72480}" type="slidenum">
              <a:rPr lang="en-GB"/>
              <a:pPr>
                <a:defRPr/>
              </a:pPr>
              <a:t>‹#›</a:t>
            </a:fld>
            <a:endParaRPr lang="en-GB"/>
          </a:p>
        </p:txBody>
      </p:sp>
    </p:spTree>
    <p:extLst>
      <p:ext uri="{BB962C8B-B14F-4D97-AF65-F5344CB8AC3E}">
        <p14:creationId xmlns:p14="http://schemas.microsoft.com/office/powerpoint/2010/main" val="1912665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8550CF3-5A2D-47E9-B672-6BECD942740C}" type="datetimeFigureOut">
              <a:rPr lang="en-GB"/>
              <a:pPr>
                <a:defRPr/>
              </a:pPr>
              <a:t>14/11/2018</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D381A897-4371-4938-BF76-B80230A66B45}" type="slidenum">
              <a:rPr lang="en-GB"/>
              <a:pPr>
                <a:defRPr/>
              </a:pPr>
              <a:t>‹#›</a:t>
            </a:fld>
            <a:endParaRPr lang="en-GB"/>
          </a:p>
        </p:txBody>
      </p:sp>
    </p:spTree>
    <p:extLst>
      <p:ext uri="{BB962C8B-B14F-4D97-AF65-F5344CB8AC3E}">
        <p14:creationId xmlns:p14="http://schemas.microsoft.com/office/powerpoint/2010/main" val="3344755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fld id="{1136038C-92F1-48CA-8F13-97145B96D7BE}" type="datetimeFigureOut">
              <a:rPr lang="en-GB"/>
              <a:pPr>
                <a:defRPr/>
              </a:pPr>
              <a:t>14/11/2018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6CBCAEA-96C3-4C10-AEF1-05E547E5507E}" type="slidenum">
              <a:rPr lang="en-GB"/>
              <a:pPr>
                <a:defRPr/>
              </a:pPr>
              <a:t>‹#›</a:t>
            </a:fld>
            <a:endParaRPr lang="en-GB"/>
          </a:p>
        </p:txBody>
      </p:sp>
    </p:spTree>
    <p:extLst>
      <p:ext uri="{BB962C8B-B14F-4D97-AF65-F5344CB8AC3E}">
        <p14:creationId xmlns:p14="http://schemas.microsoft.com/office/powerpoint/2010/main" val="4140100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fld id="{CCC1C5EE-E514-4AB0-AE1C-344039BBE049}" type="datetimeFigureOut">
              <a:rPr lang="en-GB"/>
              <a:pPr>
                <a:defRPr/>
              </a:pPr>
              <a:t>14/11/2018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556E0F8-2487-43CA-8E16-3316C3DF6DF7}" type="slidenum">
              <a:rPr lang="en-GB"/>
              <a:pPr>
                <a:defRPr/>
              </a:pPr>
              <a:t>‹#›</a:t>
            </a:fld>
            <a:endParaRPr lang="en-GB"/>
          </a:p>
        </p:txBody>
      </p:sp>
    </p:spTree>
    <p:extLst>
      <p:ext uri="{BB962C8B-B14F-4D97-AF65-F5344CB8AC3E}">
        <p14:creationId xmlns:p14="http://schemas.microsoft.com/office/powerpoint/2010/main" val="177611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819FC5B9-650A-4D42-9435-A015B0B912ED}" type="datetimeFigureOut">
              <a:rPr lang="en-GB"/>
              <a:pPr>
                <a:defRPr/>
              </a:pPr>
              <a:t>14/11/2018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smtClean="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118D95FF-FFDD-4D12-8938-44562D569035}"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emf"/><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8.png"/><Relationship Id="rId5" Type="http://schemas.openxmlformats.org/officeDocument/2006/relationships/image" Target="../media/image7.emf"/><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6513"/>
            <a:ext cx="12192000" cy="8067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noGrp="1"/>
          </p:cNvSpPr>
          <p:nvPr>
            <p:ph type="ctrTitle"/>
          </p:nvPr>
        </p:nvSpPr>
        <p:spPr>
          <a:xfrm>
            <a:off x="960438" y="-36513"/>
            <a:ext cx="9144000" cy="1004888"/>
          </a:xfrm>
        </p:spPr>
        <p:txBody>
          <a:bodyPr/>
          <a:lstStyle/>
          <a:p>
            <a:r>
              <a:rPr lang="ar-IQ" altLang="en-US" b="1" u="sng" dirty="0">
                <a:solidFill>
                  <a:schemeClr val="bg1"/>
                </a:solidFill>
              </a:rPr>
              <a:t>مسائل تطبيقية في </a:t>
            </a:r>
            <a:r>
              <a:rPr lang="ar-IQ" altLang="en-US" b="1" u="sng" dirty="0" err="1">
                <a:solidFill>
                  <a:schemeClr val="bg1"/>
                </a:solidFill>
              </a:rPr>
              <a:t>مرونات</a:t>
            </a:r>
            <a:r>
              <a:rPr lang="ar-IQ" altLang="en-US" b="1" u="sng">
                <a:solidFill>
                  <a:schemeClr val="bg1"/>
                </a:solidFill>
              </a:rPr>
              <a:t> الطلب</a:t>
            </a:r>
            <a:endParaRPr lang="en-GB" altLang="en-US" dirty="0" smtClean="0">
              <a:solidFill>
                <a:schemeClr val="bg1"/>
              </a:solidFill>
            </a:endParaRPr>
          </a:p>
        </p:txBody>
      </p:sp>
      <p:sp>
        <p:nvSpPr>
          <p:cNvPr id="7" name="TextBox 6"/>
          <p:cNvSpPr txBox="1"/>
          <p:nvPr/>
        </p:nvSpPr>
        <p:spPr>
          <a:xfrm>
            <a:off x="46038" y="2035175"/>
            <a:ext cx="11734800" cy="2308225"/>
          </a:xfrm>
          <a:prstGeom prst="rect">
            <a:avLst/>
          </a:prstGeom>
          <a:solidFill>
            <a:schemeClr val="accent3">
              <a:lumMod val="40000"/>
              <a:lumOff val="60000"/>
            </a:schemeClr>
          </a:solidFill>
        </p:spPr>
        <p:txBody>
          <a:bodyPr>
            <a:spAutoFit/>
          </a:bodyPr>
          <a:lstStyle/>
          <a:p>
            <a:pPr algn="ctr" eaLnBrk="1" fontAlgn="auto" hangingPunct="1">
              <a:spcBef>
                <a:spcPts val="0"/>
              </a:spcBef>
              <a:spcAft>
                <a:spcPts val="0"/>
              </a:spcAft>
              <a:defRPr/>
            </a:pPr>
            <a:r>
              <a:rPr lang="ar-IQ" sz="3600" b="1" dirty="0">
                <a:latin typeface="+mn-lt"/>
              </a:rPr>
              <a:t>أ. د. عبد </a:t>
            </a:r>
            <a:r>
              <a:rPr lang="ar-IQ" sz="3600" b="1" dirty="0" err="1">
                <a:latin typeface="+mn-lt"/>
              </a:rPr>
              <a:t>الستارعبدالجبارموسى</a:t>
            </a:r>
            <a:r>
              <a:rPr lang="ar-IQ" sz="3600" b="1" dirty="0">
                <a:latin typeface="+mn-lt"/>
              </a:rPr>
              <a:t> /أستاذ النظرية الاقتصادية الجزئية</a:t>
            </a:r>
          </a:p>
          <a:p>
            <a:pPr algn="ctr" eaLnBrk="1" fontAlgn="auto" hangingPunct="1">
              <a:spcBef>
                <a:spcPts val="0"/>
              </a:spcBef>
              <a:spcAft>
                <a:spcPts val="0"/>
              </a:spcAft>
              <a:defRPr/>
            </a:pPr>
            <a:r>
              <a:rPr lang="ar-IQ" sz="3600" b="1" dirty="0">
                <a:latin typeface="+mn-lt"/>
              </a:rPr>
              <a:t>الجامعة المستنصرية/ قسم الاقتصاد</a:t>
            </a:r>
          </a:p>
          <a:p>
            <a:pPr algn="ctr" eaLnBrk="1" fontAlgn="auto" hangingPunct="1">
              <a:spcBef>
                <a:spcPts val="0"/>
              </a:spcBef>
              <a:spcAft>
                <a:spcPts val="0"/>
              </a:spcAft>
              <a:defRPr/>
            </a:pPr>
            <a:r>
              <a:rPr lang="en-US" sz="3600" dirty="0">
                <a:latin typeface="+mn-lt"/>
              </a:rPr>
              <a:t>draamusa@Uomustansiriyah.edu.iq</a:t>
            </a:r>
            <a:endParaRPr lang="en-GB" sz="3600" dirty="0">
              <a:latin typeface="+mn-lt"/>
            </a:endParaRPr>
          </a:p>
          <a:p>
            <a:pPr algn="ctr" eaLnBrk="1" fontAlgn="auto" hangingPunct="1">
              <a:spcBef>
                <a:spcPts val="0"/>
              </a:spcBef>
              <a:spcAft>
                <a:spcPts val="0"/>
              </a:spcAft>
              <a:defRPr/>
            </a:pPr>
            <a:endParaRPr lang="en-GB" sz="3600" b="1"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
                                        <p:tgtEl>
                                          <p:spTgt spid="6"/>
                                        </p:tgtEl>
                                      </p:cBhvr>
                                    </p:animEffect>
                                    <p:anim calcmode="lin" valueType="num">
                                      <p:cBhvr>
                                        <p:cTn id="8" dur="400" fill="hold"/>
                                        <p:tgtEl>
                                          <p:spTgt spid="6"/>
                                        </p:tgtEl>
                                        <p:attrNameLst>
                                          <p:attrName>ppt_x</p:attrName>
                                        </p:attrNameLst>
                                      </p:cBhvr>
                                      <p:tavLst>
                                        <p:tav tm="0">
                                          <p:val>
                                            <p:strVal val="#ppt_x"/>
                                          </p:val>
                                        </p:tav>
                                        <p:tav tm="100000">
                                          <p:val>
                                            <p:strVal val="#ppt_x"/>
                                          </p:val>
                                        </p:tav>
                                      </p:tavLst>
                                    </p:anim>
                                    <p:anim calcmode="lin" valueType="num">
                                      <p:cBhvr>
                                        <p:cTn id="9" dur="400" fill="hold"/>
                                        <p:tgtEl>
                                          <p:spTgt spid="6"/>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3" presetClass="entr" presetSubtype="16"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animEffect transition="in" filter="fade">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7875" y="309563"/>
            <a:ext cx="11261725" cy="202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74800" y="2332038"/>
            <a:ext cx="9313863"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47650" y="3560763"/>
            <a:ext cx="5546725" cy="306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951663" y="4670425"/>
            <a:ext cx="45434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0-#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1+#ppt_w/2"/>
                                          </p:val>
                                        </p:tav>
                                        <p:tav tm="100000">
                                          <p:val>
                                            <p:strVal val="#ppt_x"/>
                                          </p:val>
                                        </p:tav>
                                      </p:tavLst>
                                    </p:anim>
                                    <p:anim calcmode="lin" valueType="num">
                                      <p:cBhvr additive="base">
                                        <p:cTn id="20"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7FAFD"/>
            </a:gs>
            <a:gs pos="74001">
              <a:srgbClr val="B5D2EC"/>
            </a:gs>
            <a:gs pos="83000">
              <a:srgbClr val="B5D2EC"/>
            </a:gs>
            <a:gs pos="100000">
              <a:srgbClr val="CEE1F2"/>
            </a:gs>
          </a:gsLst>
          <a:lin ang="5400000" scaled="1"/>
        </a:gradFill>
        <a:effectLst/>
      </p:bgPr>
    </p:bg>
    <p:spTree>
      <p:nvGrpSpPr>
        <p:cNvPr id="1" name=""/>
        <p:cNvGrpSpPr/>
        <p:nvPr/>
      </p:nvGrpSpPr>
      <p:grpSpPr>
        <a:xfrm>
          <a:off x="0" y="0"/>
          <a:ext cx="0" cy="0"/>
          <a:chOff x="0" y="0"/>
          <a:chExt cx="0" cy="0"/>
        </a:xfrm>
      </p:grpSpPr>
      <p:sp>
        <p:nvSpPr>
          <p:cNvPr id="13314" name="Rectangle 1"/>
          <p:cNvSpPr>
            <a:spLocks noChangeArrowheads="1"/>
          </p:cNvSpPr>
          <p:nvPr/>
        </p:nvSpPr>
        <p:spPr bwMode="auto">
          <a:xfrm>
            <a:off x="288925" y="333375"/>
            <a:ext cx="11277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rtl="1" eaLnBrk="1" hangingPunct="1"/>
            <a:r>
              <a:rPr lang="ar-IQ" altLang="en-US" sz="3600" b="1">
                <a:latin typeface="Simplified Arabic" pitchFamily="2" charset="-78"/>
                <a:ea typeface="Times New Roman" panose="02020603050405020304" pitchFamily="18" charset="0"/>
                <a:cs typeface="Simplified Arabic" pitchFamily="2" charset="-78"/>
              </a:rPr>
              <a:t>س1. وضح فيما اذا كانت السلعة ضرورية ام كمالية عندما تكون مرونة                                         طلبها السعرية:- مرتفعة ،منخفضة  ،متكافئة ؟</a:t>
            </a:r>
            <a:endParaRPr lang="en-GB" altLang="en-US" sz="4400">
              <a:ea typeface="Times New Roman" panose="02020603050405020304" pitchFamily="18" charset="0"/>
              <a:cs typeface="Simplified Arabic" pitchFamily="2" charset="-78"/>
            </a:endParaRPr>
          </a:p>
        </p:txBody>
      </p:sp>
      <p:sp>
        <p:nvSpPr>
          <p:cNvPr id="3" name="Rectangle 2"/>
          <p:cNvSpPr>
            <a:spLocks noChangeArrowheads="1"/>
          </p:cNvSpPr>
          <p:nvPr/>
        </p:nvSpPr>
        <p:spPr bwMode="auto">
          <a:xfrm>
            <a:off x="8453438" y="1747838"/>
            <a:ext cx="3273425" cy="1138237"/>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eaLnBrk="1" hangingPunct="1"/>
            <a:r>
              <a:rPr lang="ar-IQ" altLang="en-US" sz="3200" b="1">
                <a:latin typeface="Simplified Arabic" pitchFamily="2" charset="-78"/>
                <a:ea typeface="Times New Roman" panose="02020603050405020304" pitchFamily="18" charset="0"/>
                <a:cs typeface="Simplified Arabic" pitchFamily="2" charset="-78"/>
              </a:rPr>
              <a:t>ج: </a:t>
            </a:r>
          </a:p>
          <a:p>
            <a:pPr eaLnBrk="1" hangingPunct="1"/>
            <a:r>
              <a:rPr lang="ar-IQ" altLang="en-US" sz="3200" b="1">
                <a:latin typeface="Simplified Arabic" pitchFamily="2" charset="-78"/>
                <a:ea typeface="Times New Roman" panose="02020603050405020304" pitchFamily="18" charset="0"/>
                <a:cs typeface="Simplified Arabic" pitchFamily="2" charset="-78"/>
              </a:rPr>
              <a:t>مرتفعة = </a:t>
            </a:r>
            <a:r>
              <a:rPr lang="ar-IQ" altLang="en-US" sz="3600" b="1">
                <a:latin typeface="Simplified Arabic" pitchFamily="2" charset="-78"/>
                <a:ea typeface="Times New Roman" panose="02020603050405020304" pitchFamily="18" charset="0"/>
                <a:cs typeface="Simplified Arabic" pitchFamily="2" charset="-78"/>
              </a:rPr>
              <a:t>كمالية</a:t>
            </a:r>
            <a:r>
              <a:rPr lang="ar-IQ" altLang="en-US" sz="3200" b="1">
                <a:latin typeface="Simplified Arabic" pitchFamily="2" charset="-78"/>
                <a:ea typeface="Times New Roman" panose="02020603050405020304" pitchFamily="18" charset="0"/>
                <a:cs typeface="Simplified Arabic" pitchFamily="2" charset="-78"/>
              </a:rPr>
              <a:t> </a:t>
            </a:r>
            <a:endParaRPr lang="en-GB" altLang="en-US" sz="4000" b="1">
              <a:ea typeface="Times New Roman" panose="02020603050405020304" pitchFamily="18" charset="0"/>
              <a:cs typeface="Simplified Arabic" pitchFamily="2" charset="-78"/>
            </a:endParaRPr>
          </a:p>
        </p:txBody>
      </p:sp>
      <p:sp>
        <p:nvSpPr>
          <p:cNvPr id="4" name="Rectangle 3"/>
          <p:cNvSpPr>
            <a:spLocks noChangeArrowheads="1"/>
          </p:cNvSpPr>
          <p:nvPr/>
        </p:nvSpPr>
        <p:spPr bwMode="auto">
          <a:xfrm>
            <a:off x="8229600" y="3741738"/>
            <a:ext cx="2935288" cy="58420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ar-IQ" altLang="en-US" sz="3200" b="1">
                <a:latin typeface="Simplified Arabic" pitchFamily="2" charset="-78"/>
                <a:ea typeface="Times New Roman" panose="02020603050405020304" pitchFamily="18" charset="0"/>
                <a:cs typeface="Simplified Arabic" pitchFamily="2" charset="-78"/>
              </a:rPr>
              <a:t>منخفضة= ضرورية </a:t>
            </a:r>
            <a:endParaRPr lang="en-GB" altLang="en-US" sz="3200">
              <a:ea typeface="Times New Roman" panose="02020603050405020304" pitchFamily="18" charset="0"/>
              <a:cs typeface="Simplified Arabic" pitchFamily="2" charset="-78"/>
            </a:endParaRPr>
          </a:p>
        </p:txBody>
      </p:sp>
      <p:sp>
        <p:nvSpPr>
          <p:cNvPr id="5" name="Rectangle 4"/>
          <p:cNvSpPr>
            <a:spLocks noChangeArrowheads="1"/>
          </p:cNvSpPr>
          <p:nvPr/>
        </p:nvSpPr>
        <p:spPr bwMode="auto">
          <a:xfrm>
            <a:off x="7369175" y="5110163"/>
            <a:ext cx="3933825" cy="585787"/>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ar-IQ" altLang="en-US" sz="3200" b="1">
                <a:latin typeface="Simplified Arabic" pitchFamily="2" charset="-78"/>
                <a:ea typeface="Times New Roman" panose="02020603050405020304" pitchFamily="18" charset="0"/>
                <a:cs typeface="Simplified Arabic" pitchFamily="2" charset="-78"/>
              </a:rPr>
              <a:t>متكافئة = لا يمكن البت فيها</a:t>
            </a:r>
            <a:endParaRPr lang="en-GB" altLang="en-US" sz="3200">
              <a:ea typeface="Times New Roman" panose="02020603050405020304" pitchFamily="18" charset="0"/>
              <a:cs typeface="Simplified Arabic"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1+#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7FAFD"/>
            </a:gs>
            <a:gs pos="74001">
              <a:srgbClr val="B5D2EC"/>
            </a:gs>
            <a:gs pos="83000">
              <a:srgbClr val="B5D2EC"/>
            </a:gs>
            <a:gs pos="100000">
              <a:srgbClr val="CEE1F2"/>
            </a:gs>
          </a:gsLst>
          <a:lin ang="5400000" scaled="1"/>
        </a:gradFill>
        <a:effectLst/>
      </p:bgPr>
    </p:bg>
    <p:spTree>
      <p:nvGrpSpPr>
        <p:cNvPr id="1" name=""/>
        <p:cNvGrpSpPr/>
        <p:nvPr/>
      </p:nvGrpSpPr>
      <p:grpSpPr>
        <a:xfrm>
          <a:off x="0" y="0"/>
          <a:ext cx="0" cy="0"/>
          <a:chOff x="0" y="0"/>
          <a:chExt cx="0" cy="0"/>
        </a:xfrm>
      </p:grpSpPr>
      <p:sp>
        <p:nvSpPr>
          <p:cNvPr id="14338" name="Rectangle 1"/>
          <p:cNvSpPr>
            <a:spLocks noChangeArrowheads="1"/>
          </p:cNvSpPr>
          <p:nvPr/>
        </p:nvSpPr>
        <p:spPr bwMode="auto">
          <a:xfrm>
            <a:off x="-188913" y="311150"/>
            <a:ext cx="12172951"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indent="-269875">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rtl="1" eaLnBrk="1" hangingPunct="1">
              <a:lnSpc>
                <a:spcPct val="107000"/>
              </a:lnSpc>
            </a:pPr>
            <a:r>
              <a:rPr lang="ar-IQ" altLang="en-US" sz="4800" b="1" u="sng">
                <a:latin typeface="Simplified Arabic" pitchFamily="2" charset="-78"/>
                <a:ea typeface="Times New Roman" panose="02020603050405020304" pitchFamily="18" charset="0"/>
                <a:cs typeface="Simplified Arabic" pitchFamily="2" charset="-78"/>
              </a:rPr>
              <a:t>س2</a:t>
            </a:r>
            <a:r>
              <a:rPr lang="ar-IQ" altLang="en-US" sz="4800" b="1">
                <a:latin typeface="Simplified Arabic" pitchFamily="2" charset="-78"/>
                <a:ea typeface="Times New Roman" panose="02020603050405020304" pitchFamily="18" charset="0"/>
                <a:cs typeface="Simplified Arabic" pitchFamily="2" charset="-78"/>
              </a:rPr>
              <a:t>. ماذا تعني الاشارة السالبة في </a:t>
            </a:r>
            <a:r>
              <a:rPr lang="ar-IQ" altLang="en-US" sz="4800" b="1" u="sng">
                <a:latin typeface="Simplified Arabic" pitchFamily="2" charset="-78"/>
                <a:ea typeface="Times New Roman" panose="02020603050405020304" pitchFamily="18" charset="0"/>
                <a:cs typeface="Simplified Arabic" pitchFamily="2" charset="-78"/>
              </a:rPr>
              <a:t>مرونة الطلب السعرية</a:t>
            </a:r>
            <a:r>
              <a:rPr lang="ar-IQ" altLang="en-US" sz="4800" b="1">
                <a:latin typeface="Simplified Arabic" pitchFamily="2" charset="-78"/>
                <a:ea typeface="Times New Roman" panose="02020603050405020304" pitchFamily="18" charset="0"/>
                <a:cs typeface="Simplified Arabic" pitchFamily="2" charset="-78"/>
              </a:rPr>
              <a:t> ؟</a:t>
            </a:r>
            <a:endParaRPr lang="en-GB" altLang="en-US" sz="4000">
              <a:ea typeface="Calibri" panose="020F0502020204030204" pitchFamily="34" charset="0"/>
              <a:cs typeface="Arial" panose="020B0604020202020204" pitchFamily="34" charset="0"/>
            </a:endParaRPr>
          </a:p>
        </p:txBody>
      </p:sp>
      <p:sp>
        <p:nvSpPr>
          <p:cNvPr id="3" name="Rectangle 2"/>
          <p:cNvSpPr>
            <a:spLocks noChangeArrowheads="1"/>
          </p:cNvSpPr>
          <p:nvPr/>
        </p:nvSpPr>
        <p:spPr bwMode="auto">
          <a:xfrm>
            <a:off x="693738" y="3236913"/>
            <a:ext cx="10652125" cy="154146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rtl="1" eaLnBrk="1" hangingPunct="1">
              <a:lnSpc>
                <a:spcPct val="107000"/>
              </a:lnSpc>
            </a:pPr>
            <a:r>
              <a:rPr lang="ar-IQ" altLang="en-US" sz="4000" b="1">
                <a:latin typeface="Simplified Arabic" pitchFamily="2" charset="-78"/>
                <a:ea typeface="Times New Roman" panose="02020603050405020304" pitchFamily="18" charset="0"/>
                <a:cs typeface="Simplified Arabic" pitchFamily="2" charset="-78"/>
              </a:rPr>
              <a:t>ج: ان تلك السلعة </a:t>
            </a:r>
            <a:r>
              <a:rPr lang="ar-IQ" altLang="en-US" sz="4000" b="1" u="sng">
                <a:latin typeface="Simplified Arabic" pitchFamily="2" charset="-78"/>
                <a:ea typeface="Times New Roman" panose="02020603050405020304" pitchFamily="18" charset="0"/>
                <a:cs typeface="Simplified Arabic" pitchFamily="2" charset="-78"/>
              </a:rPr>
              <a:t>اعتيادية </a:t>
            </a:r>
            <a:r>
              <a:rPr lang="ar-IQ" altLang="en-US" sz="4000" b="1">
                <a:latin typeface="Simplified Arabic" pitchFamily="2" charset="-78"/>
                <a:ea typeface="Times New Roman" panose="02020603050405020304" pitchFamily="18" charset="0"/>
                <a:cs typeface="Simplified Arabic" pitchFamily="2" charset="-78"/>
              </a:rPr>
              <a:t>لان علاقة الكمية المطلوبة بسعرها </a:t>
            </a:r>
          </a:p>
          <a:p>
            <a:pPr algn="just" rtl="1" eaLnBrk="1" hangingPunct="1">
              <a:lnSpc>
                <a:spcPct val="107000"/>
              </a:lnSpc>
            </a:pPr>
            <a:r>
              <a:rPr lang="ar-IQ" altLang="en-US" sz="4000" b="1">
                <a:latin typeface="Simplified Arabic" pitchFamily="2" charset="-78"/>
                <a:ea typeface="Times New Roman" panose="02020603050405020304" pitchFamily="18" charset="0"/>
                <a:cs typeface="Simplified Arabic" pitchFamily="2" charset="-78"/>
              </a:rPr>
              <a:t>عكسية وتنسجم </a:t>
            </a:r>
            <a:r>
              <a:rPr lang="ar-IQ" altLang="en-US" sz="4800" b="1">
                <a:latin typeface="Simplified Arabic" pitchFamily="2" charset="-78"/>
                <a:ea typeface="Times New Roman" panose="02020603050405020304" pitchFamily="18" charset="0"/>
                <a:cs typeface="Simplified Arabic" pitchFamily="2" charset="-78"/>
              </a:rPr>
              <a:t>مع</a:t>
            </a:r>
            <a:r>
              <a:rPr lang="ar-IQ" altLang="en-US" sz="4000" b="1">
                <a:latin typeface="Simplified Arabic" pitchFamily="2" charset="-78"/>
                <a:ea typeface="Times New Roman" panose="02020603050405020304" pitchFamily="18" charset="0"/>
                <a:cs typeface="Simplified Arabic" pitchFamily="2" charset="-78"/>
              </a:rPr>
              <a:t> قانون الطلب.</a:t>
            </a:r>
            <a:endParaRPr lang="en-GB" altLang="en-US" sz="3200">
              <a:ea typeface="Calibri" panose="020F050202020403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a:off x="350838" y="236538"/>
            <a:ext cx="11444287" cy="1277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269875">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rtl="1" eaLnBrk="1" hangingPunct="1">
              <a:lnSpc>
                <a:spcPct val="107000"/>
              </a:lnSpc>
            </a:pPr>
            <a:r>
              <a:rPr lang="ar-IQ" altLang="en-US" sz="3600" b="1">
                <a:latin typeface="Simplified Arabic" pitchFamily="2" charset="-78"/>
                <a:ea typeface="Times New Roman" panose="02020603050405020304" pitchFamily="18" charset="0"/>
                <a:cs typeface="Simplified Arabic" pitchFamily="2" charset="-78"/>
              </a:rPr>
              <a:t>س3. وضح بالشرح و الرسم البياني </a:t>
            </a:r>
            <a:r>
              <a:rPr lang="ar-IQ" altLang="en-US" sz="3600" b="1" u="sng">
                <a:latin typeface="Simplified Arabic" pitchFamily="2" charset="-78"/>
                <a:ea typeface="Times New Roman" panose="02020603050405020304" pitchFamily="18" charset="0"/>
                <a:cs typeface="Simplified Arabic" pitchFamily="2" charset="-78"/>
              </a:rPr>
              <a:t>درجات المرونة</a:t>
            </a:r>
            <a:r>
              <a:rPr lang="ar-IQ" altLang="en-US" sz="3600" b="1">
                <a:latin typeface="Simplified Arabic" pitchFamily="2" charset="-78"/>
                <a:ea typeface="Times New Roman" panose="02020603050405020304" pitchFamily="18" charset="0"/>
                <a:cs typeface="Simplified Arabic" pitchFamily="2" charset="-78"/>
              </a:rPr>
              <a:t> المختلفة للطلب على منحنى الطلب الخطي ؟</a:t>
            </a:r>
            <a:endParaRPr lang="en-GB" altLang="en-US" sz="2800">
              <a:ea typeface="Calibri" panose="020F0502020204030204" pitchFamily="34" charset="0"/>
              <a:cs typeface="Arial" panose="020B0604020202020204" pitchFamily="34" charset="0"/>
            </a:endParaRPr>
          </a:p>
        </p:txBody>
      </p:sp>
      <p:sp>
        <p:nvSpPr>
          <p:cNvPr id="5" name="Rectangle 4"/>
          <p:cNvSpPr>
            <a:spLocks noChangeArrowheads="1"/>
          </p:cNvSpPr>
          <p:nvPr/>
        </p:nvSpPr>
        <p:spPr bwMode="auto">
          <a:xfrm>
            <a:off x="0" y="1514475"/>
            <a:ext cx="11795125" cy="458628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rtl="1" eaLnBrk="1" hangingPunct="1"/>
            <a:r>
              <a:rPr lang="ar-IQ" altLang="en-US" sz="2800" b="1">
                <a:latin typeface="Times New Roman" panose="02020603050405020304" pitchFamily="18" charset="0"/>
                <a:ea typeface="Times New Roman" panose="02020603050405020304" pitchFamily="18" charset="0"/>
              </a:rPr>
              <a:t> </a:t>
            </a:r>
            <a:endParaRPr lang="en-GB" altLang="en-US" sz="2400" b="1">
              <a:latin typeface="Times New Roman" panose="02020603050405020304" pitchFamily="18" charset="0"/>
              <a:ea typeface="Times New Roman" panose="02020603050405020304" pitchFamily="18" charset="0"/>
              <a:cs typeface="Arial" panose="020B0604020202020204" pitchFamily="34" charset="0"/>
            </a:endParaRPr>
          </a:p>
          <a:p>
            <a:pPr algn="just" rtl="1" eaLnBrk="1" hangingPunct="1"/>
            <a:r>
              <a:rPr lang="ar-IQ" altLang="en-US" sz="2800" b="1">
                <a:latin typeface="Times New Roman" panose="02020603050405020304" pitchFamily="18" charset="0"/>
                <a:ea typeface="Times New Roman" panose="02020603050405020304" pitchFamily="18" charset="0"/>
              </a:rPr>
              <a:t>ولو فرضنا ان النقطة  B   تقع في منتصف منحنى الطلب   CA اي ان القطعة CB  </a:t>
            </a:r>
            <a:r>
              <a:rPr lang="ar-IQ" altLang="en-US" sz="3200" b="1">
                <a:latin typeface="Times New Roman" panose="02020603050405020304" pitchFamily="18" charset="0"/>
                <a:ea typeface="Times New Roman" panose="02020603050405020304" pitchFamily="18" charset="0"/>
              </a:rPr>
              <a:t>=</a:t>
            </a:r>
            <a:r>
              <a:rPr lang="ar-IQ" altLang="en-US" sz="2800" b="1">
                <a:latin typeface="Times New Roman" panose="02020603050405020304" pitchFamily="18" charset="0"/>
                <a:ea typeface="Times New Roman" panose="02020603050405020304" pitchFamily="18" charset="0"/>
              </a:rPr>
              <a:t> القطعة AB</a:t>
            </a:r>
            <a:endParaRPr lang="en-GB" altLang="en-US" sz="2400" b="1">
              <a:latin typeface="Times New Roman" panose="02020603050405020304" pitchFamily="18" charset="0"/>
              <a:cs typeface="Times New Roman" panose="02020603050405020304" pitchFamily="18" charset="0"/>
            </a:endParaRPr>
          </a:p>
          <a:p>
            <a:pPr algn="just" rtl="1" eaLnBrk="1" hangingPunct="1"/>
            <a:r>
              <a:rPr lang="ar-IQ" altLang="en-US" sz="2800" b="1">
                <a:latin typeface="Times New Roman" panose="02020603050405020304" pitchFamily="18" charset="0"/>
              </a:rPr>
              <a:t>فان مرونة الطلب السعرية للنقطة  B  ستساوي  1اي متكافئة  (لماذا؟).</a:t>
            </a:r>
            <a:endParaRPr lang="en-GB" altLang="en-US" sz="2400" b="1">
              <a:latin typeface="Times New Roman" panose="02020603050405020304" pitchFamily="18" charset="0"/>
              <a:cs typeface="Times New Roman" panose="02020603050405020304" pitchFamily="18" charset="0"/>
            </a:endParaRPr>
          </a:p>
          <a:p>
            <a:pPr algn="just" rtl="1" eaLnBrk="1" hangingPunct="1"/>
            <a:r>
              <a:rPr lang="ar-IQ" altLang="en-US" sz="2800" b="1">
                <a:latin typeface="Times New Roman" panose="02020603050405020304" pitchFamily="18" charset="0"/>
              </a:rPr>
              <a:t>وهكذا فكلما اقتربت النقطة  B   من المحور السيني تنخفض درجة المرونة  السعرية للطلب عن الواحد الصحيح حتى تصل الى الصفر في النقطة C اذ ان ذلك ناجم عن انخفاض طول القطعة CB  في البسط حتى تصل الى الصفر.</a:t>
            </a:r>
            <a:endParaRPr lang="en-GB" altLang="en-US" sz="2400" b="1">
              <a:latin typeface="Times New Roman" panose="02020603050405020304" pitchFamily="18" charset="0"/>
              <a:cs typeface="Times New Roman" panose="02020603050405020304" pitchFamily="18" charset="0"/>
            </a:endParaRPr>
          </a:p>
          <a:p>
            <a:pPr algn="just" rtl="1" eaLnBrk="1" hangingPunct="1"/>
            <a:r>
              <a:rPr lang="ar-IQ" altLang="en-US" sz="2800" b="1">
                <a:latin typeface="Times New Roman" panose="02020603050405020304" pitchFamily="18" charset="0"/>
              </a:rPr>
              <a:t>وكلما اقتربت النقطة B من المحور الصادي ترتفع درجة المرونة السعرية للطلب  عن الواحد الصحيح حتى تصل الى </a:t>
            </a:r>
            <a:r>
              <a:rPr lang="ar-IQ" altLang="en-US" sz="3600" b="1">
                <a:latin typeface="Times New Roman" panose="02020603050405020304" pitchFamily="18" charset="0"/>
              </a:rPr>
              <a:t>ω</a:t>
            </a:r>
            <a:r>
              <a:rPr lang="ar-IQ" altLang="en-US" sz="2800" b="1">
                <a:latin typeface="Times New Roman" panose="02020603050405020304" pitchFamily="18" charset="0"/>
              </a:rPr>
              <a:t> في التقطة A  وذلك ناجم عن ازدياد طول القطعة CB في البسط حتى تصبح مساوية لطول المنحنى وتصبح القطعة   AB  =صفر في النقطة   A</a:t>
            </a:r>
            <a:endParaRPr lang="en-GB" altLang="en-US" sz="2400" b="1">
              <a:latin typeface="Times New Roman" panose="02020603050405020304" pitchFamily="18" charset="0"/>
              <a:cs typeface="Times New Roman" panose="02020603050405020304" pitchFamily="18" charset="0"/>
            </a:endParaRPr>
          </a:p>
          <a:p>
            <a:pPr algn="just" rtl="1" eaLnBrk="1" hangingPunct="1"/>
            <a:r>
              <a:rPr lang="ar-IQ" altLang="en-US" sz="2800" b="1">
                <a:latin typeface="Times New Roman" panose="02020603050405020304" pitchFamily="18" charset="0"/>
              </a:rPr>
              <a:t>والشكل ادناه يوضح درجات المرونة على منحنى الطلب الخطي لكل نقطة تقع عليه</a:t>
            </a:r>
            <a:endParaRPr lang="en-GB" altLang="en-US" sz="2400" b="1">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7FAFD"/>
            </a:gs>
            <a:gs pos="74001">
              <a:srgbClr val="B5D2EC"/>
            </a:gs>
            <a:gs pos="83000">
              <a:srgbClr val="B5D2EC"/>
            </a:gs>
            <a:gs pos="100000">
              <a:srgbClr val="CEE1F2"/>
            </a:gs>
          </a:gsLst>
          <a:lin ang="5400000" scaled="1"/>
        </a:gradFill>
        <a:effectLst/>
      </p:bgPr>
    </p:bg>
    <p:spTree>
      <p:nvGrpSpPr>
        <p:cNvPr id="1" name=""/>
        <p:cNvGrpSpPr/>
        <p:nvPr/>
      </p:nvGrpSpPr>
      <p:grpSpPr>
        <a:xfrm>
          <a:off x="0" y="0"/>
          <a:ext cx="0" cy="0"/>
          <a:chOff x="0" y="0"/>
          <a:chExt cx="0" cy="0"/>
        </a:xfrm>
      </p:grpSpPr>
      <p:pic>
        <p:nvPicPr>
          <p:cNvPr id="1638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74638"/>
            <a:ext cx="10226675"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ChangeArrowheads="1"/>
          </p:cNvSpPr>
          <p:nvPr/>
        </p:nvSpPr>
        <p:spPr bwMode="auto">
          <a:xfrm>
            <a:off x="334963" y="180975"/>
            <a:ext cx="118570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Low" eaLnBrk="1" hangingPunct="1"/>
            <a:r>
              <a:rPr lang="ar-IQ" altLang="en-US" sz="3600" b="1">
                <a:latin typeface="Simplified Arabic" pitchFamily="2" charset="-78"/>
                <a:ea typeface="Times New Roman" panose="02020603050405020304" pitchFamily="18" charset="0"/>
                <a:cs typeface="Simplified Arabic" pitchFamily="2" charset="-78"/>
              </a:rPr>
              <a:t>س4.وضح فيما اذا كانت السلعة ضرورية ام كمالية عندما تكون مرونة الطلب الدخلية 1.عالية(اكبر من 1)   2.منخفضة (اقل من 1)  ؟                </a:t>
            </a:r>
            <a:endParaRPr lang="en-GB" altLang="en-US" sz="4400">
              <a:ea typeface="Times New Roman" panose="02020603050405020304" pitchFamily="18" charset="0"/>
              <a:cs typeface="Simplified Arabic" pitchFamily="2" charset="-78"/>
            </a:endParaRPr>
          </a:p>
        </p:txBody>
      </p:sp>
      <p:sp>
        <p:nvSpPr>
          <p:cNvPr id="3" name="Rectangle 2"/>
          <p:cNvSpPr>
            <a:spLocks noChangeArrowheads="1"/>
          </p:cNvSpPr>
          <p:nvPr/>
        </p:nvSpPr>
        <p:spPr bwMode="auto">
          <a:xfrm>
            <a:off x="182563" y="1228725"/>
            <a:ext cx="11568112" cy="23082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eaLnBrk="1" hangingPunct="1"/>
            <a:r>
              <a:rPr lang="ar-IQ" altLang="en-US" sz="3600" b="1">
                <a:latin typeface="Simplified Arabic" pitchFamily="2" charset="-78"/>
                <a:ea typeface="Times New Roman" panose="02020603050405020304" pitchFamily="18" charset="0"/>
                <a:cs typeface="Simplified Arabic" pitchFamily="2" charset="-78"/>
              </a:rPr>
              <a:t>ج:</a:t>
            </a:r>
          </a:p>
          <a:p>
            <a:pPr eaLnBrk="1" hangingPunct="1"/>
            <a:r>
              <a:rPr lang="ar-IQ" altLang="en-US" sz="3600" b="1">
                <a:latin typeface="Simplified Arabic" pitchFamily="2" charset="-78"/>
                <a:ea typeface="Times New Roman" panose="02020603050405020304" pitchFamily="18" charset="0"/>
                <a:cs typeface="Simplified Arabic" pitchFamily="2" charset="-78"/>
              </a:rPr>
              <a:t> 1: عندما تكون مرونة الطلب </a:t>
            </a:r>
            <a:r>
              <a:rPr lang="ar-IQ" altLang="en-US" sz="3600" b="1" u="sng">
                <a:latin typeface="Simplified Arabic" pitchFamily="2" charset="-78"/>
                <a:ea typeface="Times New Roman" panose="02020603050405020304" pitchFamily="18" charset="0"/>
                <a:cs typeface="Simplified Arabic" pitchFamily="2" charset="-78"/>
              </a:rPr>
              <a:t>الدخلية عالية</a:t>
            </a:r>
            <a:r>
              <a:rPr lang="ar-IQ" altLang="en-US" sz="3600" b="1">
                <a:latin typeface="Simplified Arabic" pitchFamily="2" charset="-78"/>
                <a:ea typeface="Times New Roman" panose="02020603050405020304" pitchFamily="18" charset="0"/>
                <a:cs typeface="Simplified Arabic" pitchFamily="2" charset="-78"/>
              </a:rPr>
              <a:t>(اكبر من 1) فان ذلك يدل على         ان تلك </a:t>
            </a:r>
            <a:r>
              <a:rPr lang="ar-IQ" altLang="en-US" sz="3600" b="1" u="sng">
                <a:latin typeface="Simplified Arabic" pitchFamily="2" charset="-78"/>
                <a:ea typeface="Times New Roman" panose="02020603050405020304" pitchFamily="18" charset="0"/>
                <a:cs typeface="Simplified Arabic" pitchFamily="2" charset="-78"/>
              </a:rPr>
              <a:t>السلعة كمالية</a:t>
            </a:r>
            <a:r>
              <a:rPr lang="ar-IQ" altLang="en-US" sz="3600" b="1">
                <a:latin typeface="Simplified Arabic" pitchFamily="2" charset="-78"/>
                <a:ea typeface="Times New Roman" panose="02020603050405020304" pitchFamily="18" charset="0"/>
                <a:cs typeface="Simplified Arabic" pitchFamily="2" charset="-78"/>
              </a:rPr>
              <a:t> فعند زيادة دخل الفرد فانه يتجه الى طلب السلع   الكمالية بنسبة اكبر من توجهه الى الطلب على السلع الضرورية.</a:t>
            </a:r>
            <a:endParaRPr lang="en-GB" altLang="en-US" sz="4400">
              <a:ea typeface="Times New Roman" panose="02020603050405020304" pitchFamily="18" charset="0"/>
              <a:cs typeface="Simplified Arabic" pitchFamily="2" charset="-78"/>
            </a:endParaRPr>
          </a:p>
        </p:txBody>
      </p:sp>
      <p:sp>
        <p:nvSpPr>
          <p:cNvPr id="4" name="Rectangle 3"/>
          <p:cNvSpPr>
            <a:spLocks noChangeArrowheads="1"/>
          </p:cNvSpPr>
          <p:nvPr/>
        </p:nvSpPr>
        <p:spPr bwMode="auto">
          <a:xfrm>
            <a:off x="0" y="4175125"/>
            <a:ext cx="12126913" cy="140970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rtl="1" eaLnBrk="1" hangingPunct="1">
              <a:lnSpc>
                <a:spcPct val="107000"/>
              </a:lnSpc>
            </a:pPr>
            <a:r>
              <a:rPr lang="ar-IQ" altLang="en-US" sz="4000" b="1">
                <a:latin typeface="Simplified Arabic" pitchFamily="2" charset="-78"/>
                <a:ea typeface="Times New Roman" panose="02020603050405020304" pitchFamily="18" charset="0"/>
                <a:cs typeface="Simplified Arabic" pitchFamily="2" charset="-78"/>
              </a:rPr>
              <a:t>2. عندما تكون مرونة الطلب </a:t>
            </a:r>
            <a:r>
              <a:rPr lang="ar-IQ" altLang="en-US" sz="4000" b="1" u="sng">
                <a:latin typeface="Simplified Arabic" pitchFamily="2" charset="-78"/>
                <a:ea typeface="Times New Roman" panose="02020603050405020304" pitchFamily="18" charset="0"/>
                <a:cs typeface="Simplified Arabic" pitchFamily="2" charset="-78"/>
              </a:rPr>
              <a:t>الدخلية منخفضة</a:t>
            </a:r>
            <a:r>
              <a:rPr lang="ar-IQ" altLang="en-US" sz="4000" b="1">
                <a:latin typeface="Simplified Arabic" pitchFamily="2" charset="-78"/>
                <a:ea typeface="Times New Roman" panose="02020603050405020304" pitchFamily="18" charset="0"/>
                <a:cs typeface="Simplified Arabic" pitchFamily="2" charset="-78"/>
              </a:rPr>
              <a:t> (اقل من 1) فان ذلك يدل </a:t>
            </a:r>
          </a:p>
          <a:p>
            <a:pPr algn="just" rtl="1" eaLnBrk="1" hangingPunct="1">
              <a:lnSpc>
                <a:spcPct val="107000"/>
              </a:lnSpc>
            </a:pPr>
            <a:r>
              <a:rPr lang="ar-IQ" altLang="en-US" sz="4000" b="1">
                <a:latin typeface="Simplified Arabic" pitchFamily="2" charset="-78"/>
                <a:ea typeface="Times New Roman" panose="02020603050405020304" pitchFamily="18" charset="0"/>
                <a:cs typeface="Simplified Arabic" pitchFamily="2" charset="-78"/>
              </a:rPr>
              <a:t>على ان تلك </a:t>
            </a:r>
            <a:r>
              <a:rPr lang="ar-IQ" altLang="en-US" sz="4000" b="1" u="sng">
                <a:latin typeface="Simplified Arabic" pitchFamily="2" charset="-78"/>
                <a:ea typeface="Times New Roman" panose="02020603050405020304" pitchFamily="18" charset="0"/>
                <a:cs typeface="Simplified Arabic" pitchFamily="2" charset="-78"/>
              </a:rPr>
              <a:t>السلعة ضرورية.</a:t>
            </a:r>
            <a:endParaRPr lang="en-GB" altLang="en-US" sz="3200">
              <a:ea typeface="Calibri" panose="020F050202020403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1+#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ChangeArrowheads="1"/>
          </p:cNvSpPr>
          <p:nvPr/>
        </p:nvSpPr>
        <p:spPr bwMode="auto">
          <a:xfrm>
            <a:off x="0" y="433388"/>
            <a:ext cx="1197927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indent="-269875">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rtl="1" eaLnBrk="1" hangingPunct="1">
              <a:lnSpc>
                <a:spcPct val="107000"/>
              </a:lnSpc>
            </a:pPr>
            <a:r>
              <a:rPr lang="ar-IQ" altLang="en-US" sz="3200" b="1">
                <a:latin typeface="Simplified Arabic" pitchFamily="2" charset="-78"/>
                <a:ea typeface="Times New Roman" panose="02020603050405020304" pitchFamily="18" charset="0"/>
                <a:cs typeface="Simplified Arabic" pitchFamily="2" charset="-78"/>
              </a:rPr>
              <a:t>س5. لماذا يكون من غير المعقول وجود مرونة طلب دخلية لا نهائية او مساوية للصفر؟</a:t>
            </a:r>
            <a:endParaRPr lang="en-GB" altLang="en-US" sz="2400">
              <a:ea typeface="Calibri" panose="020F0502020204030204" pitchFamily="34" charset="0"/>
              <a:cs typeface="Arial" panose="020B0604020202020204" pitchFamily="34" charset="0"/>
            </a:endParaRPr>
          </a:p>
        </p:txBody>
      </p:sp>
      <p:sp>
        <p:nvSpPr>
          <p:cNvPr id="3" name="Rectangle 2"/>
          <p:cNvSpPr>
            <a:spLocks noChangeArrowheads="1"/>
          </p:cNvSpPr>
          <p:nvPr/>
        </p:nvSpPr>
        <p:spPr bwMode="auto">
          <a:xfrm>
            <a:off x="214313" y="2500313"/>
            <a:ext cx="11550650" cy="27273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rtl="1" eaLnBrk="1" hangingPunct="1">
              <a:lnSpc>
                <a:spcPct val="107000"/>
              </a:lnSpc>
            </a:pPr>
            <a:r>
              <a:rPr lang="ar-IQ" altLang="en-US" sz="4000" b="1">
                <a:latin typeface="Simplified Arabic" pitchFamily="2" charset="-78"/>
                <a:ea typeface="Times New Roman" panose="02020603050405020304" pitchFamily="18" charset="0"/>
                <a:cs typeface="Simplified Arabic" pitchFamily="2" charset="-78"/>
              </a:rPr>
              <a:t>ج:</a:t>
            </a:r>
          </a:p>
          <a:p>
            <a:pPr algn="just" rtl="1" eaLnBrk="1" hangingPunct="1">
              <a:lnSpc>
                <a:spcPct val="107000"/>
              </a:lnSpc>
            </a:pPr>
            <a:r>
              <a:rPr lang="ar-IQ" altLang="en-US" sz="4000" b="1">
                <a:latin typeface="Simplified Arabic" pitchFamily="2" charset="-78"/>
                <a:ea typeface="Times New Roman" panose="02020603050405020304" pitchFamily="18" charset="0"/>
                <a:cs typeface="Simplified Arabic" pitchFamily="2" charset="-78"/>
              </a:rPr>
              <a:t> </a:t>
            </a:r>
            <a:r>
              <a:rPr lang="ar-SA" altLang="en-US" sz="4000" b="1">
                <a:latin typeface="Simplified Arabic" pitchFamily="2" charset="-78"/>
                <a:ea typeface="Calibri" panose="020F0502020204030204" pitchFamily="34" charset="0"/>
                <a:cs typeface="Simplified Arabic" pitchFamily="2" charset="-78"/>
              </a:rPr>
              <a:t>لا توجد مرونة طلب دخلية لانهائية، وكذلك مرونة طلب دخلية تساوي الصفر لعدم واقعيتها، في الحياة العملية، اذ ان تغيّرات دخل الفرد لابد ان تنعكس على طلبه من السلع.</a:t>
            </a:r>
            <a:endParaRPr lang="en-GB" altLang="en-US" sz="3200">
              <a:ea typeface="Calibri" panose="020F050202020403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ChangeArrowheads="1"/>
          </p:cNvSpPr>
          <p:nvPr/>
        </p:nvSpPr>
        <p:spPr bwMode="auto">
          <a:xfrm>
            <a:off x="258763" y="190500"/>
            <a:ext cx="11536362" cy="127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269875">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rtl="1" eaLnBrk="1" hangingPunct="1">
              <a:lnSpc>
                <a:spcPct val="107000"/>
              </a:lnSpc>
            </a:pPr>
            <a:r>
              <a:rPr lang="ar-IQ" altLang="en-US" sz="3600" b="1">
                <a:latin typeface="Simplified Arabic" pitchFamily="2" charset="-78"/>
                <a:ea typeface="Times New Roman" panose="02020603050405020304" pitchFamily="18" charset="0"/>
                <a:cs typeface="Simplified Arabic" pitchFamily="2" charset="-78"/>
              </a:rPr>
              <a:t>س6. ما هو المقصود بمرونة القوس ومرونة النقطة اشرح ذلك وعزز اجابتك بالرسوم البيانية ؟</a:t>
            </a:r>
            <a:endParaRPr lang="en-GB" altLang="en-US" sz="2800">
              <a:ea typeface="Calibri" panose="020F0502020204030204" pitchFamily="34" charset="0"/>
              <a:cs typeface="Arial" panose="020B0604020202020204" pitchFamily="34" charset="0"/>
            </a:endParaRPr>
          </a:p>
        </p:txBody>
      </p:sp>
      <p:sp>
        <p:nvSpPr>
          <p:cNvPr id="3" name="Rectangle 2"/>
          <p:cNvSpPr>
            <a:spLocks noChangeArrowheads="1"/>
          </p:cNvSpPr>
          <p:nvPr/>
        </p:nvSpPr>
        <p:spPr bwMode="auto">
          <a:xfrm>
            <a:off x="60325" y="1590675"/>
            <a:ext cx="11933238" cy="23082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eaLnBrk="1" hangingPunct="1"/>
            <a:r>
              <a:rPr lang="ar-IQ" altLang="en-US" sz="3200" b="1">
                <a:ea typeface="Calibri" panose="020F0502020204030204" pitchFamily="34" charset="0"/>
              </a:rPr>
              <a:t>ج: </a:t>
            </a:r>
          </a:p>
          <a:p>
            <a:pPr algn="r" eaLnBrk="1" hangingPunct="1"/>
            <a:r>
              <a:rPr lang="ar-IQ" altLang="en-US" sz="3200" b="1" u="sng">
                <a:ea typeface="Calibri" panose="020F0502020204030204" pitchFamily="34" charset="0"/>
              </a:rPr>
              <a:t>مرونة القوس</a:t>
            </a:r>
            <a:r>
              <a:rPr lang="ar-IQ" altLang="en-US" sz="4800" b="1">
                <a:ea typeface="Calibri" panose="020F0502020204030204" pitchFamily="34" charset="0"/>
              </a:rPr>
              <a:t>:-</a:t>
            </a:r>
            <a:r>
              <a:rPr lang="ar-IQ" altLang="en-US" sz="3200" b="1">
                <a:ea typeface="Calibri" panose="020F0502020204030204" pitchFamily="34" charset="0"/>
              </a:rPr>
              <a:t> تعرف بانها توضح معامل مرونة الطلب السعرية </a:t>
            </a:r>
            <a:r>
              <a:rPr lang="ar-IQ" altLang="en-US" sz="3200" b="1" u="sng">
                <a:ea typeface="Calibri" panose="020F0502020204030204" pitchFamily="34" charset="0"/>
              </a:rPr>
              <a:t>بين نقطتين على منحنى الطلب</a:t>
            </a:r>
            <a:r>
              <a:rPr lang="ar-IQ" altLang="en-US" sz="3200" b="1">
                <a:ea typeface="Calibri" panose="020F0502020204030204" pitchFamily="34" charset="0"/>
              </a:rPr>
              <a:t> بانه مرونة القوس ، وان المرونة السعرية المحسوبة نتيجة تغيير سعر سلعة ما ، و تغيير الكمية المطلوبة منها هي مرونة القوس . </a:t>
            </a:r>
            <a:endParaRPr lang="en-GB" altLang="en-US" sz="4000"/>
          </a:p>
        </p:txBody>
      </p:sp>
      <p:sp>
        <p:nvSpPr>
          <p:cNvPr id="8" name="Rectangle 7"/>
          <p:cNvSpPr/>
          <p:nvPr/>
        </p:nvSpPr>
        <p:spPr>
          <a:xfrm>
            <a:off x="60325" y="3810000"/>
            <a:ext cx="12131675" cy="2676525"/>
          </a:xfrm>
          <a:prstGeom prst="rect">
            <a:avLst/>
          </a:prstGeom>
          <a:solidFill>
            <a:schemeClr val="accent1">
              <a:lumMod val="40000"/>
              <a:lumOff val="60000"/>
            </a:schemeClr>
          </a:solidFill>
        </p:spPr>
        <p:txBody>
          <a:bodyPr>
            <a:spAutoFit/>
          </a:bodyPr>
          <a:lstStyle/>
          <a:p>
            <a:pPr algn="r" eaLnBrk="1" fontAlgn="auto" hangingPunct="1">
              <a:spcBef>
                <a:spcPts val="0"/>
              </a:spcBef>
              <a:spcAft>
                <a:spcPts val="0"/>
              </a:spcAft>
              <a:defRPr/>
            </a:pPr>
            <a:r>
              <a:rPr lang="ar-IQ" sz="2800" b="1" dirty="0">
                <a:latin typeface="+mn-lt"/>
              </a:rPr>
              <a:t>ان معامل مرونة الطلب السعرية يختلف عند كل نقطة (سعر وكمية)على طول منحنى الطلب لذلك فان مرونة القوس ماهي الا تقدير يتحسن مع صغر القوس حتى نقترب بشكل كبير من النقطة (تصبح المسافة بين النقطتين صغيرة جدا)،ولغرض تلافي الفرق الكبير بين درجات المرونة بين النقطتين يتم الحصول على معامل المرونة لمتوسط تلك النقطتين بموجب الصيغة الاتية:-</a:t>
            </a:r>
          </a:p>
          <a:p>
            <a:pPr algn="r" eaLnBrk="1" fontAlgn="auto" hangingPunct="1">
              <a:spcBef>
                <a:spcPts val="0"/>
              </a:spcBef>
              <a:spcAft>
                <a:spcPts val="0"/>
              </a:spcAft>
              <a:defRPr/>
            </a:pPr>
            <a:endParaRPr lang="ar-IQ" sz="2800" b="1" dirty="0">
              <a:latin typeface="+mn-lt"/>
            </a:endParaRPr>
          </a:p>
          <a:p>
            <a:pPr eaLnBrk="1" fontAlgn="auto" hangingPunct="1">
              <a:spcBef>
                <a:spcPts val="0"/>
              </a:spcBef>
              <a:spcAft>
                <a:spcPts val="0"/>
              </a:spcAft>
              <a:defRPr/>
            </a:pPr>
            <a:r>
              <a:rPr lang="ar-IQ" sz="2800" b="1" dirty="0">
                <a:latin typeface="+mn-lt"/>
              </a:rPr>
              <a:t> </a:t>
            </a: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6413" y="5148263"/>
            <a:ext cx="348615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1+#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0-#ppt_w/2"/>
                                          </p:val>
                                        </p:tav>
                                        <p:tav tm="100000">
                                          <p:val>
                                            <p:strVal val="#ppt_x"/>
                                          </p:val>
                                        </p:tav>
                                      </p:tavLst>
                                    </p:anim>
                                    <p:anim calcmode="lin" valueType="num">
                                      <p:cBhvr additive="base">
                                        <p:cTn id="20"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rgbClr val="F7FAFD"/>
            </a:gs>
            <a:gs pos="74001">
              <a:srgbClr val="B5D2EC"/>
            </a:gs>
            <a:gs pos="83000">
              <a:srgbClr val="B5D2EC"/>
            </a:gs>
            <a:gs pos="100000">
              <a:srgbClr val="CEE1F2"/>
            </a:gs>
          </a:gsLst>
          <a:lin ang="5400000" scaled="1"/>
        </a:gradFill>
        <a:effectLst/>
      </p:bgPr>
    </p:bg>
    <p:spTree>
      <p:nvGrpSpPr>
        <p:cNvPr id="1" name=""/>
        <p:cNvGrpSpPr/>
        <p:nvPr/>
      </p:nvGrpSpPr>
      <p:grpSpPr>
        <a:xfrm>
          <a:off x="0" y="0"/>
          <a:ext cx="0" cy="0"/>
          <a:chOff x="0" y="0"/>
          <a:chExt cx="0" cy="0"/>
        </a:xfrm>
      </p:grpSpPr>
      <p:pic>
        <p:nvPicPr>
          <p:cNvPr id="2048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288" y="441325"/>
            <a:ext cx="9109075" cy="628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Rectangle 2"/>
          <p:cNvSpPr>
            <a:spLocks noChangeArrowheads="1"/>
          </p:cNvSpPr>
          <p:nvPr/>
        </p:nvSpPr>
        <p:spPr bwMode="auto">
          <a:xfrm>
            <a:off x="8509000" y="274638"/>
            <a:ext cx="3313113" cy="68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rtl="1" eaLnBrk="1" hangingPunct="1">
              <a:lnSpc>
                <a:spcPct val="107000"/>
              </a:lnSpc>
            </a:pPr>
            <a:r>
              <a:rPr lang="ar-IQ" altLang="en-US" sz="3600" b="1">
                <a:latin typeface="Simplified Arabic" pitchFamily="2" charset="-78"/>
                <a:ea typeface="Times New Roman" panose="02020603050405020304" pitchFamily="18" charset="0"/>
                <a:cs typeface="Simplified Arabic" pitchFamily="2" charset="-78"/>
              </a:rPr>
              <a:t>وكما موضح بالشكل:</a:t>
            </a:r>
            <a:endParaRPr lang="en-GB" altLang="en-US" sz="2800">
              <a:ea typeface="Calibri" panose="020F050202020403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0">
          <a:gsLst>
            <a:gs pos="0">
              <a:srgbClr val="F7FAFD"/>
            </a:gs>
            <a:gs pos="74001">
              <a:srgbClr val="B5D2EC"/>
            </a:gs>
            <a:gs pos="83000">
              <a:srgbClr val="B5D2EC"/>
            </a:gs>
            <a:gs pos="100000">
              <a:srgbClr val="CEE1F2"/>
            </a:gs>
          </a:gsLst>
          <a:lin ang="5400000" scaled="1"/>
        </a:gradFill>
        <a:effectLst/>
      </p:bgPr>
    </p:bg>
    <p:spTree>
      <p:nvGrpSpPr>
        <p:cNvPr id="1" name=""/>
        <p:cNvGrpSpPr/>
        <p:nvPr/>
      </p:nvGrpSpPr>
      <p:grpSpPr>
        <a:xfrm>
          <a:off x="0" y="0"/>
          <a:ext cx="0" cy="0"/>
          <a:chOff x="0" y="0"/>
          <a:chExt cx="0" cy="0"/>
        </a:xfrm>
      </p:grpSpPr>
      <p:sp>
        <p:nvSpPr>
          <p:cNvPr id="21506" name="Rectangle 1"/>
          <p:cNvSpPr>
            <a:spLocks noChangeArrowheads="1"/>
          </p:cNvSpPr>
          <p:nvPr/>
        </p:nvSpPr>
        <p:spPr bwMode="auto">
          <a:xfrm>
            <a:off x="0" y="119063"/>
            <a:ext cx="12085638"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eaLnBrk="1" hangingPunct="1"/>
            <a:r>
              <a:rPr lang="ar-IQ" altLang="en-US" sz="4000" b="1" u="sng">
                <a:ea typeface="Calibri" panose="020F0502020204030204" pitchFamily="34" charset="0"/>
              </a:rPr>
              <a:t>اما مرونة النقطة</a:t>
            </a:r>
            <a:r>
              <a:rPr lang="ar-IQ" altLang="en-US" sz="3600" b="1">
                <a:ea typeface="Calibri" panose="020F0502020204030204" pitchFamily="34" charset="0"/>
              </a:rPr>
              <a:t>:-</a:t>
            </a:r>
            <a:r>
              <a:rPr lang="ar-IQ" altLang="en-US" sz="4000" b="1">
                <a:ea typeface="Calibri" panose="020F0502020204030204" pitchFamily="34" charset="0"/>
              </a:rPr>
              <a:t>هي قياس درجة مرونة الطلب السعرية عند نقطة واحدة (سعر وكمية واحدة)</a:t>
            </a:r>
            <a:endParaRPr lang="en-GB" altLang="en-US" sz="4000">
              <a:ea typeface="Calibri" panose="020F0502020204030204" pitchFamily="34" charset="0"/>
              <a:cs typeface="Arial" panose="020B0604020202020204" pitchFamily="34" charset="0"/>
            </a:endParaRPr>
          </a:p>
        </p:txBody>
      </p:sp>
      <p:sp>
        <p:nvSpPr>
          <p:cNvPr id="17" name="Rectangle 16"/>
          <p:cNvSpPr>
            <a:spLocks noChangeArrowheads="1"/>
          </p:cNvSpPr>
          <p:nvPr/>
        </p:nvSpPr>
        <p:spPr bwMode="auto">
          <a:xfrm>
            <a:off x="182563" y="1441450"/>
            <a:ext cx="11903075" cy="64770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rtl="1" eaLnBrk="1" hangingPunct="1"/>
            <a:r>
              <a:rPr lang="ar-IQ" altLang="en-US" sz="3600" b="1">
                <a:ea typeface="Calibri" panose="020F0502020204030204" pitchFamily="34" charset="0"/>
              </a:rPr>
              <a:t>ولغرض قياس مرونة  الطلب السعرية عند النقطة  B  في الشكل الاتي فان:-</a:t>
            </a:r>
            <a:endParaRPr lang="en-GB" altLang="en-US" sz="4400">
              <a:ea typeface="Calibri" panose="020F0502020204030204" pitchFamily="34" charset="0"/>
              <a:cs typeface="Arial" panose="020B0604020202020204" pitchFamily="34" charset="0"/>
            </a:endParaRPr>
          </a:p>
        </p:txBody>
      </p:sp>
      <p:sp>
        <p:nvSpPr>
          <p:cNvPr id="18" name="Rectangle 13"/>
          <p:cNvSpPr>
            <a:spLocks noChangeArrowheads="1"/>
          </p:cNvSpPr>
          <p:nvPr/>
        </p:nvSpPr>
        <p:spPr bwMode="auto">
          <a:xfrm>
            <a:off x="182563" y="2089150"/>
            <a:ext cx="11917362" cy="584200"/>
          </a:xfrm>
          <a:prstGeom prst="rect">
            <a:avLst/>
          </a:prstGeom>
          <a:solidFill>
            <a:schemeClr val="accent6">
              <a:lumMod val="40000"/>
              <a:lumOff val="60000"/>
            </a:schemeClr>
          </a:solidFill>
          <a:ln>
            <a:noFill/>
          </a:ln>
          <a:effectLst/>
        </p:spPr>
        <p:txBody>
          <a:bodyPr anchor="ctr">
            <a:spAutoFit/>
          </a:bodyPr>
          <a:lstStyle/>
          <a:p>
            <a:pPr algn="r" rtl="1">
              <a:defRPr/>
            </a:pPr>
            <a:r>
              <a:rPr lang="ar-IQ" sz="3200" b="1" u="sng" dirty="0">
                <a:ea typeface="Calibri" panose="020F0502020204030204" pitchFamily="34" charset="0"/>
              </a:rPr>
              <a:t>مرونة النقطة</a:t>
            </a:r>
            <a:r>
              <a:rPr lang="en-GB" altLang="en-US" sz="3200" b="1" dirty="0">
                <a:latin typeface="Arial" panose="020B0604020202020204" pitchFamily="34" charset="0"/>
                <a:ea typeface="Times New Roman" panose="02020603050405020304" pitchFamily="18" charset="0"/>
                <a:cs typeface="Arial" panose="020B0604020202020204" pitchFamily="34" charset="0"/>
              </a:rPr>
              <a:t> </a:t>
            </a:r>
            <a:r>
              <a:rPr lang="ar-IQ" altLang="en-US" sz="3200" b="1" dirty="0">
                <a:latin typeface="Arial" panose="020B0604020202020204" pitchFamily="34" charset="0"/>
                <a:ea typeface="Times New Roman" panose="02020603050405020304" pitchFamily="18" charset="0"/>
              </a:rPr>
              <a:t>= طول القطعة المحصورة بين النقطة</a:t>
            </a:r>
            <a:r>
              <a:rPr lang="en-US" altLang="en-US" sz="3200" b="1" dirty="0">
                <a:latin typeface="Arial" panose="020B0604020202020204" pitchFamily="34" charset="0"/>
                <a:ea typeface="Times New Roman" panose="02020603050405020304" pitchFamily="18" charset="0"/>
                <a:cs typeface="Arial" panose="020B0604020202020204" pitchFamily="34" charset="0"/>
              </a:rPr>
              <a:t> B  </a:t>
            </a:r>
            <a:r>
              <a:rPr lang="ar-IQ" altLang="en-US" sz="3200" b="1" dirty="0" err="1">
                <a:latin typeface="Arial" panose="020B0604020202020204" pitchFamily="34" charset="0"/>
                <a:ea typeface="Times New Roman" panose="02020603050405020304" pitchFamily="18" charset="0"/>
              </a:rPr>
              <a:t>والمحورالسيني</a:t>
            </a:r>
            <a:r>
              <a:rPr lang="en-GB" altLang="en-US" sz="3200" b="1" dirty="0">
                <a:latin typeface="Arial" panose="020B0604020202020204" pitchFamily="34" charset="0"/>
                <a:ea typeface="Times New Roman" panose="02020603050405020304" pitchFamily="18" charset="0"/>
                <a:cs typeface="Arial" panose="020B0604020202020204" pitchFamily="34" charset="0"/>
              </a:rPr>
              <a:t>  </a:t>
            </a:r>
            <a:r>
              <a:rPr lang="ar-IQ" altLang="en-US" sz="3200" b="1" u="sng" dirty="0">
                <a:latin typeface="Arial" panose="020B0604020202020204" pitchFamily="34" charset="0"/>
                <a:ea typeface="Times New Roman" panose="02020603050405020304" pitchFamily="18" charset="0"/>
              </a:rPr>
              <a:t>مقسومة على</a:t>
            </a:r>
            <a:endParaRPr lang="en-GB" altLang="en-US" sz="6000" b="1" dirty="0">
              <a:latin typeface="Arial" panose="020B0604020202020204" pitchFamily="34" charset="0"/>
            </a:endParaRPr>
          </a:p>
        </p:txBody>
      </p:sp>
      <p:cxnSp>
        <p:nvCxnSpPr>
          <p:cNvPr id="21509" name="Straight Connector 19"/>
          <p:cNvCxnSpPr>
            <a:cxnSpLocks noChangeShapeType="1"/>
          </p:cNvCxnSpPr>
          <p:nvPr/>
        </p:nvCxnSpPr>
        <p:spPr bwMode="auto">
          <a:xfrm>
            <a:off x="7497763" y="6884988"/>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2" name="Rectangle 21"/>
          <p:cNvSpPr/>
          <p:nvPr/>
        </p:nvSpPr>
        <p:spPr>
          <a:xfrm>
            <a:off x="182563" y="2673350"/>
            <a:ext cx="11903075" cy="1119188"/>
          </a:xfrm>
          <a:prstGeom prst="rect">
            <a:avLst/>
          </a:prstGeom>
          <a:solidFill>
            <a:schemeClr val="accent6">
              <a:lumMod val="40000"/>
              <a:lumOff val="60000"/>
            </a:schemeClr>
          </a:solidFill>
        </p:spPr>
        <p:txBody>
          <a:bodyPr>
            <a:spAutoFit/>
          </a:bodyPr>
          <a:lstStyle/>
          <a:p>
            <a:pPr algn="r" rtl="1" eaLnBrk="1" fontAlgn="auto" hangingPunct="1">
              <a:lnSpc>
                <a:spcPct val="107000"/>
              </a:lnSpc>
              <a:spcBef>
                <a:spcPts val="0"/>
              </a:spcBef>
              <a:spcAft>
                <a:spcPts val="800"/>
              </a:spcAft>
              <a:defRPr/>
            </a:pPr>
            <a:r>
              <a:rPr lang="ar-IQ" sz="3200" b="1" dirty="0">
                <a:ea typeface="Calibri" panose="020F0502020204030204" pitchFamily="34" charset="0"/>
              </a:rPr>
              <a:t>طول القطعة المحصورة بين النقطة B  </a:t>
            </a:r>
            <a:r>
              <a:rPr lang="ar-IQ" sz="3200" b="1" dirty="0" err="1">
                <a:ea typeface="Calibri" panose="020F0502020204030204" pitchFamily="34" charset="0"/>
              </a:rPr>
              <a:t>والمحورالصادي،وهو</a:t>
            </a:r>
            <a:r>
              <a:rPr lang="ar-IQ" sz="3200" b="1" dirty="0">
                <a:ea typeface="Calibri" panose="020F0502020204030204" pitchFamily="34" charset="0"/>
              </a:rPr>
              <a:t> </a:t>
            </a:r>
            <a:r>
              <a:rPr lang="ar-IQ" sz="3200" b="1" dirty="0" err="1">
                <a:ea typeface="Calibri" panose="020F0502020204030204" pitchFamily="34" charset="0"/>
              </a:rPr>
              <a:t>مايسمى</a:t>
            </a:r>
            <a:r>
              <a:rPr lang="ar-IQ" sz="3200" b="1" dirty="0">
                <a:ea typeface="Calibri" panose="020F0502020204030204" pitchFamily="34" charset="0"/>
              </a:rPr>
              <a:t> </a:t>
            </a:r>
            <a:r>
              <a:rPr lang="ar-IQ" sz="3200" b="1" u="sng" dirty="0">
                <a:ea typeface="Calibri" panose="020F0502020204030204" pitchFamily="34" charset="0"/>
              </a:rPr>
              <a:t>بالقياس الهندسي  للمرونة السعرية</a:t>
            </a:r>
            <a:r>
              <a:rPr lang="ar-IQ" sz="3200" b="1" dirty="0">
                <a:ea typeface="Calibri" panose="020F0502020204030204" pitchFamily="34" charset="0"/>
              </a:rPr>
              <a:t> للطلب.</a:t>
            </a:r>
            <a:r>
              <a:rPr lang="en-US" sz="3200" b="1" dirty="0">
                <a:ea typeface="Calibri" panose="020F0502020204030204" pitchFamily="34" charset="0"/>
              </a:rPr>
              <a:t> </a:t>
            </a:r>
            <a:r>
              <a:rPr lang="ar-IQ" sz="3200" b="1" dirty="0">
                <a:ea typeface="Calibri" panose="020F0502020204030204" pitchFamily="34" charset="0"/>
              </a:rPr>
              <a:t>وهذا في حالة كون منحنى الطلب </a:t>
            </a:r>
            <a:r>
              <a:rPr lang="ar-IQ" sz="3200" b="1" u="sng" dirty="0">
                <a:ea typeface="Calibri" panose="020F0502020204030204" pitchFamily="34" charset="0"/>
              </a:rPr>
              <a:t>خطي</a:t>
            </a:r>
            <a:endParaRPr lang="en-GB" sz="4000" b="1" dirty="0">
              <a:latin typeface="+mn-lt"/>
            </a:endParaRPr>
          </a:p>
        </p:txBody>
      </p:sp>
      <p:pic>
        <p:nvPicPr>
          <p:cNvPr id="24" name="Picture 2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9638" y="3806825"/>
            <a:ext cx="7924800" cy="306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1+#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1+#ppt_w/2"/>
                                          </p:val>
                                        </p:tav>
                                        <p:tav tm="100000">
                                          <p:val>
                                            <p:strVal val="#ppt_x"/>
                                          </p:val>
                                        </p:tav>
                                      </p:tavLst>
                                    </p:anim>
                                    <p:anim calcmode="lin" valueType="num">
                                      <p:cBhvr additive="base">
                                        <p:cTn id="14" dur="500" fill="hold"/>
                                        <p:tgtEl>
                                          <p:spTgt spid="18"/>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anim calcmode="lin" valueType="num">
                                      <p:cBhvr additive="base">
                                        <p:cTn id="17" dur="500" fill="hold"/>
                                        <p:tgtEl>
                                          <p:spTgt spid="22"/>
                                        </p:tgtEl>
                                        <p:attrNameLst>
                                          <p:attrName>ppt_x</p:attrName>
                                        </p:attrNameLst>
                                      </p:cBhvr>
                                      <p:tavLst>
                                        <p:tav tm="0">
                                          <p:val>
                                            <p:strVal val="1+#ppt_w/2"/>
                                          </p:val>
                                        </p:tav>
                                        <p:tav tm="100000">
                                          <p:val>
                                            <p:strVal val="#ppt_x"/>
                                          </p:val>
                                        </p:tav>
                                      </p:tavLst>
                                    </p:anim>
                                    <p:anim calcmode="lin" valueType="num">
                                      <p:cBhvr additive="base">
                                        <p:cTn id="18"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24"/>
                                        </p:tgtEl>
                                        <p:attrNameLst>
                                          <p:attrName>style.visibility</p:attrName>
                                        </p:attrNameLst>
                                      </p:cBhvr>
                                      <p:to>
                                        <p:strVal val="visible"/>
                                      </p:to>
                                    </p:set>
                                    <p:anim calcmode="lin" valueType="num">
                                      <p:cBhvr additive="base">
                                        <p:cTn id="23" dur="500" fill="hold"/>
                                        <p:tgtEl>
                                          <p:spTgt spid="24"/>
                                        </p:tgtEl>
                                        <p:attrNameLst>
                                          <p:attrName>ppt_x</p:attrName>
                                        </p:attrNameLst>
                                      </p:cBhvr>
                                      <p:tavLst>
                                        <p:tav tm="0">
                                          <p:val>
                                            <p:strVal val="#ppt_x"/>
                                          </p:val>
                                        </p:tav>
                                        <p:tav tm="100000">
                                          <p:val>
                                            <p:strVal val="#ppt_x"/>
                                          </p:val>
                                        </p:tav>
                                      </p:tavLst>
                                    </p:anim>
                                    <p:anim calcmode="lin" valueType="num">
                                      <p:cBhvr additive="base">
                                        <p:cTn id="2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5E0B4"/>
        </a:solidFill>
        <a:effectLst/>
      </p:bgPr>
    </p:bg>
    <p:spTree>
      <p:nvGrpSpPr>
        <p:cNvPr id="1" name=""/>
        <p:cNvGrpSpPr/>
        <p:nvPr/>
      </p:nvGrpSpPr>
      <p:grpSpPr>
        <a:xfrm>
          <a:off x="0" y="0"/>
          <a:ext cx="0" cy="0"/>
          <a:chOff x="0" y="0"/>
          <a:chExt cx="0" cy="0"/>
        </a:xfrm>
      </p:grpSpPr>
      <p:sp>
        <p:nvSpPr>
          <p:cNvPr id="4098" name="Rectangle 10"/>
          <p:cNvSpPr>
            <a:spLocks noChangeArrowheads="1"/>
          </p:cNvSpPr>
          <p:nvPr/>
        </p:nvSpPr>
        <p:spPr bwMode="auto">
          <a:xfrm>
            <a:off x="2422525" y="636588"/>
            <a:ext cx="9083675" cy="193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rtl="1" eaLnBrk="1" hangingPunct="1">
              <a:lnSpc>
                <a:spcPct val="107000"/>
              </a:lnSpc>
            </a:pPr>
            <a:r>
              <a:rPr lang="ar-IQ" altLang="en-US" sz="2800" b="1">
                <a:latin typeface="Simplified Arabic" pitchFamily="2" charset="-78"/>
                <a:ea typeface="Times New Roman" panose="02020603050405020304" pitchFamily="18" charset="0"/>
              </a:rPr>
              <a:t>مثال1.ادناه جدول يوضح الكمية المطلوبة من السلعة (X) وسعر السلعة (Y) .</a:t>
            </a:r>
            <a:endParaRPr lang="en-GB" altLang="en-US" sz="2000" b="1">
              <a:ea typeface="Times New Roman" panose="02020603050405020304" pitchFamily="18" charset="0"/>
              <a:cs typeface="Arial" panose="020B0604020202020204" pitchFamily="34" charset="0"/>
            </a:endParaRPr>
          </a:p>
          <a:p>
            <a:pPr algn="just" rtl="1" eaLnBrk="1" hangingPunct="1">
              <a:lnSpc>
                <a:spcPct val="107000"/>
              </a:lnSpc>
            </a:pPr>
            <a:r>
              <a:rPr lang="ar-IQ" altLang="en-US" sz="2800" b="1">
                <a:latin typeface="Simplified Arabic" pitchFamily="2" charset="-78"/>
                <a:ea typeface="Times New Roman" panose="02020603050405020304" pitchFamily="18" charset="0"/>
              </a:rPr>
              <a:t>مع دخل المستهلك المطلوب:-</a:t>
            </a:r>
            <a:endParaRPr lang="en-GB" altLang="en-US" sz="2000" b="1">
              <a:ea typeface="Calibri" panose="020F0502020204030204" pitchFamily="34" charset="0"/>
              <a:cs typeface="Calibri" panose="020F0502020204030204" pitchFamily="34" charset="0"/>
            </a:endParaRPr>
          </a:p>
          <a:p>
            <a:pPr algn="just" rtl="1" eaLnBrk="1" hangingPunct="1">
              <a:lnSpc>
                <a:spcPct val="107000"/>
              </a:lnSpc>
            </a:pPr>
            <a:r>
              <a:rPr lang="ar-IQ" altLang="en-US" sz="2800" b="1">
                <a:latin typeface="Simplified Arabic" pitchFamily="2" charset="-78"/>
              </a:rPr>
              <a:t> </a:t>
            </a:r>
            <a:r>
              <a:rPr lang="ar-SA" altLang="en-US" sz="2800" b="1">
                <a:latin typeface="Simplified Arabic" pitchFamily="2" charset="-78"/>
              </a:rPr>
              <a:t>أ</a:t>
            </a:r>
            <a:r>
              <a:rPr lang="ar-IQ" altLang="en-US" sz="2800" b="1">
                <a:latin typeface="Simplified Arabic" pitchFamily="2" charset="-78"/>
              </a:rPr>
              <a:t>.ايجاد مرونة الطلب </a:t>
            </a:r>
            <a:r>
              <a:rPr lang="ar-IQ" altLang="en-US" sz="2800" b="1" u="sng">
                <a:latin typeface="Simplified Arabic" pitchFamily="2" charset="-78"/>
              </a:rPr>
              <a:t>التقاطعية للسلعتين</a:t>
            </a:r>
            <a:r>
              <a:rPr lang="ar-IQ" altLang="en-US" sz="2800" b="1">
                <a:latin typeface="Simplified Arabic" pitchFamily="2" charset="-78"/>
              </a:rPr>
              <a:t> ، وتحليل النتيجة</a:t>
            </a:r>
            <a:endParaRPr lang="en-GB" altLang="en-US" sz="2000" b="1">
              <a:ea typeface="Calibri" panose="020F0502020204030204" pitchFamily="34" charset="0"/>
              <a:cs typeface="Calibri" panose="020F0502020204030204" pitchFamily="34" charset="0"/>
            </a:endParaRPr>
          </a:p>
          <a:p>
            <a:pPr algn="just" rtl="1" eaLnBrk="1" hangingPunct="1">
              <a:lnSpc>
                <a:spcPct val="107000"/>
              </a:lnSpc>
            </a:pPr>
            <a:r>
              <a:rPr lang="ar-IQ" altLang="en-US" sz="2800" b="1">
                <a:latin typeface="Simplified Arabic" pitchFamily="2" charset="-78"/>
              </a:rPr>
              <a:t>ب.تحديد نوع السلعة من خلال ايجاد مرونة طلبها الدخلية،</a:t>
            </a:r>
            <a:endParaRPr lang="en-GB" altLang="en-US" sz="1100" b="1">
              <a:ea typeface="Calibri" panose="020F0502020204030204" pitchFamily="34" charset="0"/>
              <a:cs typeface="Calibri" panose="020F0502020204030204" pitchFamily="34" charset="0"/>
            </a:endParaRPr>
          </a:p>
        </p:txBody>
      </p:sp>
      <p:graphicFrame>
        <p:nvGraphicFramePr>
          <p:cNvPr id="12" name="Table 11"/>
          <p:cNvGraphicFramePr>
            <a:graphicFrameLocks noGrp="1"/>
          </p:cNvGraphicFramePr>
          <p:nvPr/>
        </p:nvGraphicFramePr>
        <p:xfrm>
          <a:off x="2422525" y="2971800"/>
          <a:ext cx="8672513" cy="3505200"/>
        </p:xfrm>
        <a:graphic>
          <a:graphicData uri="http://schemas.openxmlformats.org/drawingml/2006/table">
            <a:tbl>
              <a:tblPr firstRow="1" firstCol="1" lastRow="1" lastCol="1" bandRow="1" bandCol="1"/>
              <a:tblGrid>
                <a:gridCol w="1204094">
                  <a:extLst>
                    <a:ext uri="{9D8B030D-6E8A-4147-A177-3AD203B41FA5}">
                      <a16:colId xmlns:a16="http://schemas.microsoft.com/office/drawing/2014/main" val="1665776989"/>
                    </a:ext>
                  </a:extLst>
                </a:gridCol>
                <a:gridCol w="2164318">
                  <a:extLst>
                    <a:ext uri="{9D8B030D-6E8A-4147-A177-3AD203B41FA5}">
                      <a16:colId xmlns:a16="http://schemas.microsoft.com/office/drawing/2014/main" val="2384755102"/>
                    </a:ext>
                  </a:extLst>
                </a:gridCol>
                <a:gridCol w="4170154">
                  <a:extLst>
                    <a:ext uri="{9D8B030D-6E8A-4147-A177-3AD203B41FA5}">
                      <a16:colId xmlns:a16="http://schemas.microsoft.com/office/drawing/2014/main" val="341619044"/>
                    </a:ext>
                  </a:extLst>
                </a:gridCol>
                <a:gridCol w="1133947">
                  <a:extLst>
                    <a:ext uri="{9D8B030D-6E8A-4147-A177-3AD203B41FA5}">
                      <a16:colId xmlns:a16="http://schemas.microsoft.com/office/drawing/2014/main" val="507551203"/>
                    </a:ext>
                  </a:extLst>
                </a:gridCol>
              </a:tblGrid>
              <a:tr h="1402079">
                <a:tc>
                  <a:txBody>
                    <a:bodyPr/>
                    <a:lstStyle/>
                    <a:p>
                      <a:pPr algn="ctr" rtl="1">
                        <a:lnSpc>
                          <a:spcPct val="107000"/>
                        </a:lnSpc>
                        <a:spcAft>
                          <a:spcPts val="0"/>
                        </a:spcAft>
                      </a:pPr>
                      <a:r>
                        <a:rPr lang="ar-IQ" sz="3600" b="1" dirty="0">
                          <a:solidFill>
                            <a:srgbClr val="00B050"/>
                          </a:solidFill>
                          <a:effectLst/>
                          <a:latin typeface="Simplified Arabic" pitchFamily="2" charset="-78"/>
                          <a:ea typeface="Times New Roman" panose="02020603050405020304" pitchFamily="18" charset="0"/>
                          <a:cs typeface="Simplified Arabic" pitchFamily="2" charset="-78"/>
                        </a:rPr>
                        <a:t>الدخل</a:t>
                      </a:r>
                      <a:endParaRPr lang="en-GB" sz="2800" b="1" dirty="0">
                        <a:solidFill>
                          <a:srgbClr val="00B050"/>
                        </a:solidFill>
                        <a:effectLst/>
                        <a:latin typeface="Calibri" panose="020F0502020204030204" pitchFamily="34" charset="0"/>
                        <a:ea typeface="Calibri" panose="020F0502020204030204" pitchFamily="34" charset="0"/>
                        <a:cs typeface="Arial" panose="020B0604020202020204" pitchFamily="34" charset="0"/>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3600" b="1" dirty="0" err="1">
                          <a:solidFill>
                            <a:srgbClr val="0070C0"/>
                          </a:solidFill>
                          <a:effectLst/>
                          <a:latin typeface="Simplified Arabic" pitchFamily="2" charset="-78"/>
                          <a:ea typeface="Times New Roman" panose="02020603050405020304" pitchFamily="18" charset="0"/>
                          <a:cs typeface="Simplified Arabic" pitchFamily="2" charset="-78"/>
                        </a:rPr>
                        <a:t>سعرالسلعة</a:t>
                      </a:r>
                      <a:r>
                        <a:rPr lang="ar-IQ" sz="3600" b="1" dirty="0">
                          <a:solidFill>
                            <a:srgbClr val="0070C0"/>
                          </a:solidFill>
                          <a:effectLst/>
                          <a:latin typeface="Simplified Arabic" pitchFamily="2" charset="-78"/>
                          <a:ea typeface="Times New Roman" panose="02020603050405020304" pitchFamily="18" charset="0"/>
                          <a:cs typeface="Simplified Arabic" pitchFamily="2" charset="-78"/>
                        </a:rPr>
                        <a:t> (Y)</a:t>
                      </a:r>
                      <a:endParaRPr lang="en-GB" sz="2800" b="1"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3600" b="1" dirty="0">
                          <a:effectLst/>
                          <a:latin typeface="Simplified Arabic" pitchFamily="2" charset="-78"/>
                          <a:ea typeface="Times New Roman" panose="02020603050405020304" pitchFamily="18" charset="0"/>
                          <a:cs typeface="Simplified Arabic" pitchFamily="2" charset="-78"/>
                        </a:rPr>
                        <a:t>الكمية </a:t>
                      </a:r>
                      <a:r>
                        <a:rPr lang="ar-IQ" sz="3600" b="1" dirty="0" smtClean="0">
                          <a:effectLst/>
                          <a:latin typeface="Simplified Arabic" pitchFamily="2" charset="-78"/>
                          <a:ea typeface="Times New Roman" panose="02020603050405020304" pitchFamily="18" charset="0"/>
                          <a:cs typeface="Simplified Arabic" pitchFamily="2" charset="-78"/>
                        </a:rPr>
                        <a:t>المطلوبة من </a:t>
                      </a:r>
                      <a:r>
                        <a:rPr lang="ar-IQ" sz="3600" b="1" dirty="0">
                          <a:effectLst/>
                          <a:latin typeface="Simplified Arabic" pitchFamily="2" charset="-78"/>
                          <a:ea typeface="Times New Roman" panose="02020603050405020304" pitchFamily="18" charset="0"/>
                          <a:cs typeface="Simplified Arabic" pitchFamily="2" charset="-78"/>
                        </a:rPr>
                        <a:t>السلعة  </a:t>
                      </a:r>
                      <a:r>
                        <a:rPr lang="ar-IQ" sz="3600" b="1" dirty="0">
                          <a:solidFill>
                            <a:srgbClr val="FF0000"/>
                          </a:solidFill>
                          <a:effectLst/>
                          <a:latin typeface="Simplified Arabic" pitchFamily="2" charset="-78"/>
                          <a:ea typeface="Times New Roman" panose="02020603050405020304" pitchFamily="18" charset="0"/>
                          <a:cs typeface="Simplified Arabic" pitchFamily="2" charset="-78"/>
                        </a:rPr>
                        <a:t>(X)</a:t>
                      </a:r>
                      <a:endParaRPr lang="en-GB" sz="2800" b="1"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1400" b="1">
                          <a:effectLst/>
                          <a:latin typeface="Simplified Arabic" pitchFamily="2" charset="-78"/>
                          <a:ea typeface="Times New Roman" panose="02020603050405020304" pitchFamily="18" charset="0"/>
                          <a:cs typeface="Simplified Arabic" pitchFamily="2" charset="-78"/>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8" marR="685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9947244"/>
                  </a:ext>
                </a:extLst>
              </a:tr>
              <a:tr h="701042">
                <a:tc>
                  <a:txBody>
                    <a:bodyPr/>
                    <a:lstStyle/>
                    <a:p>
                      <a:pPr algn="ctr" rtl="1">
                        <a:lnSpc>
                          <a:spcPct val="107000"/>
                        </a:lnSpc>
                        <a:spcAft>
                          <a:spcPts val="0"/>
                        </a:spcAft>
                      </a:pPr>
                      <a:r>
                        <a:rPr lang="ar-IQ" sz="3600" b="1" dirty="0">
                          <a:solidFill>
                            <a:srgbClr val="00B050"/>
                          </a:solidFill>
                          <a:effectLst/>
                          <a:latin typeface="Simplified Arabic" pitchFamily="2" charset="-78"/>
                          <a:ea typeface="Times New Roman" panose="02020603050405020304" pitchFamily="18" charset="0"/>
                          <a:cs typeface="Simplified Arabic" pitchFamily="2" charset="-78"/>
                        </a:rPr>
                        <a:t>500</a:t>
                      </a:r>
                      <a:endParaRPr lang="en-GB" sz="2800" b="1" dirty="0">
                        <a:solidFill>
                          <a:srgbClr val="00B050"/>
                        </a:solidFill>
                        <a:effectLst/>
                        <a:latin typeface="Calibri" panose="020F0502020204030204" pitchFamily="34" charset="0"/>
                        <a:ea typeface="Calibri" panose="020F0502020204030204" pitchFamily="34" charset="0"/>
                        <a:cs typeface="Arial" panose="020B0604020202020204" pitchFamily="34" charset="0"/>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3600" b="1" dirty="0">
                          <a:solidFill>
                            <a:srgbClr val="0070C0"/>
                          </a:solidFill>
                          <a:effectLst/>
                          <a:latin typeface="Simplified Arabic" pitchFamily="2" charset="-78"/>
                          <a:ea typeface="Times New Roman" panose="02020603050405020304" pitchFamily="18" charset="0"/>
                          <a:cs typeface="Simplified Arabic" pitchFamily="2" charset="-78"/>
                        </a:rPr>
                        <a:t>10</a:t>
                      </a:r>
                      <a:endParaRPr lang="en-GB" sz="2800" b="1"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3600" b="1" dirty="0">
                          <a:solidFill>
                            <a:srgbClr val="FF0000"/>
                          </a:solidFill>
                          <a:effectLst/>
                          <a:latin typeface="Simplified Arabic" pitchFamily="2" charset="-78"/>
                          <a:ea typeface="Times New Roman" panose="02020603050405020304" pitchFamily="18" charset="0"/>
                          <a:cs typeface="Simplified Arabic" pitchFamily="2" charset="-78"/>
                        </a:rPr>
                        <a:t>100</a:t>
                      </a:r>
                      <a:endParaRPr lang="en-GB" sz="2800" b="1"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3600" b="1" dirty="0">
                          <a:effectLst/>
                          <a:latin typeface="Simplified Arabic" pitchFamily="2" charset="-78"/>
                          <a:ea typeface="Times New Roman" panose="02020603050405020304" pitchFamily="18" charset="0"/>
                          <a:cs typeface="Simplified Arabic" pitchFamily="2" charset="-78"/>
                        </a:rPr>
                        <a:t>1</a:t>
                      </a:r>
                      <a:endParaRPr lang="en-GB" sz="2800" b="1" dirty="0">
                        <a:effectLst/>
                        <a:latin typeface="Calibri" panose="020F0502020204030204" pitchFamily="34" charset="0"/>
                        <a:ea typeface="Calibri" panose="020F0502020204030204" pitchFamily="34" charset="0"/>
                        <a:cs typeface="Arial" panose="020B0604020202020204" pitchFamily="34" charset="0"/>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3868740"/>
                  </a:ext>
                </a:extLst>
              </a:tr>
              <a:tr h="1402079">
                <a:tc>
                  <a:txBody>
                    <a:bodyPr/>
                    <a:lstStyle/>
                    <a:p>
                      <a:pPr algn="ctr" rtl="1">
                        <a:lnSpc>
                          <a:spcPct val="107000"/>
                        </a:lnSpc>
                        <a:spcAft>
                          <a:spcPts val="0"/>
                        </a:spcAft>
                      </a:pPr>
                      <a:r>
                        <a:rPr lang="ar-IQ" sz="3600" b="1" dirty="0">
                          <a:solidFill>
                            <a:srgbClr val="00B050"/>
                          </a:solidFill>
                          <a:effectLst/>
                          <a:latin typeface="Simplified Arabic" pitchFamily="2" charset="-78"/>
                          <a:ea typeface="Times New Roman" panose="02020603050405020304" pitchFamily="18" charset="0"/>
                          <a:cs typeface="Simplified Arabic" pitchFamily="2" charset="-78"/>
                        </a:rPr>
                        <a:t>2000</a:t>
                      </a:r>
                      <a:endParaRPr lang="en-GB" sz="2800" b="1" dirty="0">
                        <a:solidFill>
                          <a:srgbClr val="00B050"/>
                        </a:solidFill>
                        <a:effectLst/>
                        <a:latin typeface="Calibri" panose="020F0502020204030204" pitchFamily="34" charset="0"/>
                        <a:ea typeface="Calibri" panose="020F0502020204030204" pitchFamily="34" charset="0"/>
                        <a:cs typeface="Arial" panose="020B0604020202020204" pitchFamily="34" charset="0"/>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3600" b="1" dirty="0">
                          <a:solidFill>
                            <a:srgbClr val="0070C0"/>
                          </a:solidFill>
                          <a:effectLst/>
                          <a:latin typeface="Simplified Arabic" pitchFamily="2" charset="-78"/>
                          <a:ea typeface="Times New Roman" panose="02020603050405020304" pitchFamily="18" charset="0"/>
                          <a:cs typeface="Simplified Arabic" pitchFamily="2" charset="-78"/>
                        </a:rPr>
                        <a:t>5</a:t>
                      </a:r>
                      <a:endParaRPr lang="en-GB" sz="2800" b="1"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3600" b="1" dirty="0">
                          <a:solidFill>
                            <a:srgbClr val="FF0000"/>
                          </a:solidFill>
                          <a:effectLst/>
                          <a:latin typeface="Simplified Arabic" pitchFamily="2" charset="-78"/>
                          <a:ea typeface="Times New Roman" panose="02020603050405020304" pitchFamily="18" charset="0"/>
                          <a:cs typeface="Simplified Arabic" pitchFamily="2" charset="-78"/>
                        </a:rPr>
                        <a:t>200</a:t>
                      </a:r>
                      <a:endParaRPr lang="en-GB" sz="2800" b="1"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3600" b="1" dirty="0">
                          <a:effectLst/>
                          <a:latin typeface="Simplified Arabic" pitchFamily="2" charset="-78"/>
                          <a:ea typeface="Times New Roman" panose="02020603050405020304" pitchFamily="18" charset="0"/>
                          <a:cs typeface="Simplified Arabic" pitchFamily="2" charset="-78"/>
                        </a:rPr>
                        <a:t>2</a:t>
                      </a:r>
                      <a:endParaRPr lang="en-GB" sz="2800" b="1" dirty="0">
                        <a:effectLst/>
                        <a:latin typeface="Calibri" panose="020F0502020204030204" pitchFamily="34" charset="0"/>
                        <a:ea typeface="Calibri" panose="020F0502020204030204" pitchFamily="34" charset="0"/>
                        <a:cs typeface="Arial" panose="020B0604020202020204" pitchFamily="34" charset="0"/>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6610469"/>
                  </a:ext>
                </a:extLst>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3"/>
          <p:cNvSpPr>
            <a:spLocks noChangeArrowheads="1"/>
          </p:cNvSpPr>
          <p:nvPr/>
        </p:nvSpPr>
        <p:spPr bwMode="auto">
          <a:xfrm>
            <a:off x="122238" y="212725"/>
            <a:ext cx="11901487" cy="272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rtl="1" eaLnBrk="1" hangingPunct="1">
              <a:lnSpc>
                <a:spcPct val="107000"/>
              </a:lnSpc>
              <a:spcAft>
                <a:spcPts val="800"/>
              </a:spcAft>
            </a:pPr>
            <a:r>
              <a:rPr lang="ar-IQ" altLang="en-US" sz="4000" b="1">
                <a:ea typeface="Calibri" panose="020F0502020204030204" pitchFamily="34" charset="0"/>
              </a:rPr>
              <a:t>اما في حالة كون منحنى الطلب لا خطي كما في الشكل الاتي ولغرض قياس مرونة الطلب السعرية  للنقطة B على منحنى الطلب فيتم </a:t>
            </a:r>
            <a:r>
              <a:rPr lang="ar-IQ" altLang="en-US" sz="4000" b="1" u="sng">
                <a:ea typeface="Calibri" panose="020F0502020204030204" pitchFamily="34" charset="0"/>
              </a:rPr>
              <a:t>رسم مما</a:t>
            </a:r>
            <a:r>
              <a:rPr lang="ar-IQ" altLang="en-US" sz="4000" b="1">
                <a:ea typeface="Calibri" panose="020F0502020204030204" pitchFamily="34" charset="0"/>
              </a:rPr>
              <a:t>س لتلك النقطة وهو CA ، وبعدها يمكن حساب معامل المرونة لتلك النقطة كما في المنحنى الخطي للطلب أعلاه </a:t>
            </a:r>
            <a:endParaRPr lang="en-GB" altLang="en-US" sz="3200">
              <a:ea typeface="Calibri" panose="020F0502020204030204" pitchFamily="34" charset="0"/>
              <a:cs typeface="Arial" panose="020B0604020202020204" pitchFamily="34" charset="0"/>
            </a:endParaRPr>
          </a:p>
        </p:txBody>
      </p:sp>
      <p:pic>
        <p:nvPicPr>
          <p:cNvPr id="2355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940050"/>
            <a:ext cx="8682038" cy="364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4578" name="Rectangle 1"/>
          <p:cNvSpPr>
            <a:spLocks noChangeArrowheads="1"/>
          </p:cNvSpPr>
          <p:nvPr/>
        </p:nvSpPr>
        <p:spPr bwMode="auto">
          <a:xfrm>
            <a:off x="0" y="241300"/>
            <a:ext cx="1200626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ar-IQ" altLang="en-US" sz="3600" b="1">
                <a:ea typeface="Calibri" panose="020F0502020204030204" pitchFamily="34" charset="0"/>
              </a:rPr>
              <a:t>س7. وضح بالشرح والرسم البياني </a:t>
            </a:r>
            <a:r>
              <a:rPr lang="ar-IQ" altLang="en-US" sz="3600" b="1" u="sng">
                <a:ea typeface="Calibri" panose="020F0502020204030204" pitchFamily="34" charset="0"/>
              </a:rPr>
              <a:t>درجات المرونة</a:t>
            </a:r>
            <a:r>
              <a:rPr lang="ar-IQ" altLang="en-US" sz="3600" b="1">
                <a:ea typeface="Calibri" panose="020F0502020204030204" pitchFamily="34" charset="0"/>
              </a:rPr>
              <a:t> على  منحنى الطلب الخطي؟</a:t>
            </a:r>
            <a:endParaRPr lang="en-GB" altLang="en-US" sz="3600">
              <a:ea typeface="Calibri" panose="020F0502020204030204" pitchFamily="34" charset="0"/>
              <a:cs typeface="Arial" panose="020B0604020202020204" pitchFamily="34" charset="0"/>
            </a:endParaRPr>
          </a:p>
        </p:txBody>
      </p:sp>
      <p:sp>
        <p:nvSpPr>
          <p:cNvPr id="3" name="Rectangle 2"/>
          <p:cNvSpPr/>
          <p:nvPr/>
        </p:nvSpPr>
        <p:spPr>
          <a:xfrm>
            <a:off x="590550" y="1003300"/>
            <a:ext cx="11072813" cy="1323975"/>
          </a:xfrm>
          <a:prstGeom prst="rect">
            <a:avLst/>
          </a:prstGeom>
          <a:solidFill>
            <a:schemeClr val="accent6">
              <a:lumMod val="40000"/>
              <a:lumOff val="60000"/>
            </a:schemeClr>
          </a:solidFill>
        </p:spPr>
        <p:txBody>
          <a:bodyPr wrap="none">
            <a:spAutoFit/>
          </a:bodyPr>
          <a:lstStyle/>
          <a:p>
            <a:pPr algn="r" eaLnBrk="1" fontAlgn="auto" hangingPunct="1">
              <a:spcBef>
                <a:spcPts val="0"/>
              </a:spcBef>
              <a:spcAft>
                <a:spcPts val="0"/>
              </a:spcAft>
              <a:defRPr/>
            </a:pPr>
            <a:r>
              <a:rPr lang="ar-IQ" sz="4000" b="1" dirty="0">
                <a:ea typeface="Calibri" panose="020F0502020204030204" pitchFamily="34" charset="0"/>
              </a:rPr>
              <a:t>ج:- </a:t>
            </a:r>
          </a:p>
          <a:p>
            <a:pPr algn="r" eaLnBrk="1" fontAlgn="auto" hangingPunct="1">
              <a:spcBef>
                <a:spcPts val="0"/>
              </a:spcBef>
              <a:spcAft>
                <a:spcPts val="0"/>
              </a:spcAft>
              <a:defRPr/>
            </a:pPr>
            <a:r>
              <a:rPr lang="ar-IQ" sz="4000" b="1" dirty="0">
                <a:ea typeface="Calibri" panose="020F0502020204030204" pitchFamily="34" charset="0"/>
              </a:rPr>
              <a:t> راجع الشرح في المحاضرة والكتاب فيما يخص شرح الشكل ادناه.</a:t>
            </a:r>
            <a:endParaRPr lang="en-GB" sz="4000" dirty="0">
              <a:latin typeface="+mn-lt"/>
            </a:endParaRPr>
          </a:p>
        </p:txBody>
      </p:sp>
      <p:pic>
        <p:nvPicPr>
          <p:cNvPr id="4" name="Picture 3"/>
          <p:cNvPicPr/>
          <p:nvPr/>
        </p:nvPicPr>
        <p:blipFill>
          <a:blip r:embed="rId3"/>
          <a:srcRect/>
          <a:stretch>
            <a:fillRect/>
          </a:stretch>
        </p:blipFill>
        <p:spPr bwMode="auto">
          <a:xfrm>
            <a:off x="1463675" y="2443163"/>
            <a:ext cx="10088563" cy="4125912"/>
          </a:xfrm>
          <a:prstGeom prst="rect">
            <a:avLst/>
          </a:prstGeom>
          <a:ln/>
        </p:spPr>
        <p:style>
          <a:lnRef idx="3">
            <a:schemeClr val="lt1"/>
          </a:lnRef>
          <a:fillRef idx="1">
            <a:schemeClr val="accent4"/>
          </a:fillRef>
          <a:effectRef idx="1">
            <a:schemeClr val="accent4"/>
          </a:effectRef>
          <a:fontRef idx="minor">
            <a:schemeClr val="lt1"/>
          </a:fontRef>
        </p:style>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1903075" cy="2068513"/>
          </a:xfrm>
          <a:prstGeom prst="rect">
            <a:avLst/>
          </a:prstGeom>
        </p:spPr>
        <p:txBody>
          <a:bodyPr>
            <a:spAutoFit/>
          </a:bodyPr>
          <a:lstStyle/>
          <a:p>
            <a:pPr indent="-269875" algn="just" rtl="1" eaLnBrk="1" fontAlgn="auto" hangingPunct="1">
              <a:lnSpc>
                <a:spcPct val="107000"/>
              </a:lnSpc>
              <a:spcBef>
                <a:spcPts val="0"/>
              </a:spcBef>
              <a:spcAft>
                <a:spcPts val="0"/>
              </a:spcAft>
              <a:defRPr/>
            </a:pPr>
            <a:r>
              <a:rPr lang="ar-IQ" sz="4000" b="1" u="sng" dirty="0">
                <a:latin typeface="Simplified Arabic" pitchFamily="2" charset="-78"/>
                <a:ea typeface="Times New Roman" panose="02020603050405020304" pitchFamily="18" charset="0"/>
              </a:rPr>
              <a:t>س8</a:t>
            </a:r>
            <a:r>
              <a:rPr lang="ar-IQ" sz="4000" b="1" dirty="0">
                <a:latin typeface="Simplified Arabic" pitchFamily="2" charset="-78"/>
                <a:ea typeface="Times New Roman" panose="02020603050405020304" pitchFamily="18" charset="0"/>
              </a:rPr>
              <a:t>. اذا كانت مرونة الطلب التعزيزية وفق ما يأتي:-</a:t>
            </a:r>
            <a:endParaRPr lang="en-GB" sz="3200" b="1" dirty="0">
              <a:ea typeface="Calibri" panose="020F0502020204030204" pitchFamily="34" charset="0"/>
            </a:endParaRPr>
          </a:p>
          <a:p>
            <a:pPr algn="just" rtl="1" eaLnBrk="1" fontAlgn="auto" hangingPunct="1">
              <a:lnSpc>
                <a:spcPct val="107000"/>
              </a:lnSpc>
              <a:spcBef>
                <a:spcPts val="0"/>
              </a:spcBef>
              <a:spcAft>
                <a:spcPts val="0"/>
              </a:spcAft>
              <a:defRPr/>
            </a:pPr>
            <a:r>
              <a:rPr lang="ar-IQ" sz="4000" b="1" dirty="0">
                <a:latin typeface="Simplified Arabic" pitchFamily="2" charset="-78"/>
                <a:ea typeface="Times New Roman" panose="02020603050405020304" pitchFamily="18" charset="0"/>
              </a:rPr>
              <a:t>1.تساوي صفر 2.عالية (اكبر من واحد) حلل تلك النتائج مع الملاحظات؟</a:t>
            </a:r>
            <a:endParaRPr lang="en-GB" sz="3200" b="1" dirty="0">
              <a:ea typeface="Calibri" panose="020F0502020204030204" pitchFamily="34" charset="0"/>
            </a:endParaRPr>
          </a:p>
        </p:txBody>
      </p:sp>
      <p:sp>
        <p:nvSpPr>
          <p:cNvPr id="3" name="Rectangle 2"/>
          <p:cNvSpPr/>
          <p:nvPr/>
        </p:nvSpPr>
        <p:spPr>
          <a:xfrm>
            <a:off x="0" y="1916113"/>
            <a:ext cx="11903075" cy="2463800"/>
          </a:xfrm>
          <a:prstGeom prst="rect">
            <a:avLst/>
          </a:prstGeom>
          <a:solidFill>
            <a:schemeClr val="accent6">
              <a:lumMod val="40000"/>
              <a:lumOff val="60000"/>
            </a:schemeClr>
          </a:solidFill>
        </p:spPr>
        <p:txBody>
          <a:bodyPr>
            <a:spAutoFit/>
          </a:bodyPr>
          <a:lstStyle/>
          <a:p>
            <a:pPr algn="just" rtl="1" eaLnBrk="1" fontAlgn="auto" hangingPunct="1">
              <a:lnSpc>
                <a:spcPct val="107000"/>
              </a:lnSpc>
              <a:spcBef>
                <a:spcPts val="0"/>
              </a:spcBef>
              <a:spcAft>
                <a:spcPts val="0"/>
              </a:spcAft>
              <a:defRPr/>
            </a:pPr>
            <a:r>
              <a:rPr lang="ar-IQ" sz="3600" b="1" dirty="0">
                <a:latin typeface="Simplified Arabic" pitchFamily="2" charset="-78"/>
                <a:ea typeface="Times New Roman" panose="02020603050405020304" pitchFamily="18" charset="0"/>
                <a:cs typeface="Simplified Arabic" pitchFamily="2" charset="-78"/>
              </a:rPr>
              <a:t>ج: </a:t>
            </a:r>
          </a:p>
          <a:p>
            <a:pPr algn="just" rtl="1" eaLnBrk="1" fontAlgn="auto" hangingPunct="1">
              <a:lnSpc>
                <a:spcPct val="107000"/>
              </a:lnSpc>
              <a:spcBef>
                <a:spcPts val="0"/>
              </a:spcBef>
              <a:spcAft>
                <a:spcPts val="0"/>
              </a:spcAft>
              <a:defRPr/>
            </a:pPr>
            <a:r>
              <a:rPr lang="ar-IQ" sz="3600" b="1" u="sng" dirty="0">
                <a:latin typeface="Simplified Arabic" pitchFamily="2" charset="-78"/>
                <a:ea typeface="Times New Roman" panose="02020603050405020304" pitchFamily="18" charset="0"/>
                <a:cs typeface="Simplified Arabic" pitchFamily="2" charset="-78"/>
              </a:rPr>
              <a:t>1</a:t>
            </a:r>
            <a:r>
              <a:rPr lang="ar-IQ" sz="3600" b="1" dirty="0">
                <a:latin typeface="Simplified Arabic" pitchFamily="2" charset="-78"/>
                <a:ea typeface="Times New Roman" panose="02020603050405020304" pitchFamily="18" charset="0"/>
                <a:cs typeface="Simplified Arabic" pitchFamily="2" charset="-78"/>
              </a:rPr>
              <a:t>. اذا كانت مرونة الطلب التعزيزية تساوي صفر فان على المنتج او البائع                   التوقف عن الانفاق التعزيزي لعدم فائدته وتأثيره على الكميات المطلوبة من قبل المستهلكين.</a:t>
            </a:r>
            <a:endParaRPr lang="en-GB" sz="2800" dirty="0">
              <a:ea typeface="Calibri" panose="020F0502020204030204" pitchFamily="34" charset="0"/>
              <a:cs typeface="Arial" panose="020B0604020202020204" pitchFamily="34" charset="0"/>
            </a:endParaRPr>
          </a:p>
        </p:txBody>
      </p:sp>
      <p:sp>
        <p:nvSpPr>
          <p:cNvPr id="4" name="Rectangle 3"/>
          <p:cNvSpPr>
            <a:spLocks noChangeArrowheads="1"/>
          </p:cNvSpPr>
          <p:nvPr/>
        </p:nvSpPr>
        <p:spPr bwMode="auto">
          <a:xfrm>
            <a:off x="0" y="4424363"/>
            <a:ext cx="12023725" cy="187007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rtl="1" eaLnBrk="1" hangingPunct="1">
              <a:lnSpc>
                <a:spcPct val="107000"/>
              </a:lnSpc>
            </a:pPr>
            <a:r>
              <a:rPr lang="ar-IQ" altLang="en-US" sz="3600" b="1">
                <a:latin typeface="Simplified Arabic" pitchFamily="2" charset="-78"/>
                <a:ea typeface="Times New Roman" panose="02020603050405020304" pitchFamily="18" charset="0"/>
                <a:cs typeface="Simplified Arabic" pitchFamily="2" charset="-78"/>
              </a:rPr>
              <a:t> </a:t>
            </a:r>
            <a:r>
              <a:rPr lang="ar-IQ" altLang="en-US" sz="3600" b="1" u="sng">
                <a:latin typeface="Simplified Arabic" pitchFamily="2" charset="-78"/>
                <a:ea typeface="Times New Roman" panose="02020603050405020304" pitchFamily="18" charset="0"/>
                <a:cs typeface="Simplified Arabic" pitchFamily="2" charset="-78"/>
              </a:rPr>
              <a:t>2</a:t>
            </a:r>
            <a:r>
              <a:rPr lang="ar-IQ" altLang="en-US" sz="3600" b="1">
                <a:latin typeface="Simplified Arabic" pitchFamily="2" charset="-78"/>
                <a:ea typeface="Times New Roman" panose="02020603050405020304" pitchFamily="18" charset="0"/>
                <a:cs typeface="Simplified Arabic" pitchFamily="2" charset="-78"/>
              </a:rPr>
              <a:t>. اذا كانت مرونة الطلب التعزيزية عالية (اكبر من واحد) فان على المنتج او البائع الاستمرار في  الانفاق التعزيزي على الدعاية والاعلان لتأثيره الايجابي على الكميات المطلوبة من قبل المستهلكين.</a:t>
            </a:r>
            <a:endParaRPr lang="en-GB" altLang="en-US" sz="2800" b="1">
              <a:ea typeface="Calibri" panose="020F050202020403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1+#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639763" y="404813"/>
            <a:ext cx="11552237" cy="68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rtl="1" eaLnBrk="1" hangingPunct="1">
              <a:lnSpc>
                <a:spcPct val="107000"/>
              </a:lnSpc>
            </a:pPr>
            <a:r>
              <a:rPr lang="ar-IQ" altLang="en-US" sz="3600" b="1">
                <a:latin typeface="Simplified Arabic" pitchFamily="2" charset="-78"/>
                <a:ea typeface="Times New Roman" panose="02020603050405020304" pitchFamily="18" charset="0"/>
                <a:cs typeface="Simplified Arabic" pitchFamily="2" charset="-78"/>
              </a:rPr>
              <a:t> </a:t>
            </a:r>
            <a:r>
              <a:rPr lang="ar-IQ" altLang="en-US" sz="3600" b="1">
                <a:ea typeface="Calibri" panose="020F0502020204030204" pitchFamily="34" charset="0"/>
              </a:rPr>
              <a:t>س9. وضح العوامل المؤثرة على مرونة الطلب السعرية للسلعة؟</a:t>
            </a:r>
            <a:endParaRPr lang="en-GB" altLang="en-US" sz="2800">
              <a:ea typeface="Calibri" panose="020F0502020204030204" pitchFamily="34" charset="0"/>
              <a:cs typeface="Arial" panose="020B0604020202020204" pitchFamily="34" charset="0"/>
            </a:endParaRPr>
          </a:p>
        </p:txBody>
      </p:sp>
      <p:sp>
        <p:nvSpPr>
          <p:cNvPr id="3" name="Rectangle 2"/>
          <p:cNvSpPr/>
          <p:nvPr/>
        </p:nvSpPr>
        <p:spPr>
          <a:xfrm>
            <a:off x="0" y="969963"/>
            <a:ext cx="12161838" cy="2308225"/>
          </a:xfrm>
          <a:prstGeom prst="rect">
            <a:avLst/>
          </a:prstGeom>
          <a:solidFill>
            <a:schemeClr val="accent6">
              <a:lumMod val="40000"/>
              <a:lumOff val="60000"/>
            </a:schemeClr>
          </a:solidFill>
        </p:spPr>
        <p:txBody>
          <a:bodyPr>
            <a:spAutoFit/>
          </a:bodyPr>
          <a:lstStyle/>
          <a:p>
            <a:pPr algn="r" eaLnBrk="1" fontAlgn="auto" hangingPunct="1">
              <a:spcBef>
                <a:spcPts val="0"/>
              </a:spcBef>
              <a:spcAft>
                <a:spcPts val="0"/>
              </a:spcAft>
              <a:defRPr/>
            </a:pPr>
            <a:r>
              <a:rPr lang="ar-IQ" sz="3600" b="1" dirty="0">
                <a:latin typeface="Times New Roman" panose="02020603050405020304" pitchFamily="18" charset="0"/>
                <a:ea typeface="Times New Roman" panose="02020603050405020304" pitchFamily="18" charset="0"/>
              </a:rPr>
              <a:t>ج:-</a:t>
            </a:r>
            <a:endParaRPr lang="en-GB" sz="2800" b="1" dirty="0">
              <a:latin typeface="Times New Roman" panose="02020603050405020304" pitchFamily="18" charset="0"/>
              <a:ea typeface="Times New Roman" panose="02020603050405020304" pitchFamily="18" charset="0"/>
            </a:endParaRPr>
          </a:p>
          <a:p>
            <a:pPr algn="r" eaLnBrk="1" fontAlgn="auto" hangingPunct="1">
              <a:spcBef>
                <a:spcPts val="0"/>
              </a:spcBef>
              <a:spcAft>
                <a:spcPts val="0"/>
              </a:spcAft>
              <a:defRPr/>
            </a:pPr>
            <a:r>
              <a:rPr lang="ar-IQ" sz="3600" b="1" dirty="0">
                <a:latin typeface="Times New Roman" panose="02020603050405020304" pitchFamily="18" charset="0"/>
                <a:ea typeface="Times New Roman" panose="02020603050405020304" pitchFamily="18" charset="0"/>
              </a:rPr>
              <a:t>1.</a:t>
            </a:r>
            <a:r>
              <a:rPr lang="ar-IQ" sz="3600" b="1" u="sng" dirty="0">
                <a:latin typeface="Times New Roman" panose="02020603050405020304" pitchFamily="18" charset="0"/>
                <a:ea typeface="Times New Roman" panose="02020603050405020304" pitchFamily="18" charset="0"/>
              </a:rPr>
              <a:t> عدد البدائل ومدى قابلية تلك البدائل لتحل محل السلعة</a:t>
            </a:r>
            <a:r>
              <a:rPr lang="ar-IQ" sz="3600" b="1" dirty="0">
                <a:latin typeface="Times New Roman" panose="02020603050405020304" pitchFamily="18" charset="0"/>
                <a:ea typeface="Times New Roman" panose="02020603050405020304" pitchFamily="18" charset="0"/>
              </a:rPr>
              <a:t> ،فكلما كان هناك بدائل تزداد مرونة السلعة وبالعكس(</a:t>
            </a:r>
            <a:r>
              <a:rPr lang="ar-IQ" sz="3600" b="1" dirty="0" err="1">
                <a:latin typeface="Times New Roman" panose="02020603050405020304" pitchFamily="18" charset="0"/>
                <a:ea typeface="Times New Roman" panose="02020603050405020304" pitchFamily="18" charset="0"/>
              </a:rPr>
              <a:t>فالباننزين</a:t>
            </a:r>
            <a:r>
              <a:rPr lang="ar-IQ" sz="3600" b="1" dirty="0">
                <a:latin typeface="Times New Roman" panose="02020603050405020304" pitchFamily="18" charset="0"/>
                <a:ea typeface="Times New Roman" panose="02020603050405020304" pitchFamily="18" charset="0"/>
              </a:rPr>
              <a:t> منخفض المرونة لان بدائله قليلة او تكون معدومة بينما الملابس عالية المرونة لوجود بدائل كثيرة)</a:t>
            </a:r>
            <a:endParaRPr lang="en-GB" sz="2800" b="1" dirty="0">
              <a:latin typeface="Times New Roman" panose="02020603050405020304" pitchFamily="18" charset="0"/>
              <a:ea typeface="Times New Roman" panose="02020603050405020304" pitchFamily="18" charset="0"/>
            </a:endParaRPr>
          </a:p>
        </p:txBody>
      </p:sp>
      <p:sp>
        <p:nvSpPr>
          <p:cNvPr id="4" name="Rectangle 3"/>
          <p:cNvSpPr/>
          <p:nvPr/>
        </p:nvSpPr>
        <p:spPr>
          <a:xfrm>
            <a:off x="0" y="3278188"/>
            <a:ext cx="12192000" cy="1570037"/>
          </a:xfrm>
          <a:prstGeom prst="rect">
            <a:avLst/>
          </a:prstGeom>
          <a:solidFill>
            <a:schemeClr val="accent4">
              <a:lumMod val="40000"/>
              <a:lumOff val="60000"/>
            </a:schemeClr>
          </a:solidFill>
        </p:spPr>
        <p:txBody>
          <a:bodyPr>
            <a:spAutoFit/>
          </a:bodyPr>
          <a:lstStyle/>
          <a:p>
            <a:pPr algn="r" rtl="1" eaLnBrk="1" fontAlgn="auto" hangingPunct="1">
              <a:spcBef>
                <a:spcPts val="0"/>
              </a:spcBef>
              <a:spcAft>
                <a:spcPts val="0"/>
              </a:spcAft>
              <a:defRPr/>
            </a:pPr>
            <a:r>
              <a:rPr lang="ar-IQ" sz="3200" b="1" dirty="0">
                <a:latin typeface="Times New Roman" panose="02020603050405020304" pitchFamily="18" charset="0"/>
                <a:ea typeface="Times New Roman" panose="02020603050405020304" pitchFamily="18" charset="0"/>
              </a:rPr>
              <a:t>2.</a:t>
            </a:r>
            <a:r>
              <a:rPr lang="ar-IQ" sz="3200" b="1" u="sng" dirty="0">
                <a:latin typeface="Times New Roman" panose="02020603050405020304" pitchFamily="18" charset="0"/>
                <a:ea typeface="Times New Roman" panose="02020603050405020304" pitchFamily="18" charset="0"/>
              </a:rPr>
              <a:t>نسبة الانفاق من الدخل على السلعة</a:t>
            </a:r>
            <a:r>
              <a:rPr lang="ar-IQ" sz="3200" b="1" dirty="0">
                <a:latin typeface="Times New Roman" panose="02020603050405020304" pitchFamily="18" charset="0"/>
                <a:ea typeface="Times New Roman" panose="02020603050405020304" pitchFamily="18" charset="0"/>
              </a:rPr>
              <a:t>:-طردية مع درجة المرونة فكلما زادت نسبة الانفاق زادت درجة المرونة والعكس(فالملح منخفض المرونة الن نسبة الانفاق عليه منخفضة بينما السيارات عالية المرونة)</a:t>
            </a:r>
            <a:endParaRPr lang="en-GB" sz="2400" dirty="0">
              <a:latin typeface="Times New Roman" panose="02020603050405020304" pitchFamily="18" charset="0"/>
              <a:ea typeface="Times New Roman" panose="02020603050405020304" pitchFamily="18" charset="0"/>
            </a:endParaRPr>
          </a:p>
        </p:txBody>
      </p:sp>
      <p:sp>
        <p:nvSpPr>
          <p:cNvPr id="5" name="Rectangle 4"/>
          <p:cNvSpPr/>
          <p:nvPr/>
        </p:nvSpPr>
        <p:spPr>
          <a:xfrm>
            <a:off x="-182563" y="4719638"/>
            <a:ext cx="12344401" cy="584200"/>
          </a:xfrm>
          <a:prstGeom prst="rect">
            <a:avLst/>
          </a:prstGeom>
          <a:solidFill>
            <a:schemeClr val="accent5">
              <a:lumMod val="20000"/>
              <a:lumOff val="80000"/>
            </a:schemeClr>
          </a:solidFill>
        </p:spPr>
        <p:txBody>
          <a:bodyPr>
            <a:spAutoFit/>
          </a:bodyPr>
          <a:lstStyle/>
          <a:p>
            <a:pPr algn="r" rtl="1" eaLnBrk="1" fontAlgn="auto" hangingPunct="1">
              <a:spcBef>
                <a:spcPts val="0"/>
              </a:spcBef>
              <a:spcAft>
                <a:spcPts val="0"/>
              </a:spcAft>
              <a:defRPr/>
            </a:pPr>
            <a:r>
              <a:rPr lang="ar-IQ" sz="3200" b="1" dirty="0">
                <a:latin typeface="Times New Roman" panose="02020603050405020304" pitchFamily="18" charset="0"/>
                <a:ea typeface="Times New Roman" panose="02020603050405020304" pitchFamily="18" charset="0"/>
              </a:rPr>
              <a:t>3.</a:t>
            </a:r>
            <a:r>
              <a:rPr lang="ar-IQ" sz="3200" b="1" u="sng" dirty="0">
                <a:latin typeface="Times New Roman" panose="02020603050405020304" pitchFamily="18" charset="0"/>
                <a:ea typeface="Times New Roman" panose="02020603050405020304" pitchFamily="18" charset="0"/>
              </a:rPr>
              <a:t>مستوى السعر</a:t>
            </a:r>
            <a:r>
              <a:rPr lang="ar-IQ" sz="3200" b="1" dirty="0">
                <a:latin typeface="Times New Roman" panose="02020603050405020304" pitchFamily="18" charset="0"/>
                <a:ea typeface="Times New Roman" panose="02020603050405020304" pitchFamily="18" charset="0"/>
              </a:rPr>
              <a:t>:- طردية فكلما زاد السعر(ارتفع)ارتفعت درجة المرونة والعكس هو </a:t>
            </a:r>
            <a:r>
              <a:rPr lang="ar-IQ" sz="2800" b="1" dirty="0">
                <a:latin typeface="Times New Roman" panose="02020603050405020304" pitchFamily="18" charset="0"/>
                <a:ea typeface="Times New Roman" panose="02020603050405020304" pitchFamily="18" charset="0"/>
              </a:rPr>
              <a:t>الصحيح</a:t>
            </a:r>
            <a:r>
              <a:rPr lang="ar-IQ" sz="3200" b="1" dirty="0">
                <a:latin typeface="Times New Roman" panose="02020603050405020304" pitchFamily="18" charset="0"/>
                <a:ea typeface="Times New Roman" panose="02020603050405020304" pitchFamily="18" charset="0"/>
              </a:rPr>
              <a:t>.</a:t>
            </a:r>
            <a:endParaRPr lang="en-GB" sz="2400" dirty="0">
              <a:latin typeface="Times New Roman" panose="02020603050405020304" pitchFamily="18" charset="0"/>
              <a:ea typeface="Times New Roman" panose="02020603050405020304" pitchFamily="18" charset="0"/>
            </a:endParaRPr>
          </a:p>
        </p:txBody>
      </p:sp>
      <p:sp>
        <p:nvSpPr>
          <p:cNvPr id="6" name="Rectangle 5"/>
          <p:cNvSpPr/>
          <p:nvPr/>
        </p:nvSpPr>
        <p:spPr>
          <a:xfrm>
            <a:off x="0" y="5281613"/>
            <a:ext cx="12161838" cy="1200150"/>
          </a:xfrm>
          <a:prstGeom prst="rect">
            <a:avLst/>
          </a:prstGeom>
          <a:solidFill>
            <a:schemeClr val="accent3">
              <a:lumMod val="40000"/>
              <a:lumOff val="60000"/>
            </a:schemeClr>
          </a:solidFill>
        </p:spPr>
        <p:txBody>
          <a:bodyPr>
            <a:spAutoFit/>
          </a:bodyPr>
          <a:lstStyle/>
          <a:p>
            <a:pPr algn="r" eaLnBrk="1" fontAlgn="auto" hangingPunct="1">
              <a:spcBef>
                <a:spcPts val="0"/>
              </a:spcBef>
              <a:spcAft>
                <a:spcPts val="0"/>
              </a:spcAft>
              <a:defRPr/>
            </a:pPr>
            <a:r>
              <a:rPr lang="ar-IQ" sz="3600" b="1" dirty="0">
                <a:latin typeface="Times New Roman" panose="02020603050405020304" pitchFamily="18" charset="0"/>
                <a:ea typeface="Times New Roman" panose="02020603050405020304" pitchFamily="18" charset="0"/>
              </a:rPr>
              <a:t>4</a:t>
            </a:r>
            <a:r>
              <a:rPr lang="ar-IQ" sz="3600" b="1" u="sng" dirty="0">
                <a:latin typeface="Times New Roman" panose="02020603050405020304" pitchFamily="18" charset="0"/>
                <a:ea typeface="Times New Roman" panose="02020603050405020304" pitchFamily="18" charset="0"/>
              </a:rPr>
              <a:t>.الزمن</a:t>
            </a:r>
            <a:r>
              <a:rPr lang="ar-IQ" sz="3600" b="1" dirty="0">
                <a:latin typeface="Times New Roman" panose="02020603050405020304" pitchFamily="18" charset="0"/>
                <a:ea typeface="Times New Roman" panose="02020603050405020304" pitchFamily="18" charset="0"/>
              </a:rPr>
              <a:t>:-طردي ،فمع الزمن تزداد مرونة الطلب السعرية فالسلع غير المرنة تصبح مرنة اذا المستهلك يستطيع بمرور الزمن توفير البدائل.</a:t>
            </a:r>
            <a:endParaRPr lang="en-GB" sz="2800" dirty="0">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1+#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1+#ppt_w/2"/>
                                          </p:val>
                                        </p:tav>
                                        <p:tav tm="100000">
                                          <p:val>
                                            <p:strVal val="#ppt_x"/>
                                          </p:val>
                                        </p:tav>
                                      </p:tavLst>
                                    </p:anim>
                                    <p:anim calcmode="lin" valueType="num">
                                      <p:cBhvr additive="base">
                                        <p:cTn id="26"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802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p:nvSpPr>
        <p:spPr bwMode="auto">
          <a:xfrm>
            <a:off x="2209800" y="1173163"/>
            <a:ext cx="47085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ar-IQ" altLang="en-US" sz="6000" b="1"/>
              <a:t>شكرا لإصغائكم</a:t>
            </a:r>
            <a:endParaRPr lang="en-GB" altLang="en-US" sz="60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F7FAFD"/>
            </a:gs>
            <a:gs pos="74001">
              <a:srgbClr val="B5D2EC"/>
            </a:gs>
            <a:gs pos="83000">
              <a:srgbClr val="B5D2EC"/>
            </a:gs>
            <a:gs pos="100000">
              <a:srgbClr val="CEE1F2"/>
            </a:gs>
          </a:gsLst>
          <a:lin ang="5400000" scaled="1"/>
        </a:gradFill>
        <a:effectLst/>
      </p:bgPr>
    </p:bg>
    <p:spTree>
      <p:nvGrpSpPr>
        <p:cNvPr id="1" name=""/>
        <p:cNvGrpSpPr/>
        <p:nvPr/>
      </p:nvGrpSpPr>
      <p:grpSpPr>
        <a:xfrm>
          <a:off x="0" y="0"/>
          <a:ext cx="0" cy="0"/>
          <a:chOff x="0" y="0"/>
          <a:chExt cx="0" cy="0"/>
        </a:xfrm>
      </p:grpSpPr>
      <p:sp>
        <p:nvSpPr>
          <p:cNvPr id="5122" name="Rectangle 5"/>
          <p:cNvSpPr>
            <a:spLocks noChangeArrowheads="1"/>
          </p:cNvSpPr>
          <p:nvPr/>
        </p:nvSpPr>
        <p:spPr bwMode="auto">
          <a:xfrm>
            <a:off x="6797675" y="430213"/>
            <a:ext cx="5278438" cy="132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rtl="1"/>
            <a:r>
              <a:rPr lang="ar-IQ" altLang="en-US" sz="3200" b="1">
                <a:latin typeface="Simplified Arabic" pitchFamily="2" charset="-78"/>
                <a:ea typeface="Times New Roman" panose="02020603050405020304" pitchFamily="18" charset="0"/>
              </a:rPr>
              <a:t>الحل:.  أ. مرونة الطلب التقاطعية  </a:t>
            </a:r>
            <a:r>
              <a:rPr lang="ar-IQ" altLang="en-US" sz="4000" b="1">
                <a:latin typeface="Simplified Arabic" pitchFamily="2" charset="-78"/>
                <a:ea typeface="Times New Roman" panose="02020603050405020304" pitchFamily="18" charset="0"/>
              </a:rPr>
              <a:t>=</a:t>
            </a:r>
            <a:r>
              <a:rPr lang="ar-IQ" altLang="en-US" sz="3200" b="1">
                <a:latin typeface="Simplified Arabic" pitchFamily="2" charset="-78"/>
                <a:ea typeface="Times New Roman" panose="02020603050405020304" pitchFamily="18" charset="0"/>
              </a:rPr>
              <a:t> </a:t>
            </a:r>
            <a:endParaRPr lang="en-GB" altLang="en-US" sz="2400" b="1">
              <a:ea typeface="Times New Roman" panose="02020603050405020304" pitchFamily="18" charset="0"/>
              <a:cs typeface="Arial" panose="020B0604020202020204" pitchFamily="34" charset="0"/>
            </a:endParaRPr>
          </a:p>
          <a:p>
            <a:endParaRPr lang="en-GB" altLang="en-US" sz="4000" b="1">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6" name="Object 5"/>
          <p:cNvGraphicFramePr>
            <a:graphicFrameLocks noChangeAspect="1"/>
          </p:cNvGraphicFramePr>
          <p:nvPr/>
        </p:nvGraphicFramePr>
        <p:xfrm>
          <a:off x="368300" y="1987550"/>
          <a:ext cx="5957888" cy="1625600"/>
        </p:xfrm>
        <a:graphic>
          <a:graphicData uri="http://schemas.openxmlformats.org/presentationml/2006/ole">
            <mc:AlternateContent xmlns:mc="http://schemas.openxmlformats.org/markup-compatibility/2006">
              <mc:Choice xmlns:v="urn:schemas-microsoft-com:vml" Requires="v">
                <p:oleObj spid="_x0000_s5129" name="معادلة" r:id="rId3" imgW="1409088" imgH="431613" progId="Equation.3">
                  <p:embed/>
                </p:oleObj>
              </mc:Choice>
              <mc:Fallback>
                <p:oleObj name="معادلة" r:id="rId3" imgW="1409088" imgH="431613"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300" y="1987550"/>
                        <a:ext cx="5957888" cy="162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24" name="Rectangle 6"/>
          <p:cNvSpPr>
            <a:spLocks noChangeArrowheads="1"/>
          </p:cNvSpPr>
          <p:nvPr/>
        </p:nvSpPr>
        <p:spPr bwMode="auto">
          <a:xfrm>
            <a:off x="7666038" y="941388"/>
            <a:ext cx="184150" cy="585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n-GB" altLang="en-US" sz="3200" b="1"/>
          </a:p>
        </p:txBody>
      </p:sp>
      <p:graphicFrame>
        <p:nvGraphicFramePr>
          <p:cNvPr id="8" name="Object 7"/>
          <p:cNvGraphicFramePr>
            <a:graphicFrameLocks noChangeAspect="1"/>
          </p:cNvGraphicFramePr>
          <p:nvPr/>
        </p:nvGraphicFramePr>
        <p:xfrm>
          <a:off x="0" y="3798888"/>
          <a:ext cx="7356475" cy="1382712"/>
        </p:xfrm>
        <a:graphic>
          <a:graphicData uri="http://schemas.openxmlformats.org/presentationml/2006/ole">
            <mc:AlternateContent xmlns:mc="http://schemas.openxmlformats.org/markup-compatibility/2006">
              <mc:Choice xmlns:v="urn:schemas-microsoft-com:vml" Requires="v">
                <p:oleObj spid="_x0000_s5130" name="معادلة" r:id="rId5" imgW="1688367" imgH="393529" progId="Equation.3">
                  <p:embed/>
                </p:oleObj>
              </mc:Choice>
              <mc:Fallback>
                <p:oleObj name="معادلة" r:id="rId5" imgW="1688367" imgH="393529"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798888"/>
                        <a:ext cx="7356475" cy="138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Rectangle 8"/>
          <p:cNvSpPr>
            <a:spLocks noChangeArrowheads="1"/>
          </p:cNvSpPr>
          <p:nvPr/>
        </p:nvSpPr>
        <p:spPr bwMode="auto">
          <a:xfrm>
            <a:off x="1719263" y="5619750"/>
            <a:ext cx="9213850" cy="114617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rtl="1" eaLnBrk="1" hangingPunct="1">
              <a:lnSpc>
                <a:spcPct val="107000"/>
              </a:lnSpc>
            </a:pPr>
            <a:r>
              <a:rPr lang="ar-IQ" altLang="en-US" sz="3200" b="1">
                <a:latin typeface="Simplified Arabic" pitchFamily="2" charset="-78"/>
                <a:ea typeface="Times New Roman" panose="02020603050405020304" pitchFamily="18" charset="0"/>
                <a:cs typeface="Simplified Arabic" pitchFamily="2" charset="-78"/>
              </a:rPr>
              <a:t>ان </a:t>
            </a:r>
            <a:r>
              <a:rPr lang="ar-IQ" altLang="en-US" sz="3200" b="1" u="sng">
                <a:latin typeface="Simplified Arabic" pitchFamily="2" charset="-78"/>
                <a:ea typeface="Times New Roman" panose="02020603050405020304" pitchFamily="18" charset="0"/>
                <a:cs typeface="Simplified Arabic" pitchFamily="2" charset="-78"/>
              </a:rPr>
              <a:t>الاشارة السالبة </a:t>
            </a:r>
            <a:r>
              <a:rPr lang="ar-IQ" altLang="en-US" sz="3200" b="1">
                <a:latin typeface="Simplified Arabic" pitchFamily="2" charset="-78"/>
                <a:ea typeface="Times New Roman" panose="02020603050405020304" pitchFamily="18" charset="0"/>
                <a:cs typeface="Simplified Arabic" pitchFamily="2" charset="-78"/>
              </a:rPr>
              <a:t>تدل على ان </a:t>
            </a:r>
            <a:r>
              <a:rPr lang="ar-IQ" altLang="en-US" sz="3200" b="1" u="sng">
                <a:latin typeface="Simplified Arabic" pitchFamily="2" charset="-78"/>
                <a:ea typeface="Times New Roman" panose="02020603050405020304" pitchFamily="18" charset="0"/>
                <a:cs typeface="Simplified Arabic" pitchFamily="2" charset="-78"/>
              </a:rPr>
              <a:t>السلعتين مكملتان </a:t>
            </a:r>
            <a:r>
              <a:rPr lang="ar-IQ" altLang="en-US" sz="3200" b="1">
                <a:latin typeface="Simplified Arabic" pitchFamily="2" charset="-78"/>
                <a:ea typeface="Times New Roman" panose="02020603050405020304" pitchFamily="18" charset="0"/>
                <a:cs typeface="Simplified Arabic" pitchFamily="2" charset="-78"/>
              </a:rPr>
              <a:t>لبعضهما وان معامل المرونة المرتفع يشير الى ان علاقة التكامل بينهما عالية.</a:t>
            </a:r>
            <a:endParaRPr lang="en-GB" altLang="en-US" sz="2400" b="1">
              <a:ea typeface="Calibri" panose="020F050202020403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0-#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0-#ppt_w/2"/>
                                          </p:val>
                                        </p:tav>
                                        <p:tav tm="100000">
                                          <p:val>
                                            <p:strVal val="#ppt_x"/>
                                          </p:val>
                                        </p:tav>
                                      </p:tavLst>
                                    </p:anim>
                                    <p:anim calcmode="lin" valueType="num">
                                      <p:cBhvr additive="base">
                                        <p:cTn id="20"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pic>
        <p:nvPicPr>
          <p:cNvPr id="614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9363" y="196850"/>
            <a:ext cx="6477000" cy="419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auto">
          <a:xfrm>
            <a:off x="2179638" y="4570413"/>
            <a:ext cx="8624887" cy="114617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rtl="1" eaLnBrk="1" hangingPunct="1">
              <a:lnSpc>
                <a:spcPct val="107000"/>
              </a:lnSpc>
            </a:pPr>
            <a:r>
              <a:rPr lang="ar-IQ" altLang="en-US" sz="3200" b="1">
                <a:latin typeface="Simplified Arabic" pitchFamily="2" charset="-78"/>
                <a:ea typeface="Times New Roman" panose="02020603050405020304" pitchFamily="18" charset="0"/>
                <a:cs typeface="Simplified Arabic" pitchFamily="2" charset="-78"/>
              </a:rPr>
              <a:t>ان ا</a:t>
            </a:r>
            <a:r>
              <a:rPr lang="ar-IQ" altLang="en-US" sz="3200" b="1" u="sng">
                <a:latin typeface="Simplified Arabic" pitchFamily="2" charset="-78"/>
                <a:ea typeface="Times New Roman" panose="02020603050405020304" pitchFamily="18" charset="0"/>
                <a:cs typeface="Simplified Arabic" pitchFamily="2" charset="-78"/>
              </a:rPr>
              <a:t>لاشارة الموجبة </a:t>
            </a:r>
            <a:r>
              <a:rPr lang="ar-IQ" altLang="en-US" sz="3200" b="1">
                <a:latin typeface="Simplified Arabic" pitchFamily="2" charset="-78"/>
                <a:ea typeface="Times New Roman" panose="02020603050405020304" pitchFamily="18" charset="0"/>
                <a:cs typeface="Simplified Arabic" pitchFamily="2" charset="-78"/>
              </a:rPr>
              <a:t>تدل على ان </a:t>
            </a:r>
            <a:r>
              <a:rPr lang="ar-IQ" altLang="en-US" sz="3200" b="1" u="sng">
                <a:latin typeface="Simplified Arabic" pitchFamily="2" charset="-78"/>
                <a:ea typeface="Times New Roman" panose="02020603050405020304" pitchFamily="18" charset="0"/>
                <a:cs typeface="Simplified Arabic" pitchFamily="2" charset="-78"/>
              </a:rPr>
              <a:t>السلعة اعتيادية</a:t>
            </a:r>
            <a:r>
              <a:rPr lang="ar-IQ" altLang="en-US" sz="3200" b="1">
                <a:latin typeface="Simplified Arabic" pitchFamily="2" charset="-78"/>
                <a:ea typeface="Times New Roman" panose="02020603050405020304" pitchFamily="18" charset="0"/>
                <a:cs typeface="Simplified Arabic" pitchFamily="2" charset="-78"/>
              </a:rPr>
              <a:t>،  مرونتها الدخلية منخفضة (اقل من 1) و تدل على انها سلعة ضرورية  .</a:t>
            </a:r>
            <a:endParaRPr lang="en-GB" altLang="en-US" sz="2400" b="1">
              <a:ea typeface="Calibri" panose="020F050202020403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F7FAFD"/>
            </a:gs>
            <a:gs pos="74001">
              <a:srgbClr val="B5D2EC"/>
            </a:gs>
            <a:gs pos="83000">
              <a:srgbClr val="B5D2EC"/>
            </a:gs>
            <a:gs pos="100000">
              <a:srgbClr val="CEE1F2"/>
            </a:gs>
          </a:gsLst>
          <a:lin ang="5400000" scaled="1"/>
        </a:gradFill>
        <a:effectLst/>
      </p:bgPr>
    </p:bg>
    <p:spTree>
      <p:nvGrpSpPr>
        <p:cNvPr id="1" name=""/>
        <p:cNvGrpSpPr/>
        <p:nvPr/>
      </p:nvGrpSpPr>
      <p:grpSpPr>
        <a:xfrm>
          <a:off x="0" y="0"/>
          <a:ext cx="0" cy="0"/>
          <a:chOff x="0" y="0"/>
          <a:chExt cx="0" cy="0"/>
        </a:xfrm>
      </p:grpSpPr>
      <p:sp>
        <p:nvSpPr>
          <p:cNvPr id="7170" name="Rectangle 1"/>
          <p:cNvSpPr>
            <a:spLocks noChangeArrowheads="1"/>
          </p:cNvSpPr>
          <p:nvPr/>
        </p:nvSpPr>
        <p:spPr bwMode="auto">
          <a:xfrm>
            <a:off x="334963" y="606425"/>
            <a:ext cx="11323637"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rtl="1" eaLnBrk="1" hangingPunct="1"/>
            <a:r>
              <a:rPr lang="ar-IQ" altLang="en-US" sz="2800" b="1" u="sng">
                <a:latin typeface="Simplified Arabic" pitchFamily="2" charset="-78"/>
                <a:ea typeface="Times New Roman" panose="02020603050405020304" pitchFamily="18" charset="0"/>
                <a:cs typeface="Simplified Arabic" pitchFamily="2" charset="-78"/>
              </a:rPr>
              <a:t>مثال</a:t>
            </a:r>
            <a:r>
              <a:rPr lang="ar-IQ" altLang="en-US" sz="3200" b="1" u="sng">
                <a:latin typeface="Simplified Arabic" pitchFamily="2" charset="-78"/>
                <a:ea typeface="Times New Roman" panose="02020603050405020304" pitchFamily="18" charset="0"/>
                <a:cs typeface="Simplified Arabic" pitchFamily="2" charset="-78"/>
              </a:rPr>
              <a:t> 2</a:t>
            </a:r>
            <a:r>
              <a:rPr lang="ar-IQ" altLang="en-US" sz="3200" b="1">
                <a:latin typeface="Simplified Arabic" pitchFamily="2" charset="-78"/>
                <a:ea typeface="Times New Roman" panose="02020603050405020304" pitchFamily="18" charset="0"/>
                <a:cs typeface="Simplified Arabic" pitchFamily="2" charset="-78"/>
              </a:rPr>
              <a:t>. جد مرونة الطلب السعرية من معادلة الطلب  </a:t>
            </a:r>
            <a:r>
              <a:rPr lang="en-US" altLang="en-US" sz="3200" b="1">
                <a:latin typeface="Simplified Arabic" pitchFamily="2" charset="-78"/>
                <a:ea typeface="Times New Roman" panose="02020603050405020304" pitchFamily="18" charset="0"/>
                <a:cs typeface="Simplified Arabic" pitchFamily="2" charset="-78"/>
              </a:rPr>
              <a:t>0.5P</a:t>
            </a:r>
            <a:r>
              <a:rPr lang="ar-IQ" altLang="en-US" sz="3200" b="1">
                <a:latin typeface="Simplified Arabic" pitchFamily="2" charset="-78"/>
                <a:ea typeface="Times New Roman" panose="02020603050405020304" pitchFamily="18" charset="0"/>
                <a:cs typeface="Simplified Arabic" pitchFamily="2" charset="-78"/>
              </a:rPr>
              <a:t>  ـ 4 = </a:t>
            </a:r>
            <a:r>
              <a:rPr lang="en-US" altLang="en-US" sz="3200" b="1">
                <a:latin typeface="Simplified Arabic" pitchFamily="2" charset="-78"/>
                <a:cs typeface="Times New Roman" panose="02020603050405020304" pitchFamily="18" charset="0"/>
              </a:rPr>
              <a:t>Qd</a:t>
            </a:r>
            <a:r>
              <a:rPr lang="ar-IQ" altLang="en-US" sz="3200" b="1">
                <a:latin typeface="Simplified Arabic" pitchFamily="2" charset="-78"/>
                <a:cs typeface="Simplified Arabic" pitchFamily="2" charset="-78"/>
              </a:rPr>
              <a:t> اذا علمت ان سعر السلعة هو 6 وحدات نقدية ثم حدد نوع السلعة واشتق منحنى الطلب؟</a:t>
            </a:r>
            <a:endParaRPr lang="en-GB" altLang="en-US" sz="3600" b="1"/>
          </a:p>
        </p:txBody>
      </p:sp>
      <p:graphicFrame>
        <p:nvGraphicFramePr>
          <p:cNvPr id="7171" name="Object 2"/>
          <p:cNvGraphicFramePr>
            <a:graphicFrameLocks noChangeAspect="1"/>
          </p:cNvGraphicFramePr>
          <p:nvPr/>
        </p:nvGraphicFramePr>
        <p:xfrm>
          <a:off x="-715963" y="3200400"/>
          <a:ext cx="114300" cy="220663"/>
        </p:xfrm>
        <a:graphic>
          <a:graphicData uri="http://schemas.openxmlformats.org/presentationml/2006/ole">
            <mc:AlternateContent xmlns:mc="http://schemas.openxmlformats.org/markup-compatibility/2006">
              <mc:Choice xmlns:v="urn:schemas-microsoft-com:vml" Requires="v">
                <p:oleObj spid="_x0000_s7179" name="معادلة" r:id="rId3" imgW="114151" imgH="215619" progId="Equation.3">
                  <p:embed/>
                </p:oleObj>
              </mc:Choice>
              <mc:Fallback>
                <p:oleObj name="معادلة" r:id="rId3" imgW="114151" imgH="215619"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5963" y="3200400"/>
                        <a:ext cx="114300"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4097" name="Picture 22"/>
          <p:cNvPicPr>
            <a:picLocks noChangeAspect="1" noChangeArrowheads="1"/>
          </p:cNvPicPr>
          <p:nvPr/>
        </p:nvPicPr>
        <p:blipFill>
          <a:blip r:embed="rId5"/>
          <a:srcRect/>
          <a:stretch>
            <a:fillRect/>
          </a:stretch>
        </p:blipFill>
        <p:spPr bwMode="auto">
          <a:xfrm>
            <a:off x="822325" y="5448300"/>
            <a:ext cx="4389438" cy="1265238"/>
          </a:xfrm>
          <a:prstGeom prst="rect">
            <a:avLst/>
          </a:prstGeom>
        </p:spPr>
        <p:style>
          <a:lnRef idx="1">
            <a:schemeClr val="accent4"/>
          </a:lnRef>
          <a:fillRef idx="2">
            <a:schemeClr val="accent4"/>
          </a:fillRef>
          <a:effectRef idx="1">
            <a:schemeClr val="accent4"/>
          </a:effectRef>
          <a:fontRef idx="minor">
            <a:schemeClr val="dk1"/>
          </a:fontRef>
        </p:style>
      </p:pic>
      <p:sp>
        <p:nvSpPr>
          <p:cNvPr id="4" name="Rectangle 4"/>
          <p:cNvSpPr>
            <a:spLocks noChangeArrowheads="1"/>
          </p:cNvSpPr>
          <p:nvPr/>
        </p:nvSpPr>
        <p:spPr bwMode="auto">
          <a:xfrm>
            <a:off x="928688" y="2249488"/>
            <a:ext cx="10729912" cy="1754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Low" rtl="1"/>
            <a:r>
              <a:rPr lang="ar-IQ" altLang="en-US" sz="3600" b="1" u="sng">
                <a:latin typeface="Simplified Arabic" pitchFamily="2" charset="-78"/>
                <a:ea typeface="Times New Roman" panose="02020603050405020304" pitchFamily="18" charset="0"/>
              </a:rPr>
              <a:t>الحل</a:t>
            </a:r>
            <a:endParaRPr lang="en-GB" altLang="en-US" sz="2800" b="1">
              <a:ea typeface="Times New Roman" panose="02020603050405020304" pitchFamily="18" charset="0"/>
              <a:cs typeface="Arial" panose="020B0604020202020204" pitchFamily="34" charset="0"/>
            </a:endParaRPr>
          </a:p>
          <a:p>
            <a:pPr algn="justLow" rtl="1"/>
            <a:r>
              <a:rPr lang="ar-IQ" altLang="en-US" sz="3600" b="1">
                <a:latin typeface="Simplified Arabic" pitchFamily="2" charset="-78"/>
                <a:ea typeface="Times New Roman" panose="02020603050405020304" pitchFamily="18" charset="0"/>
              </a:rPr>
              <a:t>بتعويض السعر في معادلة الطلب بهدف </a:t>
            </a:r>
            <a:r>
              <a:rPr lang="ar-IQ" altLang="en-US" sz="3600" b="1" u="sng">
                <a:solidFill>
                  <a:srgbClr val="FF0000"/>
                </a:solidFill>
                <a:latin typeface="Simplified Arabic" pitchFamily="2" charset="-78"/>
                <a:ea typeface="Times New Roman" panose="02020603050405020304" pitchFamily="18" charset="0"/>
              </a:rPr>
              <a:t>الحصول على الكمية المطلوبة  </a:t>
            </a:r>
            <a:endParaRPr lang="en-GB" altLang="en-US" sz="2800" b="1" u="sng">
              <a:solidFill>
                <a:srgbClr val="FF0000"/>
              </a:solidFill>
            </a:endParaRPr>
          </a:p>
          <a:p>
            <a:pPr algn="justLow" rtl="1"/>
            <a:r>
              <a:rPr lang="ar-IQ" altLang="en-US" sz="3600" b="1">
                <a:latin typeface="Simplified Arabic" pitchFamily="2" charset="-78"/>
              </a:rPr>
              <a:t>  </a:t>
            </a:r>
            <a:r>
              <a:rPr lang="ar-IQ" altLang="en-US" sz="3600" b="1">
                <a:solidFill>
                  <a:srgbClr val="FF0000"/>
                </a:solidFill>
                <a:latin typeface="Simplified Arabic" pitchFamily="2" charset="-78"/>
              </a:rPr>
              <a:t>1</a:t>
            </a:r>
            <a:r>
              <a:rPr lang="ar-IQ" altLang="en-US" sz="3600" b="1">
                <a:latin typeface="Simplified Arabic" pitchFamily="2" charset="-78"/>
              </a:rPr>
              <a:t>  = (6 ) 5 . 0  ــــ 4 = </a:t>
            </a:r>
            <a:r>
              <a:rPr lang="en-US" altLang="en-US" sz="3600" b="1">
                <a:latin typeface="Simplified Arabic" pitchFamily="2" charset="-78"/>
                <a:cs typeface="Arial" panose="020B0604020202020204" pitchFamily="34" charset="0"/>
              </a:rPr>
              <a:t>dQ</a:t>
            </a:r>
            <a:r>
              <a:rPr lang="ar-IQ" altLang="en-US" sz="3600" b="1">
                <a:latin typeface="Simplified Arabic" pitchFamily="2" charset="-78"/>
              </a:rPr>
              <a:t> </a:t>
            </a:r>
            <a:endParaRPr lang="en-GB" altLang="en-US" sz="2800" b="1"/>
          </a:p>
        </p:txBody>
      </p:sp>
      <p:sp>
        <p:nvSpPr>
          <p:cNvPr id="7174" name="Rectangle 5"/>
          <p:cNvSpPr>
            <a:spLocks noChangeArrowheads="1"/>
          </p:cNvSpPr>
          <p:nvPr/>
        </p:nvSpPr>
        <p:spPr bwMode="auto">
          <a:xfrm>
            <a:off x="-715963" y="3200400"/>
            <a:ext cx="121920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Low" rtl="1"/>
            <a:r>
              <a:rPr lang="en-US" altLang="en-US" sz="1400">
                <a:latin typeface="Simplified Arabic" pitchFamily="2" charset="-78"/>
                <a:ea typeface="Times New Roman" panose="02020603050405020304" pitchFamily="18" charset="0"/>
                <a:cs typeface="Arial" panose="020B0604020202020204" pitchFamily="34" charset="0"/>
              </a:rPr>
              <a:t> </a:t>
            </a:r>
            <a:endParaRPr lang="en-US" altLang="en-US">
              <a:latin typeface="Arial" panose="020B0604020202020204" pitchFamily="34" charset="0"/>
              <a:ea typeface="Times New Roman" panose="02020603050405020304" pitchFamily="18" charset="0"/>
              <a:cs typeface="Arial" panose="020B0604020202020204" pitchFamily="34" charset="0"/>
            </a:endParaRPr>
          </a:p>
        </p:txBody>
      </p:sp>
      <p:sp>
        <p:nvSpPr>
          <p:cNvPr id="7175" name="Rectangle 7"/>
          <p:cNvSpPr>
            <a:spLocks noChangeArrowheads="1"/>
          </p:cNvSpPr>
          <p:nvPr/>
        </p:nvSpPr>
        <p:spPr bwMode="auto">
          <a:xfrm>
            <a:off x="-715963" y="3862388"/>
            <a:ext cx="121920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Low" rtl="1"/>
            <a:r>
              <a:rPr lang="en-US" altLang="en-US" sz="1400">
                <a:latin typeface="Simplified Arabic" pitchFamily="2" charset="-78"/>
                <a:ea typeface="Times New Roman" panose="02020603050405020304" pitchFamily="18" charset="0"/>
                <a:cs typeface="Arial" panose="020B0604020202020204" pitchFamily="34" charset="0"/>
              </a:rPr>
              <a:t> </a:t>
            </a:r>
            <a:endParaRPr lang="en-US" altLang="en-US">
              <a:latin typeface="Arial" panose="020B0604020202020204" pitchFamily="34" charset="0"/>
              <a:ea typeface="Times New Roman" panose="02020603050405020304" pitchFamily="18" charset="0"/>
              <a:cs typeface="Arial" panose="020B0604020202020204" pitchFamily="34" charset="0"/>
            </a:endParaRPr>
          </a:p>
        </p:txBody>
      </p:sp>
      <p:sp>
        <p:nvSpPr>
          <p:cNvPr id="9" name="Rectangle 8"/>
          <p:cNvSpPr>
            <a:spLocks noChangeArrowheads="1"/>
          </p:cNvSpPr>
          <p:nvPr/>
        </p:nvSpPr>
        <p:spPr bwMode="auto">
          <a:xfrm>
            <a:off x="7480300" y="4246563"/>
            <a:ext cx="43021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Low" rtl="1"/>
            <a:r>
              <a:rPr lang="ar-IQ" altLang="en-US" sz="3600" b="1">
                <a:solidFill>
                  <a:srgbClr val="000000"/>
                </a:solidFill>
                <a:latin typeface="Simplified Arabic" pitchFamily="2" charset="-78"/>
                <a:ea typeface="Times New Roman" panose="02020603050405020304" pitchFamily="18" charset="0"/>
              </a:rPr>
              <a:t>مرونة الطلب السعرية =    </a:t>
            </a:r>
            <a:endParaRPr lang="ar-IQ" altLang="en-US" sz="4400" b="1">
              <a:solidFill>
                <a:srgbClr val="000000"/>
              </a:solidFill>
              <a:latin typeface="Arial" panose="020B0604020202020204" pitchFamily="34" charset="0"/>
              <a:ea typeface="Times New Roman" panose="02020603050405020304" pitchFamily="18" charset="0"/>
            </a:endParaRPr>
          </a:p>
        </p:txBody>
      </p:sp>
      <p:pic>
        <p:nvPicPr>
          <p:cNvPr id="11" name="Picture 10"/>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57275" y="3948113"/>
            <a:ext cx="3919538"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1+#ppt_w/2"/>
                                          </p:val>
                                        </p:tav>
                                        <p:tav tm="100000">
                                          <p:val>
                                            <p:strVal val="#ppt_x"/>
                                          </p:val>
                                        </p:tav>
                                      </p:tavLst>
                                    </p:anim>
                                    <p:anim calcmode="lin" valueType="num">
                                      <p:cBhvr additive="base">
                                        <p:cTn id="14" dur="500" fill="hold"/>
                                        <p:tgtEl>
                                          <p:spTgt spid="9"/>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1+#ppt_w/2"/>
                                          </p:val>
                                        </p:tav>
                                        <p:tav tm="100000">
                                          <p:val>
                                            <p:strVal val="#ppt_x"/>
                                          </p:val>
                                        </p:tav>
                                      </p:tavLst>
                                    </p:anim>
                                    <p:anim calcmode="lin" valueType="num">
                                      <p:cBhvr additive="base">
                                        <p:cTn id="1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nodeType="clickEffect">
                                  <p:stCondLst>
                                    <p:cond delay="0"/>
                                  </p:stCondLst>
                                  <p:childTnLst>
                                    <p:set>
                                      <p:cBhvr>
                                        <p:cTn id="22" dur="1" fill="hold">
                                          <p:stCondLst>
                                            <p:cond delay="0"/>
                                          </p:stCondLst>
                                        </p:cTn>
                                        <p:tgtEl>
                                          <p:spTgt spid="4097"/>
                                        </p:tgtEl>
                                        <p:attrNameLst>
                                          <p:attrName>style.visibility</p:attrName>
                                        </p:attrNameLst>
                                      </p:cBhvr>
                                      <p:to>
                                        <p:strVal val="visible"/>
                                      </p:to>
                                    </p:set>
                                    <p:anim calcmode="lin" valueType="num">
                                      <p:cBhvr additive="base">
                                        <p:cTn id="23" dur="500" fill="hold"/>
                                        <p:tgtEl>
                                          <p:spTgt spid="4097"/>
                                        </p:tgtEl>
                                        <p:attrNameLst>
                                          <p:attrName>ppt_x</p:attrName>
                                        </p:attrNameLst>
                                      </p:cBhvr>
                                      <p:tavLst>
                                        <p:tav tm="0">
                                          <p:val>
                                            <p:strVal val="1+#ppt_w/2"/>
                                          </p:val>
                                        </p:tav>
                                        <p:tav tm="100000">
                                          <p:val>
                                            <p:strVal val="#ppt_x"/>
                                          </p:val>
                                        </p:tav>
                                      </p:tavLst>
                                    </p:anim>
                                    <p:anim calcmode="lin" valueType="num">
                                      <p:cBhvr additive="base">
                                        <p:cTn id="24" dur="500" fill="hold"/>
                                        <p:tgtEl>
                                          <p:spTgt spid="409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7FAFD"/>
            </a:gs>
            <a:gs pos="74001">
              <a:srgbClr val="B5D2EC"/>
            </a:gs>
            <a:gs pos="83000">
              <a:srgbClr val="B5D2EC"/>
            </a:gs>
            <a:gs pos="100000">
              <a:srgbClr val="CEE1F2"/>
            </a:gs>
          </a:gsLst>
          <a:lin ang="5400000" scaled="1"/>
        </a:gradFill>
        <a:effectLst/>
      </p:bgPr>
    </p:bg>
    <p:spTree>
      <p:nvGrpSpPr>
        <p:cNvPr id="1" name=""/>
        <p:cNvGrpSpPr/>
        <p:nvPr/>
      </p:nvGrpSpPr>
      <p:grpSpPr>
        <a:xfrm>
          <a:off x="0" y="0"/>
          <a:ext cx="0" cy="0"/>
          <a:chOff x="0" y="0"/>
          <a:chExt cx="0" cy="0"/>
        </a:xfrm>
      </p:grpSpPr>
      <p:sp>
        <p:nvSpPr>
          <p:cNvPr id="8194" name="Rectangle 1"/>
          <p:cNvSpPr>
            <a:spLocks noChangeArrowheads="1"/>
          </p:cNvSpPr>
          <p:nvPr/>
        </p:nvSpPr>
        <p:spPr bwMode="auto">
          <a:xfrm>
            <a:off x="0" y="171450"/>
            <a:ext cx="11887200"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rtl="1" eaLnBrk="1" hangingPunct="1">
              <a:lnSpc>
                <a:spcPct val="107000"/>
              </a:lnSpc>
            </a:pPr>
            <a:r>
              <a:rPr lang="ar-IQ" altLang="en-US" sz="3200" b="1">
                <a:latin typeface="Simplified Arabic" pitchFamily="2" charset="-78"/>
                <a:ea typeface="Times New Roman" panose="02020603050405020304" pitchFamily="18" charset="0"/>
                <a:cs typeface="Simplified Arabic" pitchFamily="2" charset="-78"/>
              </a:rPr>
              <a:t>ولغرض اشتقاق منحنى الطلب لتلك السلعة فإننا </a:t>
            </a:r>
            <a:r>
              <a:rPr lang="ar-IQ" altLang="en-US" sz="3200" b="1" u="sng">
                <a:solidFill>
                  <a:srgbClr val="FF0000"/>
                </a:solidFill>
                <a:latin typeface="Simplified Arabic" pitchFamily="2" charset="-78"/>
                <a:ea typeface="Times New Roman" panose="02020603050405020304" pitchFamily="18" charset="0"/>
                <a:cs typeface="Simplified Arabic" pitchFamily="2" charset="-78"/>
              </a:rPr>
              <a:t>نحتاج الى نقطتين </a:t>
            </a:r>
            <a:r>
              <a:rPr lang="ar-IQ" altLang="en-US" sz="3200" b="1">
                <a:latin typeface="Simplified Arabic" pitchFamily="2" charset="-78"/>
                <a:ea typeface="Times New Roman" panose="02020603050405020304" pitchFamily="18" charset="0"/>
                <a:cs typeface="Simplified Arabic" pitchFamily="2" charset="-78"/>
              </a:rPr>
              <a:t>الاولى تم الحصول عليها وهي (1،6 ) وبافتراض ان السعر = 4 نقوم بالتعويض في معادلة الطلب للحصول على الكمية  2  = (4 ) 5 . 0  ـ 4 = dQ .</a:t>
            </a:r>
            <a:endParaRPr lang="en-GB" altLang="en-US" sz="2400" b="1">
              <a:ea typeface="Calibri" panose="020F0502020204030204" pitchFamily="34" charset="0"/>
              <a:cs typeface="Arial" panose="020B0604020202020204" pitchFamily="34" charset="0"/>
            </a:endParaRPr>
          </a:p>
        </p:txBody>
      </p:sp>
      <p:sp>
        <p:nvSpPr>
          <p:cNvPr id="3" name="Rectangle 2"/>
          <p:cNvSpPr>
            <a:spLocks noChangeArrowheads="1"/>
          </p:cNvSpPr>
          <p:nvPr/>
        </p:nvSpPr>
        <p:spPr bwMode="auto">
          <a:xfrm>
            <a:off x="1489075" y="2232025"/>
            <a:ext cx="10398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rtl="1" eaLnBrk="1" hangingPunct="1">
              <a:lnSpc>
                <a:spcPct val="107000"/>
              </a:lnSpc>
            </a:pPr>
            <a:r>
              <a:rPr lang="ar-IQ" altLang="en-US" sz="3200" b="1">
                <a:latin typeface="Simplified Arabic" pitchFamily="2" charset="-78"/>
                <a:ea typeface="Times New Roman" panose="02020603050405020304" pitchFamily="18" charset="0"/>
                <a:cs typeface="Simplified Arabic" pitchFamily="2" charset="-78"/>
              </a:rPr>
              <a:t>فيصبح لدينا نقطتين (1،6 ) (4،2 ) فنقوم برسم منحنى طلب السلعة كالاتي:</a:t>
            </a:r>
            <a:endParaRPr lang="en-GB" altLang="en-US" sz="2400" b="1">
              <a:ea typeface="Calibri" panose="020F0502020204030204" pitchFamily="34" charset="0"/>
              <a:cs typeface="Arial" panose="020B0604020202020204" pitchFamily="34" charset="0"/>
            </a:endParaRP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313" y="3108325"/>
            <a:ext cx="7523162" cy="374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rgbClr val="F7FAFD"/>
            </a:gs>
            <a:gs pos="74001">
              <a:srgbClr val="B5D2EC"/>
            </a:gs>
            <a:gs pos="83000">
              <a:srgbClr val="B5D2EC"/>
            </a:gs>
            <a:gs pos="100000">
              <a:srgbClr val="CEE1F2"/>
            </a:gs>
          </a:gsLst>
          <a:lin ang="5400000" scaled="1"/>
        </a:gradFill>
        <a:effectLst/>
      </p:bgPr>
    </p:bg>
    <p:spTree>
      <p:nvGrpSpPr>
        <p:cNvPr id="1" name=""/>
        <p:cNvGrpSpPr/>
        <p:nvPr/>
      </p:nvGrpSpPr>
      <p:grpSpPr>
        <a:xfrm>
          <a:off x="0" y="0"/>
          <a:ext cx="0" cy="0"/>
          <a:chOff x="0" y="0"/>
          <a:chExt cx="0" cy="0"/>
        </a:xfrm>
      </p:grpSpPr>
      <p:sp>
        <p:nvSpPr>
          <p:cNvPr id="9218" name="Rectangle 1"/>
          <p:cNvSpPr>
            <a:spLocks noChangeArrowheads="1"/>
          </p:cNvSpPr>
          <p:nvPr/>
        </p:nvSpPr>
        <p:spPr bwMode="auto">
          <a:xfrm>
            <a:off x="258763" y="0"/>
            <a:ext cx="11674475"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rtl="1" eaLnBrk="1" hangingPunct="1">
              <a:lnSpc>
                <a:spcPct val="107000"/>
              </a:lnSpc>
            </a:pPr>
            <a:r>
              <a:rPr lang="ar-IQ" altLang="en-US" sz="2800" b="1" u="sng">
                <a:latin typeface="Simplified Arabic" pitchFamily="2" charset="-78"/>
                <a:ea typeface="Times New Roman" panose="02020603050405020304" pitchFamily="18" charset="0"/>
                <a:cs typeface="Simplified Arabic" pitchFamily="2" charset="-78"/>
              </a:rPr>
              <a:t>مثال</a:t>
            </a:r>
            <a:r>
              <a:rPr lang="ar-IQ" altLang="en-US" sz="3200" b="1" u="sng">
                <a:latin typeface="Simplified Arabic" pitchFamily="2" charset="-78"/>
                <a:ea typeface="Times New Roman" panose="02020603050405020304" pitchFamily="18" charset="0"/>
                <a:cs typeface="Simplified Arabic" pitchFamily="2" charset="-78"/>
              </a:rPr>
              <a:t> 3</a:t>
            </a:r>
            <a:r>
              <a:rPr lang="ar-IQ" altLang="en-US" sz="3200" b="1">
                <a:latin typeface="Simplified Arabic" pitchFamily="2" charset="-78"/>
                <a:ea typeface="Times New Roman" panose="02020603050405020304" pitchFamily="18" charset="0"/>
                <a:cs typeface="Simplified Arabic" pitchFamily="2" charset="-78"/>
              </a:rPr>
              <a:t>. قرر منتح ان يزيد من نفقاته التعزيزية (على الدعاية والاعلان) وكانت التغيّرات في النفقات التعزيزية والكميات المطلوبة وفق البيانات في الجدول الاتي، المطلوب حساب مرونة الطلب التعزيزية وتحليل النتيجة؟</a:t>
            </a:r>
            <a:endParaRPr lang="en-GB" altLang="en-US" sz="2000" b="1">
              <a:ea typeface="Calibri" panose="020F0502020204030204" pitchFamily="34" charset="0"/>
              <a:cs typeface="Arial" panose="020B0604020202020204" pitchFamily="34" charset="0"/>
            </a:endParaRPr>
          </a:p>
        </p:txBody>
      </p:sp>
      <p:graphicFrame>
        <p:nvGraphicFramePr>
          <p:cNvPr id="3" name="Table 2"/>
          <p:cNvGraphicFramePr>
            <a:graphicFrameLocks noGrp="1"/>
          </p:cNvGraphicFramePr>
          <p:nvPr/>
        </p:nvGraphicFramePr>
        <p:xfrm>
          <a:off x="1736725" y="2468563"/>
          <a:ext cx="8718550" cy="2851150"/>
        </p:xfrm>
        <a:graphic>
          <a:graphicData uri="http://schemas.openxmlformats.org/drawingml/2006/table">
            <a:tbl>
              <a:tblPr firstRow="1" firstCol="1" lastRow="1" lastCol="1" bandRow="1" bandCol="1"/>
              <a:tblGrid>
                <a:gridCol w="3783842">
                  <a:extLst>
                    <a:ext uri="{9D8B030D-6E8A-4147-A177-3AD203B41FA5}">
                      <a16:colId xmlns:a16="http://schemas.microsoft.com/office/drawing/2014/main" val="804133916"/>
                    </a:ext>
                  </a:extLst>
                </a:gridCol>
                <a:gridCol w="3822064">
                  <a:extLst>
                    <a:ext uri="{9D8B030D-6E8A-4147-A177-3AD203B41FA5}">
                      <a16:colId xmlns:a16="http://schemas.microsoft.com/office/drawing/2014/main" val="2258953021"/>
                    </a:ext>
                  </a:extLst>
                </a:gridCol>
                <a:gridCol w="1112644">
                  <a:extLst>
                    <a:ext uri="{9D8B030D-6E8A-4147-A177-3AD203B41FA5}">
                      <a16:colId xmlns:a16="http://schemas.microsoft.com/office/drawing/2014/main" val="1070268367"/>
                    </a:ext>
                  </a:extLst>
                </a:gridCol>
              </a:tblGrid>
              <a:tr h="950383">
                <a:tc>
                  <a:txBody>
                    <a:bodyPr/>
                    <a:lstStyle/>
                    <a:p>
                      <a:pPr algn="ctr" rtl="1">
                        <a:lnSpc>
                          <a:spcPct val="107000"/>
                        </a:lnSpc>
                        <a:spcAft>
                          <a:spcPts val="0"/>
                        </a:spcAft>
                      </a:pPr>
                      <a:r>
                        <a:rPr lang="ar-IQ" sz="4000" b="1">
                          <a:effectLst/>
                          <a:latin typeface="Simplified Arabic" pitchFamily="2" charset="-78"/>
                          <a:ea typeface="Times New Roman" panose="02020603050405020304" pitchFamily="18" charset="0"/>
                          <a:cs typeface="Simplified Arabic" pitchFamily="2" charset="-78"/>
                        </a:rPr>
                        <a:t>الكميات المطلوبة</a:t>
                      </a:r>
                      <a:endParaRPr lang="en-GB" sz="3200" b="1">
                        <a:effectLst/>
                        <a:latin typeface="Calibri" panose="020F0502020204030204" pitchFamily="34" charset="0"/>
                        <a:ea typeface="Calibri" panose="020F0502020204030204" pitchFamily="34" charset="0"/>
                        <a:cs typeface="Arial" panose="020B0604020202020204" pitchFamily="34" charset="0"/>
                      </a:endParaRPr>
                    </a:p>
                  </a:txBody>
                  <a:tcPr marL="68590" marR="685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4000" b="1">
                          <a:effectLst/>
                          <a:latin typeface="Simplified Arabic" pitchFamily="2" charset="-78"/>
                          <a:ea typeface="Times New Roman" panose="02020603050405020304" pitchFamily="18" charset="0"/>
                          <a:cs typeface="Simplified Arabic" pitchFamily="2" charset="-78"/>
                        </a:rPr>
                        <a:t>الانفاق التعزيزي</a:t>
                      </a:r>
                      <a:endParaRPr lang="en-GB" sz="3200" b="1">
                        <a:effectLst/>
                        <a:latin typeface="Calibri" panose="020F0502020204030204" pitchFamily="34" charset="0"/>
                        <a:ea typeface="Calibri" panose="020F0502020204030204" pitchFamily="34" charset="0"/>
                        <a:cs typeface="Arial" panose="020B0604020202020204" pitchFamily="34" charset="0"/>
                      </a:endParaRPr>
                    </a:p>
                  </a:txBody>
                  <a:tcPr marL="68590" marR="685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4000" b="1" dirty="0">
                          <a:effectLst/>
                          <a:latin typeface="Simplified Arabic" pitchFamily="2" charset="-78"/>
                          <a:ea typeface="Times New Roman" panose="02020603050405020304" pitchFamily="18" charset="0"/>
                          <a:cs typeface="Simplified Arabic" pitchFamily="2" charset="-78"/>
                        </a:rPr>
                        <a:t> </a:t>
                      </a:r>
                      <a:endParaRPr lang="en-GB" sz="3200" b="1" dirty="0">
                        <a:effectLst/>
                        <a:latin typeface="Calibri" panose="020F0502020204030204" pitchFamily="34" charset="0"/>
                        <a:ea typeface="Calibri" panose="020F0502020204030204" pitchFamily="34" charset="0"/>
                        <a:cs typeface="Arial" panose="020B0604020202020204" pitchFamily="34" charset="0"/>
                      </a:endParaRPr>
                    </a:p>
                  </a:txBody>
                  <a:tcPr marL="68590" marR="685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2232678"/>
                  </a:ext>
                </a:extLst>
              </a:tr>
              <a:tr h="950383">
                <a:tc>
                  <a:txBody>
                    <a:bodyPr/>
                    <a:lstStyle/>
                    <a:p>
                      <a:pPr algn="ctr" rtl="1">
                        <a:lnSpc>
                          <a:spcPct val="107000"/>
                        </a:lnSpc>
                        <a:spcAft>
                          <a:spcPts val="0"/>
                        </a:spcAft>
                      </a:pPr>
                      <a:r>
                        <a:rPr lang="ar-IQ" sz="4000" b="1">
                          <a:effectLst/>
                          <a:latin typeface="Simplified Arabic" pitchFamily="2" charset="-78"/>
                          <a:ea typeface="Times New Roman" panose="02020603050405020304" pitchFamily="18" charset="0"/>
                          <a:cs typeface="Simplified Arabic" pitchFamily="2" charset="-78"/>
                        </a:rPr>
                        <a:t>10000</a:t>
                      </a:r>
                      <a:endParaRPr lang="en-GB" sz="3200" b="1">
                        <a:effectLst/>
                        <a:latin typeface="Calibri" panose="020F0502020204030204" pitchFamily="34" charset="0"/>
                        <a:ea typeface="Calibri" panose="020F0502020204030204" pitchFamily="34" charset="0"/>
                        <a:cs typeface="Arial" panose="020B0604020202020204" pitchFamily="34" charset="0"/>
                      </a:endParaRPr>
                    </a:p>
                  </a:txBody>
                  <a:tcPr marL="68590" marR="685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4000" b="1">
                          <a:effectLst/>
                          <a:latin typeface="Simplified Arabic" pitchFamily="2" charset="-78"/>
                          <a:ea typeface="Times New Roman" panose="02020603050405020304" pitchFamily="18" charset="0"/>
                          <a:cs typeface="Simplified Arabic" pitchFamily="2" charset="-78"/>
                        </a:rPr>
                        <a:t>500</a:t>
                      </a:r>
                      <a:endParaRPr lang="en-GB" sz="3200" b="1">
                        <a:effectLst/>
                        <a:latin typeface="Calibri" panose="020F0502020204030204" pitchFamily="34" charset="0"/>
                        <a:ea typeface="Calibri" panose="020F0502020204030204" pitchFamily="34" charset="0"/>
                        <a:cs typeface="Arial" panose="020B0604020202020204" pitchFamily="34" charset="0"/>
                      </a:endParaRPr>
                    </a:p>
                  </a:txBody>
                  <a:tcPr marL="68590" marR="685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4000" b="1" dirty="0">
                          <a:effectLst/>
                          <a:latin typeface="Simplified Arabic" pitchFamily="2" charset="-78"/>
                          <a:ea typeface="Times New Roman" panose="02020603050405020304" pitchFamily="18" charset="0"/>
                          <a:cs typeface="Simplified Arabic" pitchFamily="2" charset="-78"/>
                        </a:rPr>
                        <a:t>1</a:t>
                      </a:r>
                      <a:endParaRPr lang="en-GB" sz="3200" b="1" dirty="0">
                        <a:effectLst/>
                        <a:latin typeface="Calibri" panose="020F0502020204030204" pitchFamily="34" charset="0"/>
                        <a:ea typeface="Calibri" panose="020F0502020204030204" pitchFamily="34" charset="0"/>
                        <a:cs typeface="Arial" panose="020B0604020202020204" pitchFamily="34" charset="0"/>
                      </a:endParaRPr>
                    </a:p>
                  </a:txBody>
                  <a:tcPr marL="68590" marR="685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6173199"/>
                  </a:ext>
                </a:extLst>
              </a:tr>
              <a:tr h="950383">
                <a:tc>
                  <a:txBody>
                    <a:bodyPr/>
                    <a:lstStyle/>
                    <a:p>
                      <a:pPr algn="ctr" rtl="1">
                        <a:lnSpc>
                          <a:spcPct val="107000"/>
                        </a:lnSpc>
                        <a:spcAft>
                          <a:spcPts val="0"/>
                        </a:spcAft>
                      </a:pPr>
                      <a:r>
                        <a:rPr lang="ar-IQ" sz="4000" b="1">
                          <a:effectLst/>
                          <a:latin typeface="Simplified Arabic" pitchFamily="2" charset="-78"/>
                          <a:ea typeface="Times New Roman" panose="02020603050405020304" pitchFamily="18" charset="0"/>
                          <a:cs typeface="Simplified Arabic" pitchFamily="2" charset="-78"/>
                        </a:rPr>
                        <a:t>10000</a:t>
                      </a:r>
                      <a:endParaRPr lang="en-GB" sz="3200" b="1">
                        <a:effectLst/>
                        <a:latin typeface="Calibri" panose="020F0502020204030204" pitchFamily="34" charset="0"/>
                        <a:ea typeface="Calibri" panose="020F0502020204030204" pitchFamily="34" charset="0"/>
                        <a:cs typeface="Arial" panose="020B0604020202020204" pitchFamily="34" charset="0"/>
                      </a:endParaRPr>
                    </a:p>
                  </a:txBody>
                  <a:tcPr marL="68590" marR="685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4000" b="1">
                          <a:effectLst/>
                          <a:latin typeface="Simplified Arabic" pitchFamily="2" charset="-78"/>
                          <a:ea typeface="Times New Roman" panose="02020603050405020304" pitchFamily="18" charset="0"/>
                          <a:cs typeface="Simplified Arabic" pitchFamily="2" charset="-78"/>
                        </a:rPr>
                        <a:t>600</a:t>
                      </a:r>
                      <a:endParaRPr lang="en-GB" sz="3200" b="1">
                        <a:effectLst/>
                        <a:latin typeface="Calibri" panose="020F0502020204030204" pitchFamily="34" charset="0"/>
                        <a:ea typeface="Calibri" panose="020F0502020204030204" pitchFamily="34" charset="0"/>
                        <a:cs typeface="Arial" panose="020B0604020202020204" pitchFamily="34" charset="0"/>
                      </a:endParaRPr>
                    </a:p>
                  </a:txBody>
                  <a:tcPr marL="68590" marR="685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4000" b="1" dirty="0">
                          <a:effectLst/>
                          <a:latin typeface="Simplified Arabic" pitchFamily="2" charset="-78"/>
                          <a:ea typeface="Times New Roman" panose="02020603050405020304" pitchFamily="18" charset="0"/>
                          <a:cs typeface="Simplified Arabic" pitchFamily="2" charset="-78"/>
                        </a:rPr>
                        <a:t>2</a:t>
                      </a:r>
                      <a:endParaRPr lang="en-GB" sz="3200" b="1" dirty="0">
                        <a:effectLst/>
                        <a:latin typeface="Calibri" panose="020F0502020204030204" pitchFamily="34" charset="0"/>
                        <a:ea typeface="Calibri" panose="020F0502020204030204" pitchFamily="34" charset="0"/>
                        <a:cs typeface="Arial" panose="020B0604020202020204" pitchFamily="34" charset="0"/>
                      </a:endParaRPr>
                    </a:p>
                  </a:txBody>
                  <a:tcPr marL="68590" marR="685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801263"/>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pic>
        <p:nvPicPr>
          <p:cNvPr id="10242"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475" y="106363"/>
            <a:ext cx="10347325" cy="493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auto">
          <a:xfrm>
            <a:off x="198438" y="4876800"/>
            <a:ext cx="11825287" cy="209708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rtl="1" eaLnBrk="1" hangingPunct="1">
              <a:lnSpc>
                <a:spcPct val="107000"/>
              </a:lnSpc>
            </a:pPr>
            <a:r>
              <a:rPr lang="ar-IQ" altLang="en-US" sz="3200" b="1">
                <a:latin typeface="Simplified Arabic" pitchFamily="2" charset="-78"/>
                <a:ea typeface="Times New Roman" panose="02020603050405020304" pitchFamily="18" charset="0"/>
                <a:cs typeface="Simplified Arabic" pitchFamily="2" charset="-78"/>
              </a:rPr>
              <a:t>ان مرونة التعزيزية =  صفر</a:t>
            </a:r>
            <a:endParaRPr lang="en-GB" altLang="en-US" sz="2400" b="1">
              <a:ea typeface="Calibri" panose="020F0502020204030204" pitchFamily="34" charset="0"/>
              <a:cs typeface="Arial" panose="020B0604020202020204" pitchFamily="34" charset="0"/>
            </a:endParaRPr>
          </a:p>
          <a:p>
            <a:pPr algn="r" rtl="1" eaLnBrk="1" hangingPunct="1"/>
            <a:r>
              <a:rPr lang="ar-IQ" altLang="en-US" sz="3200" b="1" u="sng">
                <a:latin typeface="Simplified Arabic" pitchFamily="2" charset="-78"/>
                <a:ea typeface="Times New Roman" panose="02020603050405020304" pitchFamily="18" charset="0"/>
                <a:cs typeface="Simplified Arabic" pitchFamily="2" charset="-78"/>
              </a:rPr>
              <a:t>التحليل</a:t>
            </a:r>
            <a:r>
              <a:rPr lang="ar-IQ" altLang="en-US" sz="3200" b="1">
                <a:latin typeface="Simplified Arabic" pitchFamily="2" charset="-78"/>
                <a:ea typeface="Times New Roman" panose="02020603050405020304" pitchFamily="18" charset="0"/>
                <a:cs typeface="Simplified Arabic" pitchFamily="2" charset="-78"/>
              </a:rPr>
              <a:t> :- ذلك يعني ان المنتج سيتحمل النفقات كتكاليف دون ان يؤدي ذلك زيادة ايراده الكلي من خلال زيادة الكميات المطلوبة من السلعة بنسبة اكبر من نسبة زيادة النفقات التعزيزية ،وعليه ان يتوقف عن الاعلان والدعاية .</a:t>
            </a:r>
            <a:endParaRPr lang="en-GB" altLang="en-US" sz="40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pic>
        <p:nvPicPr>
          <p:cNvPr id="11266"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0875" y="266700"/>
            <a:ext cx="10575925" cy="117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03238" y="1839913"/>
            <a:ext cx="10871200" cy="293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503238" y="4922838"/>
            <a:ext cx="10377487" cy="1754187"/>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ar-IQ" altLang="en-US" sz="3600" b="1"/>
              <a:t>وهذه النتيجة توضح بان السلعة اعتيادية من الإشارة السالبة ،وان السلعة كمالية لكون معامل مرونة الطلب السعرية مرتفع (اكبر من 1) .</a:t>
            </a:r>
            <a:endParaRPr lang="en-GB" altLang="en-US" sz="36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TotalTime>
  <Words>1012</Words>
  <Application>Microsoft Office PowerPoint</Application>
  <PresentationFormat>Widescreen</PresentationFormat>
  <Paragraphs>96</Paragraphs>
  <Slides>24</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Calibri Light</vt:lpstr>
      <vt:lpstr>Simplified Arabic</vt:lpstr>
      <vt:lpstr>Times New Roman</vt:lpstr>
      <vt:lpstr>Office Theme</vt:lpstr>
      <vt:lpstr>معادلة</vt:lpstr>
      <vt:lpstr>مسائل تطبيقية في مرونات الطلب</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امثلة محلولة عن مرونات الطلب</dc:title>
  <dc:creator>win8</dc:creator>
  <cp:lastModifiedBy>win8</cp:lastModifiedBy>
  <cp:revision>58</cp:revision>
  <dcterms:created xsi:type="dcterms:W3CDTF">2018-11-14T04:36:39Z</dcterms:created>
  <dcterms:modified xsi:type="dcterms:W3CDTF">2018-11-14T08:41:25Z</dcterms:modified>
</cp:coreProperties>
</file>