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9" r:id="rId1"/>
  </p:sldMasterIdLst>
  <p:sldIdLst>
    <p:sldId id="256" r:id="rId2"/>
    <p:sldId id="259" r:id="rId3"/>
    <p:sldId id="268" r:id="rId4"/>
    <p:sldId id="269" r:id="rId5"/>
    <p:sldId id="270" r:id="rId6"/>
    <p:sldId id="273" r:id="rId7"/>
    <p:sldId id="274" r:id="rId8"/>
    <p:sldId id="275" r:id="rId9"/>
    <p:sldId id="276" r:id="rId10"/>
    <p:sldId id="277" r:id="rId11"/>
    <p:sldId id="278" r:id="rId12"/>
    <p:sldId id="279" r:id="rId13"/>
    <p:sldId id="280" r:id="rId14"/>
    <p:sldId id="29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58" d="100"/>
          <a:sy n="58" d="100"/>
        </p:scale>
        <p:origin x="4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625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187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5858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534259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3209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1959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380366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5583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8441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528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78772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657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9615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225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53400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1340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7/3/2018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8636653"/>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0494" y="1780675"/>
            <a:ext cx="8061159" cy="685800"/>
          </a:xfrm>
          <a:solidFill>
            <a:schemeClr val="accent1">
              <a:lumMod val="40000"/>
              <a:lumOff val="60000"/>
            </a:schemeClr>
          </a:solidFill>
        </p:spPr>
        <p:txBody>
          <a:bodyPr/>
          <a:lstStyle/>
          <a:p>
            <a:pPr algn="ctr">
              <a:spcBef>
                <a:spcPts val="0"/>
              </a:spcBef>
              <a:spcAft>
                <a:spcPts val="1200"/>
              </a:spcAft>
            </a:pPr>
            <a:r>
              <a:rPr lang="ar-IQ" sz="4000" dirty="0" smtClean="0">
                <a:effectLst>
                  <a:outerShdw blurRad="38100" dist="38100" dir="2700000" algn="tl">
                    <a:srgbClr val="000000">
                      <a:alpha val="43137"/>
                    </a:srgbClr>
                  </a:outerShdw>
                </a:effectLst>
              </a:rPr>
              <a:t>      </a:t>
            </a:r>
            <a:br>
              <a:rPr lang="ar-IQ" sz="4000" dirty="0" smtClean="0">
                <a:effectLst>
                  <a:outerShdw blurRad="38100" dist="38100" dir="2700000" algn="tl">
                    <a:srgbClr val="000000">
                      <a:alpha val="43137"/>
                    </a:srgbClr>
                  </a:outerShdw>
                </a:effectLst>
              </a:rPr>
            </a:br>
            <a:r>
              <a:rPr lang="ar-IQ" sz="4000" dirty="0">
                <a:effectLst>
                  <a:outerShdw blurRad="38100" dist="38100" dir="2700000" algn="tl">
                    <a:srgbClr val="000000">
                      <a:alpha val="43137"/>
                    </a:srgbClr>
                  </a:outerShdw>
                </a:effectLst>
              </a:rPr>
              <a:t/>
            </a:r>
            <a:br>
              <a:rPr lang="ar-IQ" sz="4000" dirty="0">
                <a:effectLst>
                  <a:outerShdw blurRad="38100" dist="38100" dir="2700000" algn="tl">
                    <a:srgbClr val="000000">
                      <a:alpha val="43137"/>
                    </a:srgbClr>
                  </a:outerShdw>
                </a:effectLst>
              </a:rPr>
            </a:br>
            <a:r>
              <a:rPr lang="ar-IQ" sz="4000" dirty="0" smtClean="0">
                <a:effectLst>
                  <a:outerShdw blurRad="38100" dist="38100" dir="2700000" algn="tl">
                    <a:srgbClr val="000000">
                      <a:alpha val="43137"/>
                    </a:srgbClr>
                  </a:outerShdw>
                </a:effectLst>
              </a:rPr>
              <a:t/>
            </a:r>
            <a:br>
              <a:rPr lang="ar-IQ" sz="4000" dirty="0" smtClean="0">
                <a:effectLst>
                  <a:outerShdw blurRad="38100" dist="38100" dir="2700000" algn="tl">
                    <a:srgbClr val="000000">
                      <a:alpha val="43137"/>
                    </a:srgbClr>
                  </a:outerShdw>
                </a:effectLst>
              </a:rPr>
            </a:br>
            <a:r>
              <a:rPr lang="ar-IQ" sz="4000" dirty="0">
                <a:effectLst>
                  <a:outerShdw blurRad="38100" dist="38100" dir="2700000" algn="tl">
                    <a:srgbClr val="000000">
                      <a:alpha val="43137"/>
                    </a:srgbClr>
                  </a:outerShdw>
                </a:effectLst>
              </a:rPr>
              <a:t/>
            </a:r>
            <a:br>
              <a:rPr lang="ar-IQ" sz="4000" dirty="0">
                <a:effectLst>
                  <a:outerShdw blurRad="38100" dist="38100" dir="2700000" algn="tl">
                    <a:srgbClr val="000000">
                      <a:alpha val="43137"/>
                    </a:srgbClr>
                  </a:outerShdw>
                </a:effectLst>
              </a:rPr>
            </a:br>
            <a:r>
              <a:rPr lang="ar-IQ" sz="4000" dirty="0" smtClean="0">
                <a:effectLst>
                  <a:outerShdw blurRad="38100" dist="38100" dir="2700000" algn="tl">
                    <a:srgbClr val="000000">
                      <a:alpha val="43137"/>
                    </a:srgbClr>
                  </a:outerShdw>
                </a:effectLst>
              </a:rPr>
              <a:t/>
            </a:r>
            <a:br>
              <a:rPr lang="ar-IQ" sz="4000" dirty="0" smtClean="0">
                <a:effectLst>
                  <a:outerShdw blurRad="38100" dist="38100" dir="2700000" algn="tl">
                    <a:srgbClr val="000000">
                      <a:alpha val="43137"/>
                    </a:srgbClr>
                  </a:outerShdw>
                </a:effectLst>
              </a:rPr>
            </a:br>
            <a:r>
              <a:rPr lang="ar-IQ" sz="4000" dirty="0">
                <a:effectLst>
                  <a:outerShdw blurRad="38100" dist="38100" dir="2700000" algn="tl">
                    <a:srgbClr val="000000">
                      <a:alpha val="43137"/>
                    </a:srgbClr>
                  </a:outerShdw>
                </a:effectLst>
              </a:rPr>
              <a:t/>
            </a:r>
            <a:br>
              <a:rPr lang="ar-IQ" sz="4000" dirty="0">
                <a:effectLst>
                  <a:outerShdw blurRad="38100" dist="38100" dir="2700000" algn="tl">
                    <a:srgbClr val="000000">
                      <a:alpha val="43137"/>
                    </a:srgbClr>
                  </a:outerShdw>
                </a:effectLst>
              </a:rPr>
            </a:br>
            <a:r>
              <a:rPr lang="ar-IQ" sz="4000" dirty="0" smtClean="0">
                <a:effectLst>
                  <a:outerShdw blurRad="38100" dist="38100" dir="2700000" algn="tl">
                    <a:srgbClr val="000000">
                      <a:alpha val="43137"/>
                    </a:srgbClr>
                  </a:outerShdw>
                </a:effectLst>
              </a:rPr>
              <a:t/>
            </a:r>
            <a:br>
              <a:rPr lang="ar-IQ" sz="4000" dirty="0" smtClean="0">
                <a:effectLst>
                  <a:outerShdw blurRad="38100" dist="38100" dir="2700000" algn="tl">
                    <a:srgbClr val="000000">
                      <a:alpha val="43137"/>
                    </a:srgbClr>
                  </a:outerShdw>
                </a:effectLst>
              </a:rPr>
            </a:br>
            <a:r>
              <a:rPr lang="en-US" sz="4000" dirty="0">
                <a:effectLst>
                  <a:outerShdw blurRad="38100" dist="38100" dir="2700000" algn="tl">
                    <a:srgbClr val="000000">
                      <a:alpha val="43137"/>
                    </a:srgbClr>
                  </a:outerShdw>
                </a:effectLst>
              </a:rPr>
              <a:t/>
            </a:r>
            <a:br>
              <a:rPr lang="en-US" sz="4000" dirty="0">
                <a:effectLst>
                  <a:outerShdw blurRad="38100" dist="38100" dir="2700000" algn="tl">
                    <a:srgbClr val="000000">
                      <a:alpha val="43137"/>
                    </a:srgbClr>
                  </a:outerShdw>
                </a:effectLst>
              </a:rPr>
            </a:br>
            <a:r>
              <a:rPr lang="en-US" sz="4000" dirty="0" smtClean="0">
                <a:effectLst>
                  <a:outerShdw blurRad="38100" dist="38100" dir="2700000" algn="tl">
                    <a:srgbClr val="000000">
                      <a:alpha val="43137"/>
                    </a:srgbClr>
                  </a:outerShdw>
                </a:effectLst>
              </a:rPr>
              <a:t/>
            </a:r>
            <a:br>
              <a:rPr lang="en-US" sz="4000" dirty="0" smtClean="0">
                <a:effectLst>
                  <a:outerShdw blurRad="38100" dist="38100" dir="2700000" algn="tl">
                    <a:srgbClr val="000000">
                      <a:alpha val="43137"/>
                    </a:srgbClr>
                  </a:outerShdw>
                </a:effectLst>
              </a:rPr>
            </a:br>
            <a:r>
              <a:rPr lang="ar-IQ" sz="4000" dirty="0" smtClean="0">
                <a:effectLst>
                  <a:outerShdw blurRad="38100" dist="38100" dir="2700000" algn="tl">
                    <a:srgbClr val="000000">
                      <a:alpha val="43137"/>
                    </a:srgbClr>
                  </a:outerShdw>
                </a:effectLst>
              </a:rPr>
              <a:t>السلام عليكم ورحمة الله وبركاته</a:t>
            </a:r>
            <a:endParaRPr lang="ar-IQ" sz="4000" dirty="0">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flipV="1">
            <a:off x="-55747" y="4100783"/>
            <a:ext cx="3230879" cy="2283555"/>
          </a:xfrm>
          <a:prstGeom prst="rect">
            <a:avLst/>
          </a:prstGeom>
        </p:spPr>
      </p:pic>
    </p:spTree>
    <p:extLst>
      <p:ext uri="{BB962C8B-B14F-4D97-AF65-F5344CB8AC3E}">
        <p14:creationId xmlns:p14="http://schemas.microsoft.com/office/powerpoint/2010/main" val="1656284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581610" y="360613"/>
            <a:ext cx="8596312" cy="5137150"/>
          </a:xfrm>
          <a:solidFill>
            <a:schemeClr val="accent1">
              <a:lumMod val="40000"/>
              <a:lumOff val="60000"/>
            </a:schemeClr>
          </a:solidFill>
        </p:spPr>
        <p:txBody>
          <a:bodyPr>
            <a:normAutofit fontScale="97500"/>
          </a:bodyPr>
          <a:lstStyle/>
          <a:p>
            <a:pPr marL="0" indent="0" algn="just">
              <a:lnSpc>
                <a:spcPct val="150000"/>
              </a:lnSpc>
              <a:buNone/>
            </a:pPr>
            <a:endParaRPr lang="ar-IQ" dirty="0" smtClean="0"/>
          </a:p>
          <a:p>
            <a:pPr marL="0" indent="0" algn="just">
              <a:lnSpc>
                <a:spcPct val="150000"/>
              </a:lnSpc>
              <a:buNone/>
            </a:pPr>
            <a:r>
              <a:rPr lang="ar-IQ" sz="2100" b="1" dirty="0" smtClean="0">
                <a:solidFill>
                  <a:srgbClr val="C00000"/>
                </a:solidFill>
              </a:rPr>
              <a:t>تفكير </a:t>
            </a:r>
            <a:r>
              <a:rPr lang="ar-IQ" sz="2100" b="1" dirty="0">
                <a:solidFill>
                  <a:srgbClr val="C00000"/>
                </a:solidFill>
              </a:rPr>
              <a:t>النظم</a:t>
            </a:r>
            <a:r>
              <a:rPr lang="ar-IQ" b="1" dirty="0"/>
              <a:t>: يعد مدخل تفكير النظم منهجاً قديم اعيد اكتشافه حديثا كأسلوب متطور للتكيف والتأقلم مع  البيئة. اذ تم إيضاح أهمية هذا العنصر ودوره في الذكاء الاستراتيجي بوصفه إطار متقدم للتفكير الاستراتيجي والفكر النقدي ، وكونه أسلوب معاصر للتكيف مع الحياه وتكيف المنظمات مع بيئتها في ظل التغيرات المتسارعة(العبيدي، السالم، 2012:756) ( انه يمثل القدرة على تركيب العناصر المتنوعة لفهم كيفية تفاعلها مع بعضها البعض لتحقيق أهداف المنظمة، حيث تتم دراسة علاقة الاجزاء بالكل وتقييم النجاح في خدمة أهداف النظام، </a:t>
            </a:r>
          </a:p>
        </p:txBody>
      </p:sp>
    </p:spTree>
    <p:extLst>
      <p:ext uri="{BB962C8B-B14F-4D97-AF65-F5344CB8AC3E}">
        <p14:creationId xmlns:p14="http://schemas.microsoft.com/office/powerpoint/2010/main" val="646758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17538" y="1407277"/>
            <a:ext cx="8129587" cy="3525670"/>
          </a:xfrm>
          <a:solidFill>
            <a:schemeClr val="accent1">
              <a:lumMod val="40000"/>
              <a:lumOff val="60000"/>
            </a:schemeClr>
          </a:solidFill>
        </p:spPr>
        <p:txBody>
          <a:bodyPr>
            <a:normAutofit fontScale="97500"/>
          </a:bodyPr>
          <a:lstStyle/>
          <a:p>
            <a:pPr marL="0" lvl="0" indent="0">
              <a:buNone/>
            </a:pPr>
            <a:endParaRPr lang="ar-IQ" dirty="0"/>
          </a:p>
          <a:p>
            <a:pPr marL="0" lvl="0" indent="0" algn="just">
              <a:lnSpc>
                <a:spcPct val="150000"/>
              </a:lnSpc>
              <a:buNone/>
            </a:pPr>
            <a:r>
              <a:rPr lang="ar-IQ" sz="2100" b="1" dirty="0" smtClean="0">
                <a:solidFill>
                  <a:srgbClr val="C00000"/>
                </a:solidFill>
              </a:rPr>
              <a:t>الرؤية </a:t>
            </a:r>
            <a:r>
              <a:rPr lang="ar-IQ" sz="2100" b="1" dirty="0">
                <a:solidFill>
                  <a:srgbClr val="C00000"/>
                </a:solidFill>
              </a:rPr>
              <a:t>المستقبلية</a:t>
            </a:r>
            <a:r>
              <a:rPr lang="ar-IQ" b="1" dirty="0"/>
              <a:t>: تعرف الرؤية اصطلاحاً على أنها " القدرة على رؤية الاشياء التي لا يمكن رؤيتها  الا من خلال التصور الذهني والادراك والمقارنة". او هي     " الصورة التي ينبغي أن تكون عليها المنظمة في الأجل الطويل" (العبيدي، السالم،2012:756) ويمكن تسميتها بالرؤية الاستراتيجية حيث تعكس طموحات المنظمة  ومصالحها ومعرفة إلى أين تذهب المنظمة حول مستقبل خططها ، كما تجسد هوية المنظمة وتحدد مركزها التنافسي.</a:t>
            </a:r>
            <a:endParaRPr lang="en-US" b="1" dirty="0"/>
          </a:p>
          <a:p>
            <a:pPr algn="just">
              <a:lnSpc>
                <a:spcPct val="150000"/>
              </a:lnSpc>
            </a:pPr>
            <a:endParaRPr lang="ar-IQ" b="1" dirty="0"/>
          </a:p>
        </p:txBody>
      </p:sp>
    </p:spTree>
    <p:extLst>
      <p:ext uri="{BB962C8B-B14F-4D97-AF65-F5344CB8AC3E}">
        <p14:creationId xmlns:p14="http://schemas.microsoft.com/office/powerpoint/2010/main" val="902938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05326"/>
            <a:ext cx="7708677" cy="5427751"/>
          </a:xfrm>
          <a:solidFill>
            <a:schemeClr val="accent1">
              <a:lumMod val="40000"/>
              <a:lumOff val="60000"/>
            </a:schemeClr>
          </a:solidFill>
        </p:spPr>
        <p:txBody>
          <a:bodyPr/>
          <a:lstStyle/>
          <a:p>
            <a:pPr marL="0" lvl="0" indent="0">
              <a:buNone/>
            </a:pPr>
            <a:endParaRPr lang="ar-IQ" dirty="0" smtClean="0"/>
          </a:p>
          <a:p>
            <a:pPr marL="0" lvl="0" indent="0" algn="just">
              <a:lnSpc>
                <a:spcPct val="150000"/>
              </a:lnSpc>
              <a:buNone/>
            </a:pPr>
            <a:r>
              <a:rPr lang="ar-IQ" b="1" dirty="0" smtClean="0">
                <a:solidFill>
                  <a:srgbClr val="C00000"/>
                </a:solidFill>
              </a:rPr>
              <a:t>الدافعية</a:t>
            </a:r>
            <a:r>
              <a:rPr lang="ar-IQ" b="1" dirty="0">
                <a:solidFill>
                  <a:srgbClr val="C00000"/>
                </a:solidFill>
              </a:rPr>
              <a:t>:</a:t>
            </a:r>
            <a:r>
              <a:rPr lang="ar-IQ" b="1" dirty="0"/>
              <a:t> وتعني القدرة على دفع الافراد وتحفيزهم لاعتناق وتبني الايمان بهدف يجمعهم من منطلق الرؤى التي ينبغي أن نكون موضع تنفيذ، وهذا يتطلب معرفة كيفية تحريك دافعية الافراد ، اذ إن القدرة على تحفيز العاملين يعني الفعل الذي يدفع الفرد إلى تبني وجهة نظر ملائمة بإنجاز العمل المكلف به بشكل متقن  للارتقاء بفاعلية هذا العنصر تبرز ضرورة تقديم الحوافز للعاملين بوصفها مثيرات تدفع للعمل والاجتهاد من اجل هدف يجمعهم ويوجه سلوكهم، ويغرس فيهم الشعور بالمسؤولية وهذا يبرز الدور الذي يمارسه الذكاء الاستراتيجي من خلال عنصر الدافعية في ترسيخ السمات القيادية والنهوض بالقيادة العليا من جهة والارتقاء بأداء  العاملين والمنظمة من جهة ثانية.</a:t>
            </a:r>
            <a:endParaRPr lang="en-US" b="1" dirty="0"/>
          </a:p>
        </p:txBody>
      </p:sp>
    </p:spTree>
    <p:extLst>
      <p:ext uri="{BB962C8B-B14F-4D97-AF65-F5344CB8AC3E}">
        <p14:creationId xmlns:p14="http://schemas.microsoft.com/office/powerpoint/2010/main" val="2817383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9075"/>
            <a:ext cx="8045561" cy="5632288"/>
          </a:xfrm>
          <a:solidFill>
            <a:schemeClr val="accent1">
              <a:lumMod val="40000"/>
              <a:lumOff val="60000"/>
            </a:schemeClr>
          </a:solidFill>
        </p:spPr>
        <p:txBody>
          <a:bodyPr/>
          <a:lstStyle/>
          <a:p>
            <a:pPr marL="0" indent="0">
              <a:buNone/>
            </a:pPr>
            <a:endParaRPr lang="ar-IQ" dirty="0" smtClean="0"/>
          </a:p>
          <a:p>
            <a:pPr marL="0" indent="0" algn="just">
              <a:lnSpc>
                <a:spcPct val="150000"/>
              </a:lnSpc>
              <a:buNone/>
            </a:pPr>
            <a:endParaRPr lang="ar-IQ" sz="100" b="1" dirty="0" smtClean="0"/>
          </a:p>
          <a:p>
            <a:pPr marL="0" indent="0" algn="just">
              <a:lnSpc>
                <a:spcPct val="150000"/>
              </a:lnSpc>
              <a:buNone/>
            </a:pPr>
            <a:endParaRPr lang="ar-IQ" sz="800" b="1" dirty="0"/>
          </a:p>
          <a:p>
            <a:pPr marL="0" indent="0" algn="just">
              <a:lnSpc>
                <a:spcPct val="150000"/>
              </a:lnSpc>
              <a:buNone/>
            </a:pPr>
            <a:r>
              <a:rPr lang="ar-IQ" b="1" dirty="0" smtClean="0">
                <a:solidFill>
                  <a:srgbClr val="C00000"/>
                </a:solidFill>
              </a:rPr>
              <a:t>الشراكة </a:t>
            </a:r>
            <a:r>
              <a:rPr lang="ar-IQ" b="1" dirty="0">
                <a:solidFill>
                  <a:srgbClr val="C00000"/>
                </a:solidFill>
              </a:rPr>
              <a:t>والتحالفات</a:t>
            </a:r>
            <a:r>
              <a:rPr lang="ar-IQ" b="1" dirty="0"/>
              <a:t>: تعد الشراكة من المقومات الرئيسة لتعزيز دور الذكاء </a:t>
            </a:r>
            <a:r>
              <a:rPr lang="ar-IQ" b="1" dirty="0" smtClean="0"/>
              <a:t>الاستراتيجي  </a:t>
            </a:r>
            <a:r>
              <a:rPr lang="ar-IQ" b="1" dirty="0"/>
              <a:t>، ولنمو المنظمات التي تعمل تحت مبدأ الشراكة واستفادتها من المزايا التي تحققها الاعمال الشريكة (محمد واخرون، 2012:517) ، كما يمكن القول إن الهدف من العمل تحت مبدأ الشراكة هو منع النزاعات، والحد من الصراعات ، تحسين الاداء، اذ أن جميع الاطراف تكون على نفس مبدأ المشاركة من خلال تعزيز التعاون بين الاطراف المتعاقدة مع اختلاف المصالح وتحسين الاتصالات بين الطرفين(العبيدي، السالم،2012:757). </a:t>
            </a:r>
          </a:p>
        </p:txBody>
      </p:sp>
    </p:spTree>
    <p:extLst>
      <p:ext uri="{BB962C8B-B14F-4D97-AF65-F5344CB8AC3E}">
        <p14:creationId xmlns:p14="http://schemas.microsoft.com/office/powerpoint/2010/main" val="114653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01579"/>
            <a:ext cx="8596668" cy="5439783"/>
          </a:xfrm>
        </p:spPr>
        <p:txBody>
          <a:bodyPr/>
          <a:lstStyle/>
          <a:p>
            <a:pPr marL="0" indent="0">
              <a:buNone/>
            </a:pPr>
            <a:r>
              <a:rPr lang="ar-IQ" dirty="0" smtClean="0"/>
              <a:t>   </a:t>
            </a:r>
          </a:p>
          <a:p>
            <a:pPr marL="0" indent="0">
              <a:buNone/>
            </a:pPr>
            <a:endParaRPr lang="ar-IQ" dirty="0"/>
          </a:p>
          <a:p>
            <a:pPr marL="0" indent="0">
              <a:buNone/>
            </a:pPr>
            <a:endParaRPr lang="ar-IQ" dirty="0" smtClean="0"/>
          </a:p>
          <a:p>
            <a:pPr marL="0" indent="0" algn="ctr">
              <a:buNone/>
            </a:pPr>
            <a:r>
              <a:rPr lang="ar-IQ" dirty="0"/>
              <a:t> </a:t>
            </a:r>
            <a:r>
              <a:rPr lang="ar-IQ" dirty="0" smtClean="0"/>
              <a:t>    </a:t>
            </a:r>
            <a:r>
              <a:rPr lang="ar-IQ" sz="8000" dirty="0" smtClean="0">
                <a:solidFill>
                  <a:srgbClr val="FFC000"/>
                </a:solidFill>
                <a:latin typeface="Andalus" panose="02020603050405020304" pitchFamily="18" charset="-78"/>
                <a:cs typeface="Andalus" panose="02020603050405020304" pitchFamily="18" charset="-78"/>
              </a:rPr>
              <a:t>شكرا لحسن اصغائكم</a:t>
            </a:r>
            <a:endParaRPr lang="ar-IQ" sz="8000" dirty="0">
              <a:solidFill>
                <a:srgbClr val="FFC000"/>
              </a:solidFill>
              <a:latin typeface="Andalus" panose="02020603050405020304" pitchFamily="18" charset="-78"/>
              <a:cs typeface="Andalus" panose="02020603050405020304" pitchFamily="18"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3099430">
            <a:off x="6209357" y="3664372"/>
            <a:ext cx="2789591" cy="2867910"/>
          </a:xfrm>
          <a:prstGeom prst="rect">
            <a:avLst/>
          </a:prstGeom>
        </p:spPr>
      </p:pic>
    </p:spTree>
    <p:extLst>
      <p:ext uri="{BB962C8B-B14F-4D97-AF65-F5344CB8AC3E}">
        <p14:creationId xmlns:p14="http://schemas.microsoft.com/office/powerpoint/2010/main" val="4069336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70369" y="433137"/>
            <a:ext cx="8369885" cy="5859379"/>
          </a:xfrm>
          <a:solidFill>
            <a:schemeClr val="accent1">
              <a:lumMod val="40000"/>
              <a:lumOff val="60000"/>
            </a:schemeClr>
          </a:solidFill>
        </p:spPr>
        <p:txBody>
          <a:bodyPr>
            <a:normAutofit fontScale="47500" lnSpcReduction="20000"/>
          </a:bodyPr>
          <a:lstStyle/>
          <a:p>
            <a:pPr marL="0" indent="0">
              <a:buNone/>
            </a:pPr>
            <a:r>
              <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الجامعة </a:t>
            </a:r>
            <a:r>
              <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المستنصرية                                                              </a:t>
            </a:r>
            <a:r>
              <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كلية </a:t>
            </a:r>
            <a:r>
              <a:rPr lang="ar-IQ" sz="8000" b="1" cap="all" dirty="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الإدارة </a:t>
            </a:r>
            <a:r>
              <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والاقتصاد</a:t>
            </a:r>
          </a:p>
          <a:p>
            <a:pPr marL="0" indent="0">
              <a:buNone/>
            </a:pPr>
            <a:r>
              <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مرحلة الدبلوم</a:t>
            </a:r>
            <a:endPar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endParaRPr>
          </a:p>
          <a:p>
            <a:pPr marL="0" indent="0">
              <a:buNone/>
            </a:pPr>
            <a:endParaRPr lang="ar-IQ" sz="8000" b="1" cap="all" dirty="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endParaRPr>
          </a:p>
          <a:p>
            <a:pPr marL="0" indent="0">
              <a:buNone/>
            </a:pPr>
            <a:endParaRPr lang="ar-IQ" sz="80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endParaRPr>
          </a:p>
          <a:p>
            <a:pPr marL="0" indent="0" algn="ctr">
              <a:buNone/>
            </a:pPr>
            <a:r>
              <a:rPr lang="ar-IQ" sz="176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الذكاء </a:t>
            </a:r>
            <a:r>
              <a:rPr lang="ar-IQ" sz="17600" b="1" cap="all" dirty="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الاستراتيجي </a:t>
            </a:r>
            <a:endParaRPr lang="ar-IQ" sz="176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endParaRPr>
          </a:p>
          <a:p>
            <a:pPr marL="0" indent="0" algn="ctr">
              <a:buNone/>
            </a:pPr>
            <a:r>
              <a:rPr lang="ar-IQ" sz="112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ا.م.د</a:t>
            </a:r>
            <a:r>
              <a:rPr lang="ar-IQ" sz="112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 مها</a:t>
            </a:r>
            <a:r>
              <a:rPr lang="en-US" sz="112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 </a:t>
            </a:r>
            <a:r>
              <a:rPr lang="ar-IQ" sz="112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عارف </a:t>
            </a:r>
            <a:r>
              <a:rPr lang="ar-IQ" sz="112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rPr>
              <a:t>بريسم</a:t>
            </a:r>
            <a:endParaRPr lang="ar-IQ" sz="11200" b="1" cap="all" dirty="0" smtClean="0">
              <a:solidFill>
                <a:schemeClr val="accent1">
                  <a:lumMod val="75000"/>
                </a:schemeClr>
              </a:solidFill>
              <a:effectLst>
                <a:outerShdw blurRad="38100" dist="38100" dir="2700000" algn="tl">
                  <a:srgbClr val="000000">
                    <a:alpha val="43137"/>
                  </a:srgbClr>
                </a:outerShdw>
                <a:reflection blurRad="12700" stA="28000" endPos="45000" dist="1003" dir="5400000" sy="-100000" algn="bl"/>
              </a:effectLst>
              <a:latin typeface="Andalus" panose="02020603050405020304" pitchFamily="18" charset="-78"/>
              <a:cs typeface="Andalus" panose="02020603050405020304" pitchFamily="18" charset="-78"/>
            </a:endParaRPr>
          </a:p>
          <a:p>
            <a:pPr marL="0" indent="0">
              <a:buNone/>
            </a:pPr>
            <a:r>
              <a:rPr lang="en-US" sz="4000" b="1" dirty="0">
                <a:solidFill>
                  <a:schemeClr val="accent1">
                    <a:lumMod val="75000"/>
                  </a:schemeClr>
                </a:solidFill>
                <a:effectLst>
                  <a:outerShdw blurRad="38100" dist="38100" dir="2700000" algn="tl">
                    <a:srgbClr val="000000">
                      <a:alpha val="43137"/>
                    </a:srgbClr>
                  </a:outerShdw>
                </a:effectLst>
              </a:rPr>
              <a:t/>
            </a:r>
            <a:br>
              <a:rPr lang="en-US" sz="4000" b="1" dirty="0">
                <a:solidFill>
                  <a:schemeClr val="accent1">
                    <a:lumMod val="75000"/>
                  </a:schemeClr>
                </a:solidFill>
                <a:effectLst>
                  <a:outerShdw blurRad="38100" dist="38100" dir="2700000" algn="tl">
                    <a:srgbClr val="000000">
                      <a:alpha val="43137"/>
                    </a:srgbClr>
                  </a:outerShdw>
                </a:effectLst>
              </a:rPr>
            </a:br>
            <a:endParaRPr lang="ar-IQ" sz="4000" b="1" dirty="0"/>
          </a:p>
        </p:txBody>
      </p:sp>
    </p:spTree>
    <p:extLst>
      <p:ext uri="{BB962C8B-B14F-4D97-AF65-F5344CB8AC3E}">
        <p14:creationId xmlns:p14="http://schemas.microsoft.com/office/powerpoint/2010/main" val="311545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7201"/>
            <a:ext cx="8596668" cy="5584162"/>
          </a:xfrm>
          <a:solidFill>
            <a:schemeClr val="accent1">
              <a:lumMod val="40000"/>
              <a:lumOff val="60000"/>
            </a:schemeClr>
          </a:solidFill>
        </p:spPr>
        <p:txBody>
          <a:bodyPr>
            <a:normAutofit lnSpcReduction="10000"/>
          </a:bodyPr>
          <a:lstStyle/>
          <a:p>
            <a:pPr marL="0" indent="0">
              <a:buNone/>
            </a:pPr>
            <a:endParaRPr lang="ar-IQ" sz="2000" b="1" dirty="0" smtClean="0"/>
          </a:p>
          <a:p>
            <a:pPr marL="0" indent="0">
              <a:buNone/>
            </a:pPr>
            <a:r>
              <a:rPr lang="ar-IQ" sz="2000" b="1" dirty="0" smtClean="0"/>
              <a:t>تمهيد :</a:t>
            </a:r>
            <a:endParaRPr lang="en-US" sz="2000" b="1" dirty="0"/>
          </a:p>
          <a:p>
            <a:pPr marL="0" indent="0" algn="just">
              <a:lnSpc>
                <a:spcPct val="150000"/>
              </a:lnSpc>
              <a:buNone/>
            </a:pPr>
            <a:r>
              <a:rPr lang="ar-IQ" dirty="0">
                <a:solidFill>
                  <a:schemeClr val="tx1"/>
                </a:solidFill>
              </a:rPr>
              <a:t>ي</a:t>
            </a:r>
            <a:r>
              <a:rPr lang="ar-IQ" dirty="0" smtClean="0">
                <a:solidFill>
                  <a:schemeClr val="tx1"/>
                </a:solidFill>
              </a:rPr>
              <a:t>عد </a:t>
            </a:r>
            <a:r>
              <a:rPr lang="ar-IQ" dirty="0">
                <a:solidFill>
                  <a:schemeClr val="tx1"/>
                </a:solidFill>
              </a:rPr>
              <a:t>الذكاء </a:t>
            </a:r>
            <a:r>
              <a:rPr lang="ar-IQ" b="1" dirty="0">
                <a:solidFill>
                  <a:srgbClr val="C00000"/>
                </a:solidFill>
              </a:rPr>
              <a:t>من أبرز المظاهر العقلية التي تميز بها الأنسان عن غيره من الكائنات الحية , وهناك الكثير من الآيات القرآنية الكريمة التي أشارت الى الذكاء كقوله تعالى (هل يستوي الذين يعلمون والذين لا يعلمون أنما يتذكر أولوا الألباب) (سورة الزمر, آية: (9</a:t>
            </a:r>
            <a:r>
              <a:rPr lang="ar-IQ" b="1" dirty="0" smtClean="0">
                <a:solidFill>
                  <a:srgbClr val="C00000"/>
                </a:solidFill>
              </a:rPr>
              <a:t>) </a:t>
            </a:r>
          </a:p>
          <a:p>
            <a:pPr marL="0" indent="0" algn="just">
              <a:lnSpc>
                <a:spcPct val="150000"/>
              </a:lnSpc>
              <a:buNone/>
            </a:pPr>
            <a:r>
              <a:rPr lang="ar-IQ" dirty="0" smtClean="0">
                <a:solidFill>
                  <a:schemeClr val="tx1"/>
                </a:solidFill>
              </a:rPr>
              <a:t>ويعد </a:t>
            </a:r>
            <a:r>
              <a:rPr lang="ar-IQ" dirty="0" smtClean="0">
                <a:solidFill>
                  <a:schemeClr val="tx1"/>
                </a:solidFill>
              </a:rPr>
              <a:t>مفهوم الذكاء من أكثر المفاهيم التي حظيت باهتمام علماء النفس وعدد أخر من الباحثين في شتى الاختصاصات. وقد ظهر مفهوم الذكاء الاستراتيجي كنتيجة للانفجار المعلوماتي الذي أنعكس على أداء المنظمات , واصبحت المعلومة ذات بعد استراتيجي ومن يمتلك المعلومة يكون الأكثر قوة وتميزاً لكونها المورد الذي لا يكتسب قيمته من شكله المادي الملموس وبالتالي اصبح التحدي الذي تواجهه المنظمة هو الوصول للمعلومة الصحيحة لكسب ولاء الجمهور من خلال احداث التغيير عن طريق المعرفة والابتكار, لذا يتم تناوله من خلال المحاور التالية:</a:t>
            </a:r>
            <a:endParaRPr lang="en-US" dirty="0" smtClean="0">
              <a:solidFill>
                <a:schemeClr val="tx1"/>
              </a:solidFill>
            </a:endParaRPr>
          </a:p>
          <a:p>
            <a:pPr marL="0" indent="0">
              <a:lnSpc>
                <a:spcPct val="150000"/>
              </a:lnSpc>
              <a:buNone/>
            </a:pPr>
            <a:endParaRPr lang="ar-IQ" dirty="0"/>
          </a:p>
        </p:txBody>
      </p:sp>
    </p:spTree>
    <p:extLst>
      <p:ext uri="{BB962C8B-B14F-4D97-AF65-F5344CB8AC3E}">
        <p14:creationId xmlns:p14="http://schemas.microsoft.com/office/powerpoint/2010/main" val="56797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677863" y="601579"/>
            <a:ext cx="8596312" cy="5440446"/>
          </a:xfrm>
          <a:solidFill>
            <a:schemeClr val="accent1">
              <a:lumMod val="40000"/>
              <a:lumOff val="60000"/>
            </a:schemeClr>
          </a:solidFill>
        </p:spPr>
        <p:txBody>
          <a:bodyPr>
            <a:normAutofit fontScale="90000"/>
          </a:bodyPr>
          <a:lstStyle/>
          <a:p>
            <a:pPr marL="0" lvl="0" indent="0">
              <a:buNone/>
            </a:pPr>
            <a:r>
              <a:rPr lang="ar-IQ" sz="3300" b="1" dirty="0" smtClean="0">
                <a:solidFill>
                  <a:schemeClr val="tx1"/>
                </a:solidFill>
                <a:latin typeface="Andalus" panose="02020603050405020304" pitchFamily="18" charset="-78"/>
                <a:cs typeface="Andalus" panose="02020603050405020304" pitchFamily="18" charset="-78"/>
              </a:rPr>
              <a:t>مفهوم </a:t>
            </a:r>
            <a:r>
              <a:rPr lang="ar-IQ" sz="3300" b="1" dirty="0">
                <a:solidFill>
                  <a:schemeClr val="tx1"/>
                </a:solidFill>
                <a:latin typeface="Andalus" panose="02020603050405020304" pitchFamily="18" charset="-78"/>
                <a:cs typeface="Andalus" panose="02020603050405020304" pitchFamily="18" charset="-78"/>
              </a:rPr>
              <a:t>الذكاء الاستراتيجي:</a:t>
            </a:r>
            <a:endParaRPr lang="en-US" sz="3300" b="1" dirty="0">
              <a:solidFill>
                <a:schemeClr val="tx1"/>
              </a:solidFill>
              <a:latin typeface="Andalus" panose="02020603050405020304" pitchFamily="18" charset="-78"/>
              <a:cs typeface="Andalus" panose="02020603050405020304" pitchFamily="18" charset="-78"/>
            </a:endParaRPr>
          </a:p>
          <a:p>
            <a:pPr marL="0" indent="0" algn="just">
              <a:buNone/>
            </a:pPr>
            <a:r>
              <a:rPr lang="ar-IQ" sz="2100" b="1" dirty="0">
                <a:solidFill>
                  <a:schemeClr val="tx1"/>
                </a:solidFill>
              </a:rPr>
              <a:t>      </a:t>
            </a:r>
            <a:r>
              <a:rPr lang="ar-IQ" sz="2000" b="1" dirty="0">
                <a:solidFill>
                  <a:schemeClr val="tx1"/>
                </a:solidFill>
              </a:rPr>
              <a:t>بالرغم من الجهود التي بذلت في ميدان الذكاء لسنوات طويلة الا أنه لا يوجد أتفاق بين العلماء حول طبيعة الذكاء نتيجة لاختلاف الزوايا التي نظروا منها اليه ومن خلال مراجعتنا للبحوث والأدبيات العلمية قمنا بتعريف الذكاء على أساس أنه (عملية تكيف) إذ عرفه (</a:t>
            </a:r>
            <a:r>
              <a:rPr lang="en-US" sz="2000" b="1" dirty="0">
                <a:solidFill>
                  <a:schemeClr val="tx1"/>
                </a:solidFill>
              </a:rPr>
              <a:t>Scheiler,2012:16</a:t>
            </a:r>
            <a:r>
              <a:rPr lang="ar-IQ" sz="2000" b="1" dirty="0">
                <a:solidFill>
                  <a:schemeClr val="tx1"/>
                </a:solidFill>
              </a:rPr>
              <a:t>) بأنه "قابلية الفرد لفهم العالم من حوله , وتوصله الى معالجة تحديات هذا العالم" , وهناك من اشار اليه على أنه "مواجهة الفرد للوضع المستجد والتلاؤم معه بسرعة وحزم" (</a:t>
            </a:r>
            <a:r>
              <a:rPr lang="en-US" sz="2000" b="1" dirty="0">
                <a:solidFill>
                  <a:schemeClr val="tx1"/>
                </a:solidFill>
              </a:rPr>
              <a:t>Ang&amp;Dyne,2003:4</a:t>
            </a:r>
            <a:r>
              <a:rPr lang="ar-IQ" sz="2000" b="1" dirty="0">
                <a:solidFill>
                  <a:schemeClr val="tx1"/>
                </a:solidFill>
              </a:rPr>
              <a:t>) وهناك العديد من الباحثين من رأى أن الذكاء يمثل قدرة على التعلم إذ </a:t>
            </a:r>
            <a:r>
              <a:rPr lang="ar-IQ" sz="2000" b="1" dirty="0" smtClean="0">
                <a:solidFill>
                  <a:schemeClr val="tx1"/>
                </a:solidFill>
              </a:rPr>
              <a:t>عرف بأنه </a:t>
            </a:r>
            <a:r>
              <a:rPr lang="ar-IQ" sz="2000" b="1" dirty="0">
                <a:solidFill>
                  <a:schemeClr val="tx1"/>
                </a:solidFill>
              </a:rPr>
              <a:t>"المجموع الكلي للمهارات المكتسبة والمعارف والاستعداد للتعلم , والقدرات التي تعبر عن عمليات ذهنية في طبيعتها والتي تتوفر لديه في أي مدة من الزمن" في حين رأى (</a:t>
            </a:r>
            <a:r>
              <a:rPr lang="en-US" sz="2000" b="1" dirty="0">
                <a:solidFill>
                  <a:schemeClr val="tx1"/>
                </a:solidFill>
              </a:rPr>
              <a:t>Walfe,2007:6</a:t>
            </a:r>
            <a:r>
              <a:rPr lang="ar-IQ" sz="2000" b="1" dirty="0">
                <a:solidFill>
                  <a:schemeClr val="tx1"/>
                </a:solidFill>
              </a:rPr>
              <a:t>) بأنه "استدلال واستخدام الذاكرة والقدرة على الحكم واستخدام المعلومات في التعلم ومواجهة المواقف والمشكلات الجديدة" وهناك من الباحثين من رأى أن الذكاء قدرة على التفكير إذ ذكر (</a:t>
            </a:r>
            <a:r>
              <a:rPr lang="en-US" sz="2000" b="1" dirty="0">
                <a:solidFill>
                  <a:schemeClr val="tx1"/>
                </a:solidFill>
              </a:rPr>
              <a:t>Katzkshapir,2008:120</a:t>
            </a:r>
            <a:r>
              <a:rPr lang="ar-IQ" sz="2000" b="1" dirty="0">
                <a:solidFill>
                  <a:schemeClr val="tx1"/>
                </a:solidFill>
              </a:rPr>
              <a:t>) بأن الذكاء "هو الشيء المجد أو التفكير بالرموز من الفاظ محددة عن مدلولاتها الحسية" في حين عرفه (</a:t>
            </a:r>
            <a:r>
              <a:rPr lang="en-US" sz="2000" b="1" dirty="0">
                <a:solidFill>
                  <a:schemeClr val="tx1"/>
                </a:solidFill>
              </a:rPr>
              <a:t>Stemberg.2005:2</a:t>
            </a:r>
            <a:r>
              <a:rPr lang="ar-IQ" sz="2000" b="1" dirty="0">
                <a:solidFill>
                  <a:schemeClr val="tx1"/>
                </a:solidFill>
              </a:rPr>
              <a:t>) بأنه "</a:t>
            </a:r>
            <a:r>
              <a:rPr lang="ar-IQ" sz="2200" b="1" dirty="0">
                <a:solidFill>
                  <a:srgbClr val="C00000"/>
                </a:solidFill>
              </a:rPr>
              <a:t>القابلية العامة لدى الفرد أي تجعله يعمل جاهداً لتحقيق اغراض معينة ويفكر منطقياً ويتعامل مع البيئة بشكل فاعل".</a:t>
            </a:r>
            <a:endParaRPr lang="en-US" sz="2200" b="1" dirty="0">
              <a:solidFill>
                <a:srgbClr val="C00000"/>
              </a:solidFill>
            </a:endParaRPr>
          </a:p>
          <a:p>
            <a:pPr marL="0" indent="0" algn="just">
              <a:buNone/>
            </a:pPr>
            <a:endParaRPr lang="ar-IQ" sz="2100" dirty="0">
              <a:solidFill>
                <a:schemeClr val="tx1"/>
              </a:solidFill>
            </a:endParaRPr>
          </a:p>
        </p:txBody>
      </p:sp>
    </p:spTree>
    <p:extLst>
      <p:ext uri="{BB962C8B-B14F-4D97-AF65-F5344CB8AC3E}">
        <p14:creationId xmlns:p14="http://schemas.microsoft.com/office/powerpoint/2010/main" val="2717844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72979"/>
            <a:ext cx="8596668" cy="5668383"/>
          </a:xfrm>
          <a:solidFill>
            <a:schemeClr val="accent1">
              <a:lumMod val="40000"/>
              <a:lumOff val="60000"/>
            </a:schemeClr>
          </a:solidFill>
        </p:spPr>
        <p:txBody>
          <a:bodyPr>
            <a:noAutofit/>
          </a:bodyPr>
          <a:lstStyle/>
          <a:p>
            <a:pPr marL="457200" lvl="1" indent="0" algn="just">
              <a:buNone/>
            </a:pPr>
            <a:endParaRPr lang="ar-IQ" sz="1800" b="1" dirty="0" smtClean="0"/>
          </a:p>
          <a:p>
            <a:pPr marL="457200" lvl="1" indent="0" algn="just">
              <a:buNone/>
            </a:pPr>
            <a:r>
              <a:rPr lang="ar-IQ" sz="1800" b="1" dirty="0" smtClean="0"/>
              <a:t>أما </a:t>
            </a:r>
            <a:r>
              <a:rPr lang="ar-IQ" sz="1800" b="1" dirty="0"/>
              <a:t>بخصوص الذكاء الاستراتيجي فقد تعددت التعريفات التي قدّمها الكتّاب والباحثون وتباينت وجهات نظرهم حول تحديد مفهومه إذ عرفه (عباس,2002: 5) على أنه "القدرات العقلية التي يستخدمها الفرد لمواجهة المواقف الجدية أو القدرة على الفهم وادراك الحقيقة" , في حين رأى (</a:t>
            </a:r>
            <a:r>
              <a:rPr lang="en-US" sz="1800" b="1" dirty="0"/>
              <a:t>Kuhlmamm,1999:14</a:t>
            </a:r>
            <a:r>
              <a:rPr lang="ar-IQ" sz="1800" b="1" dirty="0"/>
              <a:t>) بأنه " أفكار خرائط طريق موجهة لصناع القرار نحو اتخاذ قرارات أكثر وعياً وتتجاوز الترتيب التقليدي عبر تلبية حاجاتهم الملحة وفي الوقت المناسب وبالدقة والكمية والجودة المطلوبة لصناعة القرارات" في حين أشار (</a:t>
            </a:r>
            <a:r>
              <a:rPr lang="en-US" sz="1800" b="1" dirty="0"/>
              <a:t>Jonson,2016:1</a:t>
            </a:r>
            <a:r>
              <a:rPr lang="ar-IQ" sz="1800" b="1" dirty="0"/>
              <a:t>) بأن الذكاء الاستراتيجي </a:t>
            </a:r>
            <a:r>
              <a:rPr lang="ar-IQ" sz="2000" b="1" dirty="0">
                <a:solidFill>
                  <a:srgbClr val="C00000"/>
                </a:solidFill>
              </a:rPr>
              <a:t>"وظيفة تختص بتحليل المنافسين أو فهم اهدافهم المستقبلية واستراتيجياتهم الحالية وما يؤمنون به من فرضيات عن انفسهم والصناعة وفهم قدراتهم وأبرز مكوناتهم" </a:t>
            </a:r>
            <a:r>
              <a:rPr lang="ar-IQ" sz="1800" b="1" dirty="0"/>
              <a:t>ومن ثم رأى (جابر,2003: 17) بأنه "القدرة على تطوير الاستراتيجيات الملائمة لمواجهة التأثيرات البيئية المستقلة ويشمل الموهبة , الفهم , المعرفة , المرونة , الخيال الواسع" , فيما اشار كلاً من (</a:t>
            </a:r>
            <a:r>
              <a:rPr lang="en-US" sz="1800" b="1" dirty="0"/>
              <a:t>Lyamu&amp;Molol,2013:3</a:t>
            </a:r>
            <a:r>
              <a:rPr lang="ar-IQ" sz="1800" b="1" dirty="0"/>
              <a:t>) على الذكاء الاستراتيجي ما هو إلا "مجموعة من الأنشطة المنسقة فيما بينها من أجل التحكم في المعلومات الاستراتيجية للمنظمة والحفاظ على وضعها التنافسي".</a:t>
            </a:r>
            <a:endParaRPr lang="en-US" sz="1800" b="1" dirty="0"/>
          </a:p>
          <a:p>
            <a:pPr marL="457200" lvl="1" indent="0" algn="just">
              <a:buNone/>
            </a:pPr>
            <a:endParaRPr lang="en-US" sz="1800" b="1" dirty="0">
              <a:solidFill>
                <a:srgbClr val="00B050"/>
              </a:solidFill>
            </a:endParaRPr>
          </a:p>
        </p:txBody>
      </p:sp>
    </p:spTree>
    <p:extLst>
      <p:ext uri="{BB962C8B-B14F-4D97-AF65-F5344CB8AC3E}">
        <p14:creationId xmlns:p14="http://schemas.microsoft.com/office/powerpoint/2010/main" val="1735105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734" y="493296"/>
            <a:ext cx="8418540" cy="5524005"/>
          </a:xfrm>
          <a:solidFill>
            <a:schemeClr val="accent1">
              <a:lumMod val="40000"/>
              <a:lumOff val="60000"/>
            </a:schemeClr>
          </a:solidFill>
        </p:spPr>
        <p:txBody>
          <a:bodyPr/>
          <a:lstStyle/>
          <a:p>
            <a:pPr marL="0" lvl="0" indent="0">
              <a:buNone/>
            </a:pPr>
            <a:r>
              <a:rPr lang="ar-IQ" sz="2000" b="1" dirty="0" smtClean="0"/>
              <a:t>     </a:t>
            </a:r>
          </a:p>
          <a:p>
            <a:pPr marL="0" lvl="0" indent="0">
              <a:buNone/>
            </a:pPr>
            <a:r>
              <a:rPr lang="ar-IQ" sz="2000" b="1" dirty="0" smtClean="0"/>
              <a:t> أهمية </a:t>
            </a:r>
            <a:r>
              <a:rPr lang="ar-IQ" sz="2000" b="1" dirty="0"/>
              <a:t>الذكاء الاستراتيجي</a:t>
            </a:r>
            <a:r>
              <a:rPr lang="ar-IQ" sz="2000" b="1" dirty="0" smtClean="0"/>
              <a:t>:</a:t>
            </a:r>
            <a:endParaRPr lang="ar-IQ" sz="2000" b="1" dirty="0"/>
          </a:p>
          <a:p>
            <a:pPr marL="0" lvl="0" indent="0" algn="just">
              <a:buNone/>
            </a:pPr>
            <a:r>
              <a:rPr lang="ar-IQ" sz="2000" b="1" dirty="0"/>
              <a:t> </a:t>
            </a:r>
            <a:r>
              <a:rPr lang="ar-IQ" sz="2000" b="1" dirty="0" smtClean="0"/>
              <a:t>        </a:t>
            </a:r>
            <a:r>
              <a:rPr lang="ar-IQ" b="1" dirty="0" smtClean="0"/>
              <a:t>  </a:t>
            </a:r>
            <a:r>
              <a:rPr lang="ar-IQ" b="1" dirty="0"/>
              <a:t>يعد الذكاء الاستراتيجي واحداً من أهم مكونات العقل الاستراتيجي والذي يتفاعل بدوره مع الإدراك والتفكير والتعلم الاستراتيجي , وتبرز أهميته في منظمات الأعمال ولاسيما منها المنظمات الأكاديمية وكما أشار اليها كلاً من (</a:t>
            </a:r>
            <a:r>
              <a:rPr lang="en-US" b="1" dirty="0"/>
              <a:t>Paukeretal,2000:1</a:t>
            </a:r>
            <a:r>
              <a:rPr lang="ar-IQ" b="1" dirty="0"/>
              <a:t>), (الخفاجي,2009: 232) , (الكرخي,2016: 106) في كل مما يأتي:</a:t>
            </a:r>
            <a:endParaRPr lang="en-US" b="1" dirty="0"/>
          </a:p>
          <a:p>
            <a:pPr lvl="0"/>
            <a:r>
              <a:rPr lang="ar-IQ" sz="2000" b="1" dirty="0" smtClean="0">
                <a:solidFill>
                  <a:srgbClr val="C00000"/>
                </a:solidFill>
              </a:rPr>
              <a:t>يساعد صانعي القرار على التركيز في بحوثهم وتحليلهم لحاجات المستفيدين في شتى المجالات.</a:t>
            </a:r>
            <a:endParaRPr lang="en-US" sz="2000" b="1" dirty="0" smtClean="0">
              <a:solidFill>
                <a:srgbClr val="C00000"/>
              </a:solidFill>
            </a:endParaRPr>
          </a:p>
          <a:p>
            <a:pPr lvl="0"/>
            <a:r>
              <a:rPr lang="ar-IQ" sz="2000" b="1" dirty="0" smtClean="0">
                <a:solidFill>
                  <a:srgbClr val="C00000"/>
                </a:solidFill>
              </a:rPr>
              <a:t>رصد </a:t>
            </a:r>
            <a:r>
              <a:rPr lang="ar-IQ" sz="2000" b="1" dirty="0">
                <a:solidFill>
                  <a:srgbClr val="C00000"/>
                </a:solidFill>
              </a:rPr>
              <a:t>التغيرات المفاجئة والطويلة الأمد وتحليلها واستنباط التغيرات المستقبلية.</a:t>
            </a:r>
            <a:endParaRPr lang="en-US" sz="2000" b="1" dirty="0">
              <a:solidFill>
                <a:srgbClr val="C00000"/>
              </a:solidFill>
            </a:endParaRPr>
          </a:p>
          <a:p>
            <a:pPr lvl="0"/>
            <a:r>
              <a:rPr lang="ar-IQ" sz="2000" b="1" dirty="0">
                <a:solidFill>
                  <a:srgbClr val="C00000"/>
                </a:solidFill>
              </a:rPr>
              <a:t>يقوم بتحليل وتفسير المعلومات وتقديمها الى متخذي القرارات.</a:t>
            </a:r>
            <a:endParaRPr lang="en-US" sz="2000" b="1" dirty="0">
              <a:solidFill>
                <a:srgbClr val="C00000"/>
              </a:solidFill>
            </a:endParaRPr>
          </a:p>
          <a:p>
            <a:pPr lvl="0"/>
            <a:r>
              <a:rPr lang="ar-IQ" sz="2000" b="1" dirty="0" smtClean="0">
                <a:solidFill>
                  <a:srgbClr val="C00000"/>
                </a:solidFill>
              </a:rPr>
              <a:t>يساهم في بناء مركز استراتيجي لمنظمات الاعمال و لاسيما القيادية منها </a:t>
            </a:r>
            <a:r>
              <a:rPr lang="ar-IQ" b="1" dirty="0" smtClean="0"/>
              <a:t>.</a:t>
            </a:r>
            <a:endParaRPr lang="en-US" b="1" dirty="0" smtClean="0"/>
          </a:p>
          <a:p>
            <a:endParaRPr lang="ar-IQ" b="1" dirty="0"/>
          </a:p>
        </p:txBody>
      </p:sp>
    </p:spTree>
    <p:extLst>
      <p:ext uri="{BB962C8B-B14F-4D97-AF65-F5344CB8AC3E}">
        <p14:creationId xmlns:p14="http://schemas.microsoft.com/office/powerpoint/2010/main" val="3772248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48916"/>
            <a:ext cx="8189940" cy="5606715"/>
          </a:xfrm>
          <a:solidFill>
            <a:schemeClr val="accent1">
              <a:lumMod val="40000"/>
              <a:lumOff val="60000"/>
            </a:schemeClr>
          </a:solidFill>
        </p:spPr>
        <p:txBody>
          <a:bodyPr>
            <a:normAutofit fontScale="92500" lnSpcReduction="10000"/>
          </a:bodyPr>
          <a:lstStyle/>
          <a:p>
            <a:pPr marL="0" lvl="0" indent="0">
              <a:buNone/>
            </a:pPr>
            <a:endParaRPr lang="ar-IQ" sz="2000" b="1" dirty="0" smtClean="0"/>
          </a:p>
          <a:p>
            <a:pPr marL="0" lvl="0" indent="0">
              <a:buNone/>
            </a:pPr>
            <a:r>
              <a:rPr lang="ar-IQ" sz="2000" b="1" dirty="0" smtClean="0"/>
              <a:t>عناصر </a:t>
            </a:r>
            <a:r>
              <a:rPr lang="ar-IQ" sz="2000" b="1" dirty="0"/>
              <a:t>الذكاء </a:t>
            </a:r>
            <a:r>
              <a:rPr lang="ar-IQ" sz="2000" b="1" dirty="0" smtClean="0"/>
              <a:t>الاستراتيجي</a:t>
            </a:r>
            <a:endParaRPr lang="ar-IQ" sz="2000" b="1" dirty="0"/>
          </a:p>
          <a:p>
            <a:pPr marL="0" lvl="0" indent="0" algn="just">
              <a:buNone/>
            </a:pPr>
            <a:r>
              <a:rPr lang="ar-IQ" sz="2000" b="1" dirty="0" smtClean="0"/>
              <a:t>         </a:t>
            </a:r>
            <a:r>
              <a:rPr lang="ar-IQ" dirty="0" smtClean="0"/>
              <a:t> </a:t>
            </a:r>
            <a:r>
              <a:rPr lang="ar-IQ" b="1" dirty="0"/>
              <a:t>يعد الذكاء الاستراتيجي عبارة عن منظومة متكاملة من عدة عناصر تساعد القادة على فهم وتشكيل المستقبل , كما واشار أن شراكة العناصر مجتمعة ومترابطة تساعد القادة في التطلع الى المستقبل ومعرفة البيئة الخارجية بدقة عالية , مع امكانية تحفيز العاملين وتحقيق نتائج عظيمة للمنظمة وكالآتي:</a:t>
            </a:r>
            <a:endParaRPr lang="en-US" b="1" dirty="0"/>
          </a:p>
          <a:p>
            <a:pPr lvl="0" algn="just">
              <a:lnSpc>
                <a:spcPct val="150000"/>
              </a:lnSpc>
            </a:pPr>
            <a:r>
              <a:rPr lang="ar-IQ" b="1" dirty="0">
                <a:solidFill>
                  <a:srgbClr val="C00000"/>
                </a:solidFill>
              </a:rPr>
              <a:t>ا</a:t>
            </a:r>
            <a:r>
              <a:rPr lang="ar-IQ" sz="1900" b="1" dirty="0">
                <a:solidFill>
                  <a:srgbClr val="C00000"/>
                </a:solidFill>
              </a:rPr>
              <a:t>لاستشراف</a:t>
            </a:r>
            <a:r>
              <a:rPr lang="ar-IQ" b="1" dirty="0"/>
              <a:t>: يعرف الاستشراف على أنه قدرة الفرد على التفكير بالاعتماد على قوى غير مرئية وغير مدركة , إلا أنها تساهم في قراءة المستقبل (قاسم,2011: 41) والاستشراف يعني قابلية الفرد على التفكير في صورة غير مرئية , وهو </a:t>
            </a:r>
            <a:r>
              <a:rPr lang="ar-IQ" b="1" dirty="0" smtClean="0"/>
              <a:t>في اطار </a:t>
            </a:r>
            <a:r>
              <a:rPr lang="ar-IQ" b="1" dirty="0"/>
              <a:t>عمل استشعار المنظمة وقادتها بوجود فرص ومن ثم استغلالها (</a:t>
            </a:r>
            <a:r>
              <a:rPr lang="en-US" b="1" dirty="0"/>
              <a:t>Maccoby,2001:2</a:t>
            </a:r>
            <a:r>
              <a:rPr lang="ar-IQ" b="1" dirty="0"/>
              <a:t>) يمثل امكانية اسقاط حالة العالم الراهنة على المستقبل وتميز ما يمكن تجنبه , والتأثير فيه , والسيطرة عليه كما ويشير الى بصيرة الفرد في عواقب الامور, أو التطلعات للمستقبل عبر رصد العوامل الديناميكية في الوقت الحاضر.(</a:t>
            </a:r>
            <a:r>
              <a:rPr lang="en-US" b="1" dirty="0"/>
              <a:t>Maccaby,2013:62</a:t>
            </a:r>
            <a:r>
              <a:rPr lang="ar-IQ" b="1" dirty="0"/>
              <a:t>)</a:t>
            </a:r>
            <a:endParaRPr lang="en-US" b="1" dirty="0"/>
          </a:p>
          <a:p>
            <a:pPr marL="0" indent="0" algn="just">
              <a:lnSpc>
                <a:spcPct val="150000"/>
              </a:lnSpc>
              <a:buNone/>
            </a:pPr>
            <a:r>
              <a:rPr lang="ar-IQ" b="1" dirty="0" smtClean="0"/>
              <a:t> </a:t>
            </a:r>
            <a:endParaRPr lang="ar-IQ" b="1" dirty="0"/>
          </a:p>
        </p:txBody>
      </p:sp>
    </p:spTree>
    <p:extLst>
      <p:ext uri="{BB962C8B-B14F-4D97-AF65-F5344CB8AC3E}">
        <p14:creationId xmlns:p14="http://schemas.microsoft.com/office/powerpoint/2010/main" val="267977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9075"/>
            <a:ext cx="7901182" cy="5632288"/>
          </a:xfrm>
          <a:solidFill>
            <a:schemeClr val="accent1">
              <a:lumMod val="40000"/>
              <a:lumOff val="60000"/>
            </a:schemeClr>
          </a:solidFill>
        </p:spPr>
        <p:txBody>
          <a:bodyPr/>
          <a:lstStyle/>
          <a:p>
            <a:pPr marL="0" lvl="0" indent="0" algn="just">
              <a:lnSpc>
                <a:spcPct val="150000"/>
              </a:lnSpc>
              <a:buNone/>
            </a:pPr>
            <a:endParaRPr lang="ar-IQ" b="1" dirty="0" smtClean="0"/>
          </a:p>
          <a:p>
            <a:pPr marL="0" lvl="0" indent="0" algn="just">
              <a:lnSpc>
                <a:spcPct val="150000"/>
              </a:lnSpc>
              <a:buNone/>
            </a:pPr>
            <a:r>
              <a:rPr lang="ar-IQ" sz="2000" b="1" dirty="0" smtClean="0">
                <a:solidFill>
                  <a:srgbClr val="C00000"/>
                </a:solidFill>
              </a:rPr>
              <a:t>الحدس:</a:t>
            </a:r>
            <a:r>
              <a:rPr lang="ar-IQ" b="1" dirty="0" smtClean="0"/>
              <a:t> </a:t>
            </a:r>
            <a:r>
              <a:rPr lang="ar-IQ" b="1" dirty="0"/>
              <a:t>يعد الحدس هو الظن , التخمين والادراك المباشر وتعد سمة من </a:t>
            </a:r>
            <a:r>
              <a:rPr lang="ar-IQ" b="1" dirty="0" smtClean="0"/>
              <a:t>سمات </a:t>
            </a:r>
            <a:r>
              <a:rPr lang="ar-IQ" b="1" dirty="0"/>
              <a:t>الارتباط اللاشعوري , والقدرة على ربط الافكار ومزجها وتشكيلها واستنباط افكار جديدة (العبيدي,السالم,2012: 757) , كما ويعد من ابرز مقومات القيادة وممن يتسمون بالذكاء الاستراتيجي وتقع على عاتقهم تكهن وتوقع المشكلات قبل حدوثها , بالإضافة الى ذلك الحصول على المعلومات وذلك من أجل الإلمام بالمخاطر المحيطة واقتناص الفرص , وتبرز اهمية الحدس كونه قدرة تمكن الفرد من الاستفادة من اللاوعي والقدرة المعرفية التي تعد بعيدة المنال في الكشف عن المخاطر قبل حدوثها. (محمد, واخرون,2012: 518)</a:t>
            </a:r>
            <a:endParaRPr lang="en-US" b="1" dirty="0"/>
          </a:p>
        </p:txBody>
      </p:sp>
    </p:spTree>
    <p:extLst>
      <p:ext uri="{BB962C8B-B14F-4D97-AF65-F5344CB8AC3E}">
        <p14:creationId xmlns:p14="http://schemas.microsoft.com/office/powerpoint/2010/main" val="432353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081" y="788989"/>
            <a:ext cx="8346351" cy="4817727"/>
          </a:xfrm>
          <a:solidFill>
            <a:schemeClr val="accent1">
              <a:lumMod val="40000"/>
              <a:lumOff val="60000"/>
            </a:schemeClr>
          </a:solidFill>
        </p:spPr>
        <p:txBody>
          <a:bodyPr/>
          <a:lstStyle/>
          <a:p>
            <a:pPr marL="0" lvl="0" indent="0">
              <a:buNone/>
            </a:pPr>
            <a:endParaRPr lang="ar-IQ" dirty="0" smtClean="0"/>
          </a:p>
          <a:p>
            <a:pPr marL="0" lvl="0" indent="0" algn="just">
              <a:lnSpc>
                <a:spcPct val="150000"/>
              </a:lnSpc>
              <a:buNone/>
            </a:pPr>
            <a:r>
              <a:rPr lang="ar-IQ" sz="2000" b="1" dirty="0" smtClean="0">
                <a:solidFill>
                  <a:srgbClr val="C00000"/>
                </a:solidFill>
              </a:rPr>
              <a:t>الابداع</a:t>
            </a:r>
            <a:r>
              <a:rPr lang="ar-IQ" b="1" dirty="0"/>
              <a:t>: يمثل قدرة الفرد على التفكير في مجال مفتوح , والقدرة على تغيير عناصر الخبرة في صورة جديدة (قاسم,2011: 51) , وعرف على أنه " قدرة المنظمة على الوصول الى ما هو جديد ويضيف قيمة ويقدم منتج افضل مقارنة بمنتجات المنافسين" , وعرفه اخرون على أنه الميل والتوجه مع افكار ونشاطات وتجارب متميزة , ويعتبر الابداع قلب الريادة ويحرص الرياديون على ايجاد طرق ابداعية واستخدامها لتعزيز القدرة التنافسية , كما ظهر دور الابداع في الارتقاء بقدرات القادة وبتحديده ما يوصف به المبدعين عموماً والقادة خصوصاً (محمد,واخرون,2012: 517)</a:t>
            </a:r>
            <a:endParaRPr lang="en-US" b="1" dirty="0"/>
          </a:p>
          <a:p>
            <a:pPr algn="just">
              <a:lnSpc>
                <a:spcPct val="150000"/>
              </a:lnSpc>
            </a:pPr>
            <a:endParaRPr lang="ar-IQ" b="1" dirty="0"/>
          </a:p>
        </p:txBody>
      </p:sp>
    </p:spTree>
    <p:extLst>
      <p:ext uri="{BB962C8B-B14F-4D97-AF65-F5344CB8AC3E}">
        <p14:creationId xmlns:p14="http://schemas.microsoft.com/office/powerpoint/2010/main" val="3121784402"/>
      </p:ext>
    </p:extLst>
  </p:cSld>
  <p:clrMapOvr>
    <a:masterClrMapping/>
  </p:clrMapOvr>
</p:sld>
</file>

<file path=ppt/theme/theme1.xml><?xml version="1.0" encoding="utf-8"?>
<a:theme xmlns:a="http://schemas.openxmlformats.org/drawingml/2006/main" name="Facet">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749</TotalTime>
  <Words>1329</Words>
  <Application>Microsoft Office PowerPoint</Application>
  <PresentationFormat>Widescreen</PresentationFormat>
  <Paragraphs>46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Andalus</vt:lpstr>
      <vt:lpstr>Arial</vt:lpstr>
      <vt:lpstr>Tahoma</vt:lpstr>
      <vt:lpstr>Trebuchet MS</vt:lpstr>
      <vt:lpstr>Wingdings 3</vt:lpstr>
      <vt:lpstr>Facet</vt:lpstr>
      <vt:lpstr>               السلام عليكم ورحمة الله وبركاته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تأثير الذكاء الاستراتيجي في تسويق الخدمة الجامعية دراسة حالة في كلية الرافدين الجامعة </dc:title>
  <dc:creator>FADA</dc:creator>
  <cp:lastModifiedBy>MAHA ALAZAWI</cp:lastModifiedBy>
  <cp:revision>127</cp:revision>
  <dcterms:created xsi:type="dcterms:W3CDTF">2018-04-29T02:07:32Z</dcterms:created>
  <dcterms:modified xsi:type="dcterms:W3CDTF">2018-07-03T08:07:40Z</dcterms:modified>
</cp:coreProperties>
</file>