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82" r:id="rId2"/>
    <p:sldId id="296" r:id="rId3"/>
    <p:sldId id="297" r:id="rId4"/>
    <p:sldId id="298" r:id="rId5"/>
    <p:sldId id="311" r:id="rId6"/>
    <p:sldId id="309" r:id="rId7"/>
    <p:sldId id="312" r:id="rId8"/>
    <p:sldId id="300" r:id="rId9"/>
    <p:sldId id="301" r:id="rId10"/>
    <p:sldId id="302" r:id="rId11"/>
    <p:sldId id="303" r:id="rId12"/>
    <p:sldId id="304" r:id="rId13"/>
    <p:sldId id="305" r:id="rId14"/>
    <p:sldId id="306" r:id="rId15"/>
    <p:sldId id="30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414" autoAdjust="0"/>
  </p:normalViewPr>
  <p:slideViewPr>
    <p:cSldViewPr>
      <p:cViewPr varScale="1">
        <p:scale>
          <a:sx n="54" d="100"/>
          <a:sy n="54" d="100"/>
        </p:scale>
        <p:origin x="123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8D9F3-890C-49FA-A052-BE5B68D32D21}"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IQ"/>
        </a:p>
      </dgm:t>
    </dgm:pt>
    <dgm:pt modelId="{CFA75B86-77A4-455E-B829-921FC3863CA2}">
      <dgm:prSet phldrT="[نص]"/>
      <dgm:spPr/>
      <dgm:t>
        <a:bodyPr/>
        <a:lstStyle/>
        <a:p>
          <a:pPr rtl="1"/>
          <a:r>
            <a:rPr lang="ar-IQ" dirty="0" smtClean="0">
              <a:latin typeface="Calibri" pitchFamily="34" charset="0"/>
              <a:ea typeface="Calibri" pitchFamily="34" charset="0"/>
              <a:cs typeface="+mn-cs"/>
            </a:rPr>
            <a:t>الرؤية </a:t>
          </a:r>
          <a:endParaRPr lang="ar-IQ" dirty="0"/>
        </a:p>
      </dgm:t>
    </dgm:pt>
    <dgm:pt modelId="{97B04AA4-CB39-4E9E-A6E6-64AC59B8D248}" type="parTrans" cxnId="{234A93DD-DC18-4E2B-9C5B-742566338337}">
      <dgm:prSet/>
      <dgm:spPr/>
      <dgm:t>
        <a:bodyPr/>
        <a:lstStyle/>
        <a:p>
          <a:pPr rtl="1"/>
          <a:endParaRPr lang="ar-IQ"/>
        </a:p>
      </dgm:t>
    </dgm:pt>
    <dgm:pt modelId="{84C6988A-4106-4819-A237-4EFA9EEB7945}" type="sibTrans" cxnId="{234A93DD-DC18-4E2B-9C5B-742566338337}">
      <dgm:prSet/>
      <dgm:spPr/>
      <dgm:t>
        <a:bodyPr/>
        <a:lstStyle/>
        <a:p>
          <a:pPr rtl="1"/>
          <a:endParaRPr lang="ar-IQ"/>
        </a:p>
      </dgm:t>
    </dgm:pt>
    <dgm:pt modelId="{B0503251-0857-4C4C-A7A2-0A7714021B77}">
      <dgm:prSet/>
      <dgm:spPr/>
      <dgm:t>
        <a:bodyPr/>
        <a:lstStyle/>
        <a:p>
          <a:pPr rtl="1"/>
          <a:r>
            <a:rPr lang="ar-IQ" dirty="0" smtClean="0">
              <a:latin typeface="Calibri" pitchFamily="34" charset="0"/>
              <a:ea typeface="Calibri" pitchFamily="34" charset="0"/>
              <a:cs typeface="+mn-cs"/>
            </a:rPr>
            <a:t>وتقديم الخيارات الاستراتيجية الجديدة, </a:t>
          </a:r>
          <a:endParaRPr lang="ar-IQ" dirty="0"/>
        </a:p>
      </dgm:t>
    </dgm:pt>
    <dgm:pt modelId="{2D14514A-F595-4877-BF0E-17FB1282EFE0}" type="parTrans" cxnId="{CA222408-5A45-42E6-9F29-C0C496755913}">
      <dgm:prSet/>
      <dgm:spPr/>
      <dgm:t>
        <a:bodyPr/>
        <a:lstStyle/>
        <a:p>
          <a:pPr rtl="1"/>
          <a:endParaRPr lang="ar-IQ"/>
        </a:p>
      </dgm:t>
    </dgm:pt>
    <dgm:pt modelId="{4D378F44-36FE-49B4-B304-1108E3FD6C83}" type="sibTrans" cxnId="{CA222408-5A45-42E6-9F29-C0C496755913}">
      <dgm:prSet/>
      <dgm:spPr/>
      <dgm:t>
        <a:bodyPr/>
        <a:lstStyle/>
        <a:p>
          <a:pPr rtl="1"/>
          <a:endParaRPr lang="ar-IQ"/>
        </a:p>
      </dgm:t>
    </dgm:pt>
    <dgm:pt modelId="{E4E600FD-5F44-4F5F-B83D-31FE753AEB20}">
      <dgm:prSet/>
      <dgm:spPr/>
      <dgm:t>
        <a:bodyPr/>
        <a:lstStyle/>
        <a:p>
          <a:pPr rtl="1"/>
          <a:r>
            <a:rPr lang="ar-IQ" dirty="0" smtClean="0">
              <a:latin typeface="Calibri" pitchFamily="34" charset="0"/>
              <a:ea typeface="Calibri" pitchFamily="34" charset="0"/>
              <a:cs typeface="+mn-cs"/>
            </a:rPr>
            <a:t>فهم المخاطر</a:t>
          </a:r>
          <a:endParaRPr lang="ar-IQ" dirty="0"/>
        </a:p>
      </dgm:t>
    </dgm:pt>
    <dgm:pt modelId="{2BF4D12D-2B82-41CF-8597-5C6EF693F03E}" type="parTrans" cxnId="{904997A3-9B1A-4030-B934-60AD2305E36C}">
      <dgm:prSet/>
      <dgm:spPr/>
      <dgm:t>
        <a:bodyPr/>
        <a:lstStyle/>
        <a:p>
          <a:pPr rtl="1"/>
          <a:endParaRPr lang="ar-IQ"/>
        </a:p>
      </dgm:t>
    </dgm:pt>
    <dgm:pt modelId="{BEDD1975-3E3B-47B0-8BAB-E13AE554827B}" type="sibTrans" cxnId="{904997A3-9B1A-4030-B934-60AD2305E36C}">
      <dgm:prSet/>
      <dgm:spPr/>
      <dgm:t>
        <a:bodyPr/>
        <a:lstStyle/>
        <a:p>
          <a:pPr rtl="1"/>
          <a:endParaRPr lang="ar-IQ"/>
        </a:p>
      </dgm:t>
    </dgm:pt>
    <dgm:pt modelId="{1F498B62-C8C9-4243-A32C-F5258642EFD8}">
      <dgm:prSet/>
      <dgm:spPr/>
      <dgm:t>
        <a:bodyPr/>
        <a:lstStyle/>
        <a:p>
          <a:pPr rtl="1"/>
          <a:r>
            <a:rPr lang="ar-IQ" dirty="0" smtClean="0">
              <a:latin typeface="Calibri" pitchFamily="34" charset="0"/>
              <a:ea typeface="Calibri" pitchFamily="34" charset="0"/>
              <a:cs typeface="+mn-cs"/>
            </a:rPr>
            <a:t>توليد الافكار للأنشطة الريادية </a:t>
          </a:r>
          <a:endParaRPr lang="ar-IQ" dirty="0"/>
        </a:p>
      </dgm:t>
    </dgm:pt>
    <dgm:pt modelId="{1BFFBCD7-AA9E-4962-AB21-6865D65B728E}" type="parTrans" cxnId="{32450733-B7FB-42DE-982C-E586FF2FB7BD}">
      <dgm:prSet/>
      <dgm:spPr/>
      <dgm:t>
        <a:bodyPr/>
        <a:lstStyle/>
        <a:p>
          <a:pPr rtl="1"/>
          <a:endParaRPr lang="ar-IQ"/>
        </a:p>
      </dgm:t>
    </dgm:pt>
    <dgm:pt modelId="{0ECC2A68-D7C3-491E-8EFD-C14A34412722}" type="sibTrans" cxnId="{32450733-B7FB-42DE-982C-E586FF2FB7BD}">
      <dgm:prSet/>
      <dgm:spPr/>
      <dgm:t>
        <a:bodyPr/>
        <a:lstStyle/>
        <a:p>
          <a:pPr rtl="1"/>
          <a:endParaRPr lang="ar-IQ"/>
        </a:p>
      </dgm:t>
    </dgm:pt>
    <dgm:pt modelId="{3BDD3CFE-8E16-49EF-9040-6C273B096F27}">
      <dgm:prSet phldrT="[نص]"/>
      <dgm:spPr/>
      <dgm:t>
        <a:bodyPr/>
        <a:lstStyle/>
        <a:p>
          <a:pPr rtl="1"/>
          <a:r>
            <a:rPr lang="ar-IQ" dirty="0" smtClean="0">
              <a:latin typeface="Calibri" pitchFamily="34" charset="0"/>
              <a:ea typeface="Calibri" pitchFamily="34" charset="0"/>
              <a:cs typeface="+mn-cs"/>
            </a:rPr>
            <a:t>القرارات الاستراتيجية</a:t>
          </a:r>
          <a:endParaRPr lang="ar-IQ" dirty="0"/>
        </a:p>
      </dgm:t>
    </dgm:pt>
    <dgm:pt modelId="{CBF25E33-BB8A-415D-9976-7CBCB5B84DF9}" type="parTrans" cxnId="{86E0322C-340B-45A6-AB86-19AE7089D55C}">
      <dgm:prSet/>
      <dgm:spPr/>
      <dgm:t>
        <a:bodyPr/>
        <a:lstStyle/>
        <a:p>
          <a:pPr rtl="1"/>
          <a:endParaRPr lang="ar-IQ"/>
        </a:p>
      </dgm:t>
    </dgm:pt>
    <dgm:pt modelId="{D2D0B4B0-0DC4-4564-841E-D15B0DB4E296}" type="sibTrans" cxnId="{86E0322C-340B-45A6-AB86-19AE7089D55C}">
      <dgm:prSet/>
      <dgm:spPr/>
      <dgm:t>
        <a:bodyPr/>
        <a:lstStyle/>
        <a:p>
          <a:pPr rtl="1"/>
          <a:endParaRPr lang="ar-IQ"/>
        </a:p>
      </dgm:t>
    </dgm:pt>
    <dgm:pt modelId="{A640DE1B-4CEB-4918-9A30-4EDFF4296E97}">
      <dgm:prSet phldrT="[نص]"/>
      <dgm:spPr/>
      <dgm:t>
        <a:bodyPr/>
        <a:lstStyle/>
        <a:p>
          <a:pPr rtl="1"/>
          <a:r>
            <a:rPr lang="ar-IQ" dirty="0" smtClean="0">
              <a:latin typeface="Calibri" pitchFamily="34" charset="0"/>
              <a:ea typeface="Calibri" pitchFamily="34" charset="0"/>
              <a:cs typeface="+mn-cs"/>
            </a:rPr>
            <a:t>الالتزام</a:t>
          </a:r>
          <a:endParaRPr lang="ar-IQ" dirty="0"/>
        </a:p>
      </dgm:t>
    </dgm:pt>
    <dgm:pt modelId="{73008A01-4140-48AC-A13E-810BDED121FD}" type="parTrans" cxnId="{4A66B204-269C-45F6-8B48-7AC0B4B56615}">
      <dgm:prSet/>
      <dgm:spPr/>
      <dgm:t>
        <a:bodyPr/>
        <a:lstStyle/>
        <a:p>
          <a:pPr rtl="1"/>
          <a:endParaRPr lang="ar-IQ"/>
        </a:p>
      </dgm:t>
    </dgm:pt>
    <dgm:pt modelId="{3C409B16-FF37-4CAA-9469-5A25CCAF6F7A}" type="sibTrans" cxnId="{4A66B204-269C-45F6-8B48-7AC0B4B56615}">
      <dgm:prSet/>
      <dgm:spPr/>
      <dgm:t>
        <a:bodyPr/>
        <a:lstStyle/>
        <a:p>
          <a:pPr rtl="1"/>
          <a:endParaRPr lang="ar-IQ"/>
        </a:p>
      </dgm:t>
    </dgm:pt>
    <dgm:pt modelId="{A23D2A88-F3AC-480E-853C-D23F7ABB809B}">
      <dgm:prSet phldrT="[نص]"/>
      <dgm:spPr/>
      <dgm:t>
        <a:bodyPr/>
        <a:lstStyle/>
        <a:p>
          <a:pPr rtl="1"/>
          <a:r>
            <a:rPr lang="ar-IQ" dirty="0" smtClean="0">
              <a:latin typeface="Calibri" pitchFamily="34" charset="0"/>
              <a:ea typeface="Calibri" pitchFamily="34" charset="0"/>
              <a:cs typeface="+mn-cs"/>
            </a:rPr>
            <a:t> التعلم من المستقبل  </a:t>
          </a:r>
          <a:endParaRPr lang="ar-IQ" dirty="0"/>
        </a:p>
      </dgm:t>
    </dgm:pt>
    <dgm:pt modelId="{50F2EFE5-95B9-445E-B83C-F96EF4021C7D}" type="parTrans" cxnId="{19638322-1914-47B9-933A-04629E65DA56}">
      <dgm:prSet/>
      <dgm:spPr/>
      <dgm:t>
        <a:bodyPr/>
        <a:lstStyle/>
        <a:p>
          <a:pPr rtl="1"/>
          <a:endParaRPr lang="ar-IQ"/>
        </a:p>
      </dgm:t>
    </dgm:pt>
    <dgm:pt modelId="{C6F11A27-0606-42A0-8F92-E410E860A8F6}" type="sibTrans" cxnId="{19638322-1914-47B9-933A-04629E65DA56}">
      <dgm:prSet/>
      <dgm:spPr/>
      <dgm:t>
        <a:bodyPr/>
        <a:lstStyle/>
        <a:p>
          <a:pPr rtl="1"/>
          <a:endParaRPr lang="ar-IQ"/>
        </a:p>
      </dgm:t>
    </dgm:pt>
    <dgm:pt modelId="{4B9185D1-41D6-4962-B141-D2BC9C1AE254}" type="pres">
      <dgm:prSet presAssocID="{DE48D9F3-890C-49FA-A052-BE5B68D32D21}" presName="cycle" presStyleCnt="0">
        <dgm:presLayoutVars>
          <dgm:dir/>
          <dgm:resizeHandles val="exact"/>
        </dgm:presLayoutVars>
      </dgm:prSet>
      <dgm:spPr/>
      <dgm:t>
        <a:bodyPr/>
        <a:lstStyle/>
        <a:p>
          <a:pPr rtl="1"/>
          <a:endParaRPr lang="ar-IQ"/>
        </a:p>
      </dgm:t>
    </dgm:pt>
    <dgm:pt modelId="{E4BB2042-E135-43C5-A77D-C419ABA9836A}" type="pres">
      <dgm:prSet presAssocID="{CFA75B86-77A4-455E-B829-921FC3863CA2}" presName="node" presStyleLbl="node1" presStyleIdx="0" presStyleCnt="7" custScaleX="138550" custScaleY="123312">
        <dgm:presLayoutVars>
          <dgm:bulletEnabled val="1"/>
        </dgm:presLayoutVars>
      </dgm:prSet>
      <dgm:spPr/>
      <dgm:t>
        <a:bodyPr/>
        <a:lstStyle/>
        <a:p>
          <a:pPr rtl="1"/>
          <a:endParaRPr lang="ar-IQ"/>
        </a:p>
      </dgm:t>
    </dgm:pt>
    <dgm:pt modelId="{2C11C03B-60E8-4859-82E7-237526C99959}" type="pres">
      <dgm:prSet presAssocID="{84C6988A-4106-4819-A237-4EFA9EEB7945}" presName="sibTrans" presStyleLbl="sibTrans2D1" presStyleIdx="0" presStyleCnt="7"/>
      <dgm:spPr/>
      <dgm:t>
        <a:bodyPr/>
        <a:lstStyle/>
        <a:p>
          <a:pPr rtl="1"/>
          <a:endParaRPr lang="ar-IQ"/>
        </a:p>
      </dgm:t>
    </dgm:pt>
    <dgm:pt modelId="{BC62DE0B-5C16-4FF7-B2DE-4373971ECE0E}" type="pres">
      <dgm:prSet presAssocID="{84C6988A-4106-4819-A237-4EFA9EEB7945}" presName="connectorText" presStyleLbl="sibTrans2D1" presStyleIdx="0" presStyleCnt="7"/>
      <dgm:spPr/>
      <dgm:t>
        <a:bodyPr/>
        <a:lstStyle/>
        <a:p>
          <a:pPr rtl="1"/>
          <a:endParaRPr lang="ar-IQ"/>
        </a:p>
      </dgm:t>
    </dgm:pt>
    <dgm:pt modelId="{66567BE9-C8B1-4575-B7D9-A210105BC7CA}" type="pres">
      <dgm:prSet presAssocID="{3BDD3CFE-8E16-49EF-9040-6C273B096F27}" presName="node" presStyleLbl="node1" presStyleIdx="1" presStyleCnt="7" custScaleX="138550" custScaleY="136737">
        <dgm:presLayoutVars>
          <dgm:bulletEnabled val="1"/>
        </dgm:presLayoutVars>
      </dgm:prSet>
      <dgm:spPr/>
      <dgm:t>
        <a:bodyPr/>
        <a:lstStyle/>
        <a:p>
          <a:pPr rtl="1"/>
          <a:endParaRPr lang="ar-IQ"/>
        </a:p>
      </dgm:t>
    </dgm:pt>
    <dgm:pt modelId="{CFC50B0E-039A-4A32-A497-F8422196BDA9}" type="pres">
      <dgm:prSet presAssocID="{D2D0B4B0-0DC4-4564-841E-D15B0DB4E296}" presName="sibTrans" presStyleLbl="sibTrans2D1" presStyleIdx="1" presStyleCnt="7"/>
      <dgm:spPr/>
      <dgm:t>
        <a:bodyPr/>
        <a:lstStyle/>
        <a:p>
          <a:pPr rtl="1"/>
          <a:endParaRPr lang="ar-IQ"/>
        </a:p>
      </dgm:t>
    </dgm:pt>
    <dgm:pt modelId="{A1AECA3F-38CB-4EF9-A559-ADD960C843CD}" type="pres">
      <dgm:prSet presAssocID="{D2D0B4B0-0DC4-4564-841E-D15B0DB4E296}" presName="connectorText" presStyleLbl="sibTrans2D1" presStyleIdx="1" presStyleCnt="7"/>
      <dgm:spPr/>
      <dgm:t>
        <a:bodyPr/>
        <a:lstStyle/>
        <a:p>
          <a:pPr rtl="1"/>
          <a:endParaRPr lang="ar-IQ"/>
        </a:p>
      </dgm:t>
    </dgm:pt>
    <dgm:pt modelId="{18F65191-1765-4BDE-9717-AA2A8E87EF8F}" type="pres">
      <dgm:prSet presAssocID="{A640DE1B-4CEB-4918-9A30-4EDFF4296E97}" presName="node" presStyleLbl="node1" presStyleIdx="2" presStyleCnt="7" custScaleX="138550" custScaleY="123312">
        <dgm:presLayoutVars>
          <dgm:bulletEnabled val="1"/>
        </dgm:presLayoutVars>
      </dgm:prSet>
      <dgm:spPr/>
      <dgm:t>
        <a:bodyPr/>
        <a:lstStyle/>
        <a:p>
          <a:pPr rtl="1"/>
          <a:endParaRPr lang="ar-IQ"/>
        </a:p>
      </dgm:t>
    </dgm:pt>
    <dgm:pt modelId="{453DCF19-7936-422F-9CF8-B4671034117E}" type="pres">
      <dgm:prSet presAssocID="{3C409B16-FF37-4CAA-9469-5A25CCAF6F7A}" presName="sibTrans" presStyleLbl="sibTrans2D1" presStyleIdx="2" presStyleCnt="7"/>
      <dgm:spPr/>
      <dgm:t>
        <a:bodyPr/>
        <a:lstStyle/>
        <a:p>
          <a:pPr rtl="1"/>
          <a:endParaRPr lang="ar-IQ"/>
        </a:p>
      </dgm:t>
    </dgm:pt>
    <dgm:pt modelId="{48574F16-5855-4287-AD9F-FBFF0F7F4921}" type="pres">
      <dgm:prSet presAssocID="{3C409B16-FF37-4CAA-9469-5A25CCAF6F7A}" presName="connectorText" presStyleLbl="sibTrans2D1" presStyleIdx="2" presStyleCnt="7"/>
      <dgm:spPr/>
      <dgm:t>
        <a:bodyPr/>
        <a:lstStyle/>
        <a:p>
          <a:pPr rtl="1"/>
          <a:endParaRPr lang="ar-IQ"/>
        </a:p>
      </dgm:t>
    </dgm:pt>
    <dgm:pt modelId="{CA0CEF07-C39D-4A31-9C5B-086AF6006495}" type="pres">
      <dgm:prSet presAssocID="{A23D2A88-F3AC-480E-853C-D23F7ABB809B}" presName="node" presStyleLbl="node1" presStyleIdx="3" presStyleCnt="7" custScaleX="138550" custScaleY="123312">
        <dgm:presLayoutVars>
          <dgm:bulletEnabled val="1"/>
        </dgm:presLayoutVars>
      </dgm:prSet>
      <dgm:spPr/>
      <dgm:t>
        <a:bodyPr/>
        <a:lstStyle/>
        <a:p>
          <a:pPr rtl="1"/>
          <a:endParaRPr lang="ar-IQ"/>
        </a:p>
      </dgm:t>
    </dgm:pt>
    <dgm:pt modelId="{AEBBC7F1-3BE7-49AA-B9AC-2FEF055659C2}" type="pres">
      <dgm:prSet presAssocID="{C6F11A27-0606-42A0-8F92-E410E860A8F6}" presName="sibTrans" presStyleLbl="sibTrans2D1" presStyleIdx="3" presStyleCnt="7"/>
      <dgm:spPr/>
      <dgm:t>
        <a:bodyPr/>
        <a:lstStyle/>
        <a:p>
          <a:pPr rtl="1"/>
          <a:endParaRPr lang="ar-IQ"/>
        </a:p>
      </dgm:t>
    </dgm:pt>
    <dgm:pt modelId="{5E2C11BE-AB4F-4CAC-9956-822173E4994B}" type="pres">
      <dgm:prSet presAssocID="{C6F11A27-0606-42A0-8F92-E410E860A8F6}" presName="connectorText" presStyleLbl="sibTrans2D1" presStyleIdx="3" presStyleCnt="7"/>
      <dgm:spPr/>
      <dgm:t>
        <a:bodyPr/>
        <a:lstStyle/>
        <a:p>
          <a:pPr rtl="1"/>
          <a:endParaRPr lang="ar-IQ"/>
        </a:p>
      </dgm:t>
    </dgm:pt>
    <dgm:pt modelId="{8987109A-C890-4EBC-919F-CF84703F1BAC}" type="pres">
      <dgm:prSet presAssocID="{1F498B62-C8C9-4243-A32C-F5258642EFD8}" presName="node" presStyleLbl="node1" presStyleIdx="4" presStyleCnt="7" custScaleX="138550" custScaleY="123312">
        <dgm:presLayoutVars>
          <dgm:bulletEnabled val="1"/>
        </dgm:presLayoutVars>
      </dgm:prSet>
      <dgm:spPr/>
      <dgm:t>
        <a:bodyPr/>
        <a:lstStyle/>
        <a:p>
          <a:pPr rtl="1"/>
          <a:endParaRPr lang="ar-IQ"/>
        </a:p>
      </dgm:t>
    </dgm:pt>
    <dgm:pt modelId="{E26F7CAF-9BFD-495C-8AF7-EFA42C386579}" type="pres">
      <dgm:prSet presAssocID="{0ECC2A68-D7C3-491E-8EFD-C14A34412722}" presName="sibTrans" presStyleLbl="sibTrans2D1" presStyleIdx="4" presStyleCnt="7"/>
      <dgm:spPr/>
      <dgm:t>
        <a:bodyPr/>
        <a:lstStyle/>
        <a:p>
          <a:pPr rtl="1"/>
          <a:endParaRPr lang="ar-IQ"/>
        </a:p>
      </dgm:t>
    </dgm:pt>
    <dgm:pt modelId="{A1D11853-1099-424F-A8F6-9F3976585C8F}" type="pres">
      <dgm:prSet presAssocID="{0ECC2A68-D7C3-491E-8EFD-C14A34412722}" presName="connectorText" presStyleLbl="sibTrans2D1" presStyleIdx="4" presStyleCnt="7"/>
      <dgm:spPr/>
      <dgm:t>
        <a:bodyPr/>
        <a:lstStyle/>
        <a:p>
          <a:pPr rtl="1"/>
          <a:endParaRPr lang="ar-IQ"/>
        </a:p>
      </dgm:t>
    </dgm:pt>
    <dgm:pt modelId="{015A9237-DFF3-419D-962E-020D10D00541}" type="pres">
      <dgm:prSet presAssocID="{B0503251-0857-4C4C-A7A2-0A7714021B77}" presName="node" presStyleLbl="node1" presStyleIdx="5" presStyleCnt="7" custScaleX="138550" custScaleY="123312">
        <dgm:presLayoutVars>
          <dgm:bulletEnabled val="1"/>
        </dgm:presLayoutVars>
      </dgm:prSet>
      <dgm:spPr/>
      <dgm:t>
        <a:bodyPr/>
        <a:lstStyle/>
        <a:p>
          <a:pPr rtl="1"/>
          <a:endParaRPr lang="ar-IQ"/>
        </a:p>
      </dgm:t>
    </dgm:pt>
    <dgm:pt modelId="{33934648-7B45-4F7F-BE05-0FB3C63C1432}" type="pres">
      <dgm:prSet presAssocID="{4D378F44-36FE-49B4-B304-1108E3FD6C83}" presName="sibTrans" presStyleLbl="sibTrans2D1" presStyleIdx="5" presStyleCnt="7"/>
      <dgm:spPr/>
      <dgm:t>
        <a:bodyPr/>
        <a:lstStyle/>
        <a:p>
          <a:pPr rtl="1"/>
          <a:endParaRPr lang="ar-IQ"/>
        </a:p>
      </dgm:t>
    </dgm:pt>
    <dgm:pt modelId="{00FF9980-53FB-4EF8-A7C3-D86A8E893D69}" type="pres">
      <dgm:prSet presAssocID="{4D378F44-36FE-49B4-B304-1108E3FD6C83}" presName="connectorText" presStyleLbl="sibTrans2D1" presStyleIdx="5" presStyleCnt="7"/>
      <dgm:spPr/>
      <dgm:t>
        <a:bodyPr/>
        <a:lstStyle/>
        <a:p>
          <a:pPr rtl="1"/>
          <a:endParaRPr lang="ar-IQ"/>
        </a:p>
      </dgm:t>
    </dgm:pt>
    <dgm:pt modelId="{702D6DC4-1859-49CC-8D14-67B047D2D641}" type="pres">
      <dgm:prSet presAssocID="{E4E600FD-5F44-4F5F-B83D-31FE753AEB20}" presName="node" presStyleLbl="node1" presStyleIdx="6" presStyleCnt="7" custScaleX="138550" custScaleY="123312">
        <dgm:presLayoutVars>
          <dgm:bulletEnabled val="1"/>
        </dgm:presLayoutVars>
      </dgm:prSet>
      <dgm:spPr/>
      <dgm:t>
        <a:bodyPr/>
        <a:lstStyle/>
        <a:p>
          <a:pPr rtl="1"/>
          <a:endParaRPr lang="ar-IQ"/>
        </a:p>
      </dgm:t>
    </dgm:pt>
    <dgm:pt modelId="{E441C558-6DBF-4F82-8F10-89CD0D13A2D4}" type="pres">
      <dgm:prSet presAssocID="{BEDD1975-3E3B-47B0-8BAB-E13AE554827B}" presName="sibTrans" presStyleLbl="sibTrans2D1" presStyleIdx="6" presStyleCnt="7"/>
      <dgm:spPr/>
      <dgm:t>
        <a:bodyPr/>
        <a:lstStyle/>
        <a:p>
          <a:pPr rtl="1"/>
          <a:endParaRPr lang="ar-IQ"/>
        </a:p>
      </dgm:t>
    </dgm:pt>
    <dgm:pt modelId="{937E1678-76C6-40C5-A535-E8516B7FC1E9}" type="pres">
      <dgm:prSet presAssocID="{BEDD1975-3E3B-47B0-8BAB-E13AE554827B}" presName="connectorText" presStyleLbl="sibTrans2D1" presStyleIdx="6" presStyleCnt="7"/>
      <dgm:spPr/>
      <dgm:t>
        <a:bodyPr/>
        <a:lstStyle/>
        <a:p>
          <a:pPr rtl="1"/>
          <a:endParaRPr lang="ar-IQ"/>
        </a:p>
      </dgm:t>
    </dgm:pt>
  </dgm:ptLst>
  <dgm:cxnLst>
    <dgm:cxn modelId="{C82A2A65-C607-49C5-943B-98F499554AFF}" type="presOf" srcId="{CFA75B86-77A4-455E-B829-921FC3863CA2}" destId="{E4BB2042-E135-43C5-A77D-C419ABA9836A}" srcOrd="0" destOrd="0" presId="urn:microsoft.com/office/officeart/2005/8/layout/cycle2"/>
    <dgm:cxn modelId="{931842D7-68E4-40CB-8A88-CC973234E06B}" type="presOf" srcId="{BEDD1975-3E3B-47B0-8BAB-E13AE554827B}" destId="{E441C558-6DBF-4F82-8F10-89CD0D13A2D4}" srcOrd="0" destOrd="0" presId="urn:microsoft.com/office/officeart/2005/8/layout/cycle2"/>
    <dgm:cxn modelId="{9A4DD931-1CD6-4562-A023-D440FEC25AC0}" type="presOf" srcId="{B0503251-0857-4C4C-A7A2-0A7714021B77}" destId="{015A9237-DFF3-419D-962E-020D10D00541}" srcOrd="0" destOrd="0" presId="urn:microsoft.com/office/officeart/2005/8/layout/cycle2"/>
    <dgm:cxn modelId="{4231635A-AAEA-4E2F-B3B0-E50CF38D8635}" type="presOf" srcId="{84C6988A-4106-4819-A237-4EFA9EEB7945}" destId="{2C11C03B-60E8-4859-82E7-237526C99959}" srcOrd="0" destOrd="0" presId="urn:microsoft.com/office/officeart/2005/8/layout/cycle2"/>
    <dgm:cxn modelId="{6C14DE81-CB22-4E52-886A-B5338B5E5E13}" type="presOf" srcId="{3C409B16-FF37-4CAA-9469-5A25CCAF6F7A}" destId="{48574F16-5855-4287-AD9F-FBFF0F7F4921}" srcOrd="1" destOrd="0" presId="urn:microsoft.com/office/officeart/2005/8/layout/cycle2"/>
    <dgm:cxn modelId="{4A0C3179-ACC4-4B97-B25E-DDDF7427F185}" type="presOf" srcId="{0ECC2A68-D7C3-491E-8EFD-C14A34412722}" destId="{A1D11853-1099-424F-A8F6-9F3976585C8F}" srcOrd="1" destOrd="0" presId="urn:microsoft.com/office/officeart/2005/8/layout/cycle2"/>
    <dgm:cxn modelId="{CA222408-5A45-42E6-9F29-C0C496755913}" srcId="{DE48D9F3-890C-49FA-A052-BE5B68D32D21}" destId="{B0503251-0857-4C4C-A7A2-0A7714021B77}" srcOrd="5" destOrd="0" parTransId="{2D14514A-F595-4877-BF0E-17FB1282EFE0}" sibTransId="{4D378F44-36FE-49B4-B304-1108E3FD6C83}"/>
    <dgm:cxn modelId="{3B0C9756-D1A7-4FA2-B59E-2672678C134E}" type="presOf" srcId="{D2D0B4B0-0DC4-4564-841E-D15B0DB4E296}" destId="{A1AECA3F-38CB-4EF9-A559-ADD960C843CD}" srcOrd="1" destOrd="0" presId="urn:microsoft.com/office/officeart/2005/8/layout/cycle2"/>
    <dgm:cxn modelId="{79845186-7B3A-4B44-88C1-F8D50E5757A7}" type="presOf" srcId="{C6F11A27-0606-42A0-8F92-E410E860A8F6}" destId="{AEBBC7F1-3BE7-49AA-B9AC-2FEF055659C2}" srcOrd="0" destOrd="0" presId="urn:microsoft.com/office/officeart/2005/8/layout/cycle2"/>
    <dgm:cxn modelId="{C557A658-E820-4301-B532-485CF168BCF7}" type="presOf" srcId="{3C409B16-FF37-4CAA-9469-5A25CCAF6F7A}" destId="{453DCF19-7936-422F-9CF8-B4671034117E}" srcOrd="0" destOrd="0" presId="urn:microsoft.com/office/officeart/2005/8/layout/cycle2"/>
    <dgm:cxn modelId="{19638322-1914-47B9-933A-04629E65DA56}" srcId="{DE48D9F3-890C-49FA-A052-BE5B68D32D21}" destId="{A23D2A88-F3AC-480E-853C-D23F7ABB809B}" srcOrd="3" destOrd="0" parTransId="{50F2EFE5-95B9-445E-B83C-F96EF4021C7D}" sibTransId="{C6F11A27-0606-42A0-8F92-E410E860A8F6}"/>
    <dgm:cxn modelId="{06871CCC-8414-43A5-B5A3-9A721606C290}" type="presOf" srcId="{BEDD1975-3E3B-47B0-8BAB-E13AE554827B}" destId="{937E1678-76C6-40C5-A535-E8516B7FC1E9}" srcOrd="1" destOrd="0" presId="urn:microsoft.com/office/officeart/2005/8/layout/cycle2"/>
    <dgm:cxn modelId="{736B2CED-85D4-4549-B7B9-80E08CAC7B7D}" type="presOf" srcId="{DE48D9F3-890C-49FA-A052-BE5B68D32D21}" destId="{4B9185D1-41D6-4962-B141-D2BC9C1AE254}" srcOrd="0" destOrd="0" presId="urn:microsoft.com/office/officeart/2005/8/layout/cycle2"/>
    <dgm:cxn modelId="{904997A3-9B1A-4030-B934-60AD2305E36C}" srcId="{DE48D9F3-890C-49FA-A052-BE5B68D32D21}" destId="{E4E600FD-5F44-4F5F-B83D-31FE753AEB20}" srcOrd="6" destOrd="0" parTransId="{2BF4D12D-2B82-41CF-8597-5C6EF693F03E}" sibTransId="{BEDD1975-3E3B-47B0-8BAB-E13AE554827B}"/>
    <dgm:cxn modelId="{544B0DC9-6338-4B62-8551-536B862F39CA}" type="presOf" srcId="{0ECC2A68-D7C3-491E-8EFD-C14A34412722}" destId="{E26F7CAF-9BFD-495C-8AF7-EFA42C386579}" srcOrd="0" destOrd="0" presId="urn:microsoft.com/office/officeart/2005/8/layout/cycle2"/>
    <dgm:cxn modelId="{7881894F-F1E7-49BF-ACF1-09B7BB97EE26}" type="presOf" srcId="{A23D2A88-F3AC-480E-853C-D23F7ABB809B}" destId="{CA0CEF07-C39D-4A31-9C5B-086AF6006495}" srcOrd="0" destOrd="0" presId="urn:microsoft.com/office/officeart/2005/8/layout/cycle2"/>
    <dgm:cxn modelId="{26BB099B-6549-49AA-A3D4-0B4E9AE2DF45}" type="presOf" srcId="{4D378F44-36FE-49B4-B304-1108E3FD6C83}" destId="{33934648-7B45-4F7F-BE05-0FB3C63C1432}" srcOrd="0" destOrd="0" presId="urn:microsoft.com/office/officeart/2005/8/layout/cycle2"/>
    <dgm:cxn modelId="{E41FB32D-85DA-41A7-86EE-95F90975ECAE}" type="presOf" srcId="{C6F11A27-0606-42A0-8F92-E410E860A8F6}" destId="{5E2C11BE-AB4F-4CAC-9956-822173E4994B}" srcOrd="1" destOrd="0" presId="urn:microsoft.com/office/officeart/2005/8/layout/cycle2"/>
    <dgm:cxn modelId="{D25C210D-AB33-4C17-9F9E-2AB97CFDF6C0}" type="presOf" srcId="{3BDD3CFE-8E16-49EF-9040-6C273B096F27}" destId="{66567BE9-C8B1-4575-B7D9-A210105BC7CA}" srcOrd="0" destOrd="0" presId="urn:microsoft.com/office/officeart/2005/8/layout/cycle2"/>
    <dgm:cxn modelId="{4A66B204-269C-45F6-8B48-7AC0B4B56615}" srcId="{DE48D9F3-890C-49FA-A052-BE5B68D32D21}" destId="{A640DE1B-4CEB-4918-9A30-4EDFF4296E97}" srcOrd="2" destOrd="0" parTransId="{73008A01-4140-48AC-A13E-810BDED121FD}" sibTransId="{3C409B16-FF37-4CAA-9469-5A25CCAF6F7A}"/>
    <dgm:cxn modelId="{20259C1F-92F4-4413-9BFD-F584B320A364}" type="presOf" srcId="{4D378F44-36FE-49B4-B304-1108E3FD6C83}" destId="{00FF9980-53FB-4EF8-A7C3-D86A8E893D69}" srcOrd="1" destOrd="0" presId="urn:microsoft.com/office/officeart/2005/8/layout/cycle2"/>
    <dgm:cxn modelId="{552A90E4-8038-4230-8790-C609F088A4C9}" type="presOf" srcId="{E4E600FD-5F44-4F5F-B83D-31FE753AEB20}" destId="{702D6DC4-1859-49CC-8D14-67B047D2D641}" srcOrd="0" destOrd="0" presId="urn:microsoft.com/office/officeart/2005/8/layout/cycle2"/>
    <dgm:cxn modelId="{32450733-B7FB-42DE-982C-E586FF2FB7BD}" srcId="{DE48D9F3-890C-49FA-A052-BE5B68D32D21}" destId="{1F498B62-C8C9-4243-A32C-F5258642EFD8}" srcOrd="4" destOrd="0" parTransId="{1BFFBCD7-AA9E-4962-AB21-6865D65B728E}" sibTransId="{0ECC2A68-D7C3-491E-8EFD-C14A34412722}"/>
    <dgm:cxn modelId="{A075C22D-49DE-4263-B92D-ACA400751AA5}" type="presOf" srcId="{D2D0B4B0-0DC4-4564-841E-D15B0DB4E296}" destId="{CFC50B0E-039A-4A32-A497-F8422196BDA9}" srcOrd="0" destOrd="0" presId="urn:microsoft.com/office/officeart/2005/8/layout/cycle2"/>
    <dgm:cxn modelId="{86E0322C-340B-45A6-AB86-19AE7089D55C}" srcId="{DE48D9F3-890C-49FA-A052-BE5B68D32D21}" destId="{3BDD3CFE-8E16-49EF-9040-6C273B096F27}" srcOrd="1" destOrd="0" parTransId="{CBF25E33-BB8A-415D-9976-7CBCB5B84DF9}" sibTransId="{D2D0B4B0-0DC4-4564-841E-D15B0DB4E296}"/>
    <dgm:cxn modelId="{69B8F30A-7F98-46F2-A4F3-7B628FCCA9E0}" type="presOf" srcId="{84C6988A-4106-4819-A237-4EFA9EEB7945}" destId="{BC62DE0B-5C16-4FF7-B2DE-4373971ECE0E}" srcOrd="1" destOrd="0" presId="urn:microsoft.com/office/officeart/2005/8/layout/cycle2"/>
    <dgm:cxn modelId="{234A93DD-DC18-4E2B-9C5B-742566338337}" srcId="{DE48D9F3-890C-49FA-A052-BE5B68D32D21}" destId="{CFA75B86-77A4-455E-B829-921FC3863CA2}" srcOrd="0" destOrd="0" parTransId="{97B04AA4-CB39-4E9E-A6E6-64AC59B8D248}" sibTransId="{84C6988A-4106-4819-A237-4EFA9EEB7945}"/>
    <dgm:cxn modelId="{212867CB-BEFF-4CC5-A1E9-813294F36286}" type="presOf" srcId="{A640DE1B-4CEB-4918-9A30-4EDFF4296E97}" destId="{18F65191-1765-4BDE-9717-AA2A8E87EF8F}" srcOrd="0" destOrd="0" presId="urn:microsoft.com/office/officeart/2005/8/layout/cycle2"/>
    <dgm:cxn modelId="{C572C423-1E78-4967-B8AD-6EE20C4CA2DC}" type="presOf" srcId="{1F498B62-C8C9-4243-A32C-F5258642EFD8}" destId="{8987109A-C890-4EBC-919F-CF84703F1BAC}" srcOrd="0" destOrd="0" presId="urn:microsoft.com/office/officeart/2005/8/layout/cycle2"/>
    <dgm:cxn modelId="{2C89A936-7C84-4E2F-96D2-CFBEAF0040AD}" type="presParOf" srcId="{4B9185D1-41D6-4962-B141-D2BC9C1AE254}" destId="{E4BB2042-E135-43C5-A77D-C419ABA9836A}" srcOrd="0" destOrd="0" presId="urn:microsoft.com/office/officeart/2005/8/layout/cycle2"/>
    <dgm:cxn modelId="{3F314550-3A5E-4E2C-8724-A4898696D324}" type="presParOf" srcId="{4B9185D1-41D6-4962-B141-D2BC9C1AE254}" destId="{2C11C03B-60E8-4859-82E7-237526C99959}" srcOrd="1" destOrd="0" presId="urn:microsoft.com/office/officeart/2005/8/layout/cycle2"/>
    <dgm:cxn modelId="{0838738D-7541-401A-9234-50CC56021909}" type="presParOf" srcId="{2C11C03B-60E8-4859-82E7-237526C99959}" destId="{BC62DE0B-5C16-4FF7-B2DE-4373971ECE0E}" srcOrd="0" destOrd="0" presId="urn:microsoft.com/office/officeart/2005/8/layout/cycle2"/>
    <dgm:cxn modelId="{6ECE07A4-D824-462C-ACE2-316274728D78}" type="presParOf" srcId="{4B9185D1-41D6-4962-B141-D2BC9C1AE254}" destId="{66567BE9-C8B1-4575-B7D9-A210105BC7CA}" srcOrd="2" destOrd="0" presId="urn:microsoft.com/office/officeart/2005/8/layout/cycle2"/>
    <dgm:cxn modelId="{820E80CE-2906-4F05-9567-10C6F498AD5D}" type="presParOf" srcId="{4B9185D1-41D6-4962-B141-D2BC9C1AE254}" destId="{CFC50B0E-039A-4A32-A497-F8422196BDA9}" srcOrd="3" destOrd="0" presId="urn:microsoft.com/office/officeart/2005/8/layout/cycle2"/>
    <dgm:cxn modelId="{C46EEC45-DF84-4B15-A5EE-25ACF057EE62}" type="presParOf" srcId="{CFC50B0E-039A-4A32-A497-F8422196BDA9}" destId="{A1AECA3F-38CB-4EF9-A559-ADD960C843CD}" srcOrd="0" destOrd="0" presId="urn:microsoft.com/office/officeart/2005/8/layout/cycle2"/>
    <dgm:cxn modelId="{DC156A54-8F07-4762-AEA9-D9861801A545}" type="presParOf" srcId="{4B9185D1-41D6-4962-B141-D2BC9C1AE254}" destId="{18F65191-1765-4BDE-9717-AA2A8E87EF8F}" srcOrd="4" destOrd="0" presId="urn:microsoft.com/office/officeart/2005/8/layout/cycle2"/>
    <dgm:cxn modelId="{A6F57B9B-C041-47A0-A02F-7905A6F1440A}" type="presParOf" srcId="{4B9185D1-41D6-4962-B141-D2BC9C1AE254}" destId="{453DCF19-7936-422F-9CF8-B4671034117E}" srcOrd="5" destOrd="0" presId="urn:microsoft.com/office/officeart/2005/8/layout/cycle2"/>
    <dgm:cxn modelId="{AA0B940A-9D67-4E63-A32F-08A2000DE1EA}" type="presParOf" srcId="{453DCF19-7936-422F-9CF8-B4671034117E}" destId="{48574F16-5855-4287-AD9F-FBFF0F7F4921}" srcOrd="0" destOrd="0" presId="urn:microsoft.com/office/officeart/2005/8/layout/cycle2"/>
    <dgm:cxn modelId="{B91490D9-7C4B-4D61-85EA-C2FE5A100F99}" type="presParOf" srcId="{4B9185D1-41D6-4962-B141-D2BC9C1AE254}" destId="{CA0CEF07-C39D-4A31-9C5B-086AF6006495}" srcOrd="6" destOrd="0" presId="urn:microsoft.com/office/officeart/2005/8/layout/cycle2"/>
    <dgm:cxn modelId="{2DCEF865-4672-4FB0-A05C-E892BC36CE71}" type="presParOf" srcId="{4B9185D1-41D6-4962-B141-D2BC9C1AE254}" destId="{AEBBC7F1-3BE7-49AA-B9AC-2FEF055659C2}" srcOrd="7" destOrd="0" presId="urn:microsoft.com/office/officeart/2005/8/layout/cycle2"/>
    <dgm:cxn modelId="{B82ACAEA-18DD-46A2-AC34-68C3BCFAA7E2}" type="presParOf" srcId="{AEBBC7F1-3BE7-49AA-B9AC-2FEF055659C2}" destId="{5E2C11BE-AB4F-4CAC-9956-822173E4994B}" srcOrd="0" destOrd="0" presId="urn:microsoft.com/office/officeart/2005/8/layout/cycle2"/>
    <dgm:cxn modelId="{96BE06AC-C516-44E7-B5EE-FF3183C2290A}" type="presParOf" srcId="{4B9185D1-41D6-4962-B141-D2BC9C1AE254}" destId="{8987109A-C890-4EBC-919F-CF84703F1BAC}" srcOrd="8" destOrd="0" presId="urn:microsoft.com/office/officeart/2005/8/layout/cycle2"/>
    <dgm:cxn modelId="{DDB3237F-4C41-41B4-8188-695804F62830}" type="presParOf" srcId="{4B9185D1-41D6-4962-B141-D2BC9C1AE254}" destId="{E26F7CAF-9BFD-495C-8AF7-EFA42C386579}" srcOrd="9" destOrd="0" presId="urn:microsoft.com/office/officeart/2005/8/layout/cycle2"/>
    <dgm:cxn modelId="{36B6448A-0D50-4511-B460-3DCA0986BF1B}" type="presParOf" srcId="{E26F7CAF-9BFD-495C-8AF7-EFA42C386579}" destId="{A1D11853-1099-424F-A8F6-9F3976585C8F}" srcOrd="0" destOrd="0" presId="urn:microsoft.com/office/officeart/2005/8/layout/cycle2"/>
    <dgm:cxn modelId="{8B5B8920-66EF-42BE-9CA1-1EC725C12803}" type="presParOf" srcId="{4B9185D1-41D6-4962-B141-D2BC9C1AE254}" destId="{015A9237-DFF3-419D-962E-020D10D00541}" srcOrd="10" destOrd="0" presId="urn:microsoft.com/office/officeart/2005/8/layout/cycle2"/>
    <dgm:cxn modelId="{03102F49-6628-4B47-A10E-086A647D21A0}" type="presParOf" srcId="{4B9185D1-41D6-4962-B141-D2BC9C1AE254}" destId="{33934648-7B45-4F7F-BE05-0FB3C63C1432}" srcOrd="11" destOrd="0" presId="urn:microsoft.com/office/officeart/2005/8/layout/cycle2"/>
    <dgm:cxn modelId="{923A1AA9-CF53-4249-BD8F-39CC9B93BE38}" type="presParOf" srcId="{33934648-7B45-4F7F-BE05-0FB3C63C1432}" destId="{00FF9980-53FB-4EF8-A7C3-D86A8E893D69}" srcOrd="0" destOrd="0" presId="urn:microsoft.com/office/officeart/2005/8/layout/cycle2"/>
    <dgm:cxn modelId="{0CD95086-4B5D-41F8-99D5-C9AB946FDCAE}" type="presParOf" srcId="{4B9185D1-41D6-4962-B141-D2BC9C1AE254}" destId="{702D6DC4-1859-49CC-8D14-67B047D2D641}" srcOrd="12" destOrd="0" presId="urn:microsoft.com/office/officeart/2005/8/layout/cycle2"/>
    <dgm:cxn modelId="{4FB80B68-8CA1-46FE-8DAC-B3E58AECCBFC}" type="presParOf" srcId="{4B9185D1-41D6-4962-B141-D2BC9C1AE254}" destId="{E441C558-6DBF-4F82-8F10-89CD0D13A2D4}" srcOrd="13" destOrd="0" presId="urn:microsoft.com/office/officeart/2005/8/layout/cycle2"/>
    <dgm:cxn modelId="{A4FA8B6E-0D2A-4FC5-B488-8D94879F5A9B}" type="presParOf" srcId="{E441C558-6DBF-4F82-8F10-89CD0D13A2D4}" destId="{937E1678-76C6-40C5-A535-E8516B7FC1E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eaLnBrk="1" fontAlgn="auto" hangingPunct="1">
              <a:spcBef>
                <a:spcPts val="0"/>
              </a:spcBef>
              <a:spcAft>
                <a:spcPts val="0"/>
              </a:spcAft>
              <a:defRPr sz="1200">
                <a:latin typeface="+mn-lt"/>
                <a:cs typeface="+mn-cs"/>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0" eaLnBrk="1" fontAlgn="auto" hangingPunct="1">
              <a:spcBef>
                <a:spcPts val="0"/>
              </a:spcBef>
              <a:spcAft>
                <a:spcPts val="0"/>
              </a:spcAft>
              <a:defRPr sz="1200">
                <a:latin typeface="+mn-lt"/>
                <a:cs typeface="+mn-cs"/>
              </a:defRPr>
            </a:lvl1pPr>
          </a:lstStyle>
          <a:p>
            <a:pPr>
              <a:defRPr/>
            </a:pPr>
            <a:fld id="{9D363D6A-9DF6-4FE5-91BF-1BF7A08F0D79}" type="datetimeFigureOut">
              <a:rPr lang="ar-SA"/>
              <a:pPr>
                <a:defRPr/>
              </a:pPr>
              <a:t>07/10/1439</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0" eaLnBrk="1" fontAlgn="auto" hangingPunct="1">
              <a:spcBef>
                <a:spcPts val="0"/>
              </a:spcBef>
              <a:spcAft>
                <a:spcPts val="0"/>
              </a:spcAft>
              <a:defRPr sz="1200">
                <a:latin typeface="+mn-lt"/>
                <a:cs typeface="+mn-cs"/>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0" eaLnBrk="1" hangingPunct="1">
              <a:defRPr sz="1200">
                <a:latin typeface="Calibri" panose="020F0502020204030204" pitchFamily="34" charset="0"/>
              </a:defRPr>
            </a:lvl1pPr>
          </a:lstStyle>
          <a:p>
            <a:pPr>
              <a:defRPr/>
            </a:pPr>
            <a:fld id="{1DB8C580-0A8E-4B93-B051-286A846E2A61}" type="slidenum">
              <a:rPr lang="ar-SA" altLang="ar-IQ"/>
              <a:pPr>
                <a:defRPr/>
              </a:pPr>
              <a:t>‹#›</a:t>
            </a:fld>
            <a:endParaRPr lang="ar-SA" altLang="ar-IQ"/>
          </a:p>
        </p:txBody>
      </p:sp>
    </p:spTree>
    <p:extLst>
      <p:ext uri="{BB962C8B-B14F-4D97-AF65-F5344CB8AC3E}">
        <p14:creationId xmlns:p14="http://schemas.microsoft.com/office/powerpoint/2010/main" val="15534748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5CE3AFC3-0AB8-4BAA-8E64-DB44FEE0B9F8}" type="datetimeFigureOut">
              <a:rPr lang="en-US"/>
              <a:pPr>
                <a:defRPr/>
              </a:pPr>
              <a:t>6/20/2018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99029C3-A7B6-4483-B6FD-090BE03326D6}" type="slidenum">
              <a:rPr lang="en-US" altLang="ar-IQ"/>
              <a:pPr>
                <a:defRPr/>
              </a:pPr>
              <a:t>‹#›</a:t>
            </a:fld>
            <a:endParaRPr lang="en-US" altLang="ar-IQ"/>
          </a:p>
        </p:txBody>
      </p:sp>
    </p:spTree>
    <p:extLst>
      <p:ext uri="{BB962C8B-B14F-4D97-AF65-F5344CB8AC3E}">
        <p14:creationId xmlns:p14="http://schemas.microsoft.com/office/powerpoint/2010/main" val="1904953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09AE3CB-D48C-40C1-8517-8B8DA4CCDF10}" type="datetimeFigureOut">
              <a:rPr lang="en-US"/>
              <a:pPr>
                <a:defRPr/>
              </a:pPr>
              <a:t>6/20/2018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7CBE92-A847-4A79-9DF7-4742AD1A0C44}" type="slidenum">
              <a:rPr lang="en-US" altLang="ar-IQ"/>
              <a:pPr>
                <a:defRPr/>
              </a:pPr>
              <a:t>‹#›</a:t>
            </a:fld>
            <a:endParaRPr lang="en-US" altLang="ar-IQ"/>
          </a:p>
        </p:txBody>
      </p:sp>
    </p:spTree>
    <p:extLst>
      <p:ext uri="{BB962C8B-B14F-4D97-AF65-F5344CB8AC3E}">
        <p14:creationId xmlns:p14="http://schemas.microsoft.com/office/powerpoint/2010/main" val="349844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7249DD-5E26-4D26-BE26-45FFD46A952D}" type="datetimeFigureOut">
              <a:rPr lang="en-US"/>
              <a:pPr>
                <a:defRPr/>
              </a:pPr>
              <a:t>6/20/2018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57C9331-04BC-4D6B-9F22-E74BAC207E57}" type="slidenum">
              <a:rPr lang="en-US" altLang="ar-IQ"/>
              <a:pPr>
                <a:defRPr/>
              </a:pPr>
              <a:t>‹#›</a:t>
            </a:fld>
            <a:endParaRPr lang="en-US" altLang="ar-IQ"/>
          </a:p>
        </p:txBody>
      </p:sp>
    </p:spTree>
    <p:extLst>
      <p:ext uri="{BB962C8B-B14F-4D97-AF65-F5344CB8AC3E}">
        <p14:creationId xmlns:p14="http://schemas.microsoft.com/office/powerpoint/2010/main" val="108799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8726179-2B04-4DFB-815B-4D9CFDE59941}" type="datetimeFigureOut">
              <a:rPr lang="en-US"/>
              <a:pPr>
                <a:defRPr/>
              </a:pPr>
              <a:t>6/20/2018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95F8F44-0517-4DDA-8DF5-03960A3C16D4}" type="slidenum">
              <a:rPr lang="en-US" altLang="ar-IQ"/>
              <a:pPr>
                <a:defRPr/>
              </a:pPr>
              <a:t>‹#›</a:t>
            </a:fld>
            <a:endParaRPr lang="en-US" altLang="ar-IQ"/>
          </a:p>
        </p:txBody>
      </p:sp>
    </p:spTree>
    <p:extLst>
      <p:ext uri="{BB962C8B-B14F-4D97-AF65-F5344CB8AC3E}">
        <p14:creationId xmlns:p14="http://schemas.microsoft.com/office/powerpoint/2010/main" val="236394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DFED2B63-8967-4444-B20E-C88AC6004E52}" type="datetimeFigureOut">
              <a:rPr lang="en-US"/>
              <a:pPr>
                <a:defRPr/>
              </a:pPr>
              <a:t>6/20/2018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53B6A1D-032A-4CF9-9512-69AD1129DDA7}" type="slidenum">
              <a:rPr lang="en-US" altLang="ar-IQ"/>
              <a:pPr>
                <a:defRPr/>
              </a:pPr>
              <a:t>‹#›</a:t>
            </a:fld>
            <a:endParaRPr lang="en-US" altLang="ar-IQ"/>
          </a:p>
        </p:txBody>
      </p:sp>
    </p:spTree>
    <p:extLst>
      <p:ext uri="{BB962C8B-B14F-4D97-AF65-F5344CB8AC3E}">
        <p14:creationId xmlns:p14="http://schemas.microsoft.com/office/powerpoint/2010/main" val="2381761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A4BD25C-8730-44CA-820B-9A0E3F83C428}" type="datetimeFigureOut">
              <a:rPr lang="en-US"/>
              <a:pPr>
                <a:defRPr/>
              </a:pPr>
              <a:t>6/20/2018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2F1F0F0-99D7-4E7E-926A-53C2F19751B1}" type="slidenum">
              <a:rPr lang="en-US" altLang="ar-IQ"/>
              <a:pPr>
                <a:defRPr/>
              </a:pPr>
              <a:t>‹#›</a:t>
            </a:fld>
            <a:endParaRPr lang="en-US" altLang="ar-IQ"/>
          </a:p>
        </p:txBody>
      </p:sp>
    </p:spTree>
    <p:extLst>
      <p:ext uri="{BB962C8B-B14F-4D97-AF65-F5344CB8AC3E}">
        <p14:creationId xmlns:p14="http://schemas.microsoft.com/office/powerpoint/2010/main" val="175814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C14FA6D8-50C5-4852-8508-D2B14D8026B9}" type="datetimeFigureOut">
              <a:rPr lang="en-US"/>
              <a:pPr>
                <a:defRPr/>
              </a:pPr>
              <a:t>6/20/2018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3612E90-8C98-4EA5-B5F1-598D39776E1D}" type="slidenum">
              <a:rPr lang="en-US" altLang="ar-IQ"/>
              <a:pPr>
                <a:defRPr/>
              </a:pPr>
              <a:t>‹#›</a:t>
            </a:fld>
            <a:endParaRPr lang="en-US" altLang="ar-IQ"/>
          </a:p>
        </p:txBody>
      </p:sp>
    </p:spTree>
    <p:extLst>
      <p:ext uri="{BB962C8B-B14F-4D97-AF65-F5344CB8AC3E}">
        <p14:creationId xmlns:p14="http://schemas.microsoft.com/office/powerpoint/2010/main" val="179818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DE6668B-F93E-4BB3-BCCB-9B3095602D88}" type="datetimeFigureOut">
              <a:rPr lang="en-US"/>
              <a:pPr>
                <a:defRPr/>
              </a:pPr>
              <a:t>6/20/2018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EFAF493-B36B-45A0-824F-0B14EEFC64AE}" type="slidenum">
              <a:rPr lang="en-US" altLang="ar-IQ"/>
              <a:pPr>
                <a:defRPr/>
              </a:pPr>
              <a:t>‹#›</a:t>
            </a:fld>
            <a:endParaRPr lang="en-US" altLang="ar-IQ"/>
          </a:p>
        </p:txBody>
      </p:sp>
    </p:spTree>
    <p:extLst>
      <p:ext uri="{BB962C8B-B14F-4D97-AF65-F5344CB8AC3E}">
        <p14:creationId xmlns:p14="http://schemas.microsoft.com/office/powerpoint/2010/main" val="260645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99E365B-16A0-403A-AA46-B75B679E28C0}" type="datetimeFigureOut">
              <a:rPr lang="en-US"/>
              <a:pPr>
                <a:defRPr/>
              </a:pPr>
              <a:t>6/20/2018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56420CC-AE63-41E5-BA0F-AFDF434DC02B}" type="slidenum">
              <a:rPr lang="en-US" altLang="ar-IQ"/>
              <a:pPr>
                <a:defRPr/>
              </a:pPr>
              <a:t>‹#›</a:t>
            </a:fld>
            <a:endParaRPr lang="en-US" altLang="ar-IQ"/>
          </a:p>
        </p:txBody>
      </p:sp>
    </p:spTree>
    <p:extLst>
      <p:ext uri="{BB962C8B-B14F-4D97-AF65-F5344CB8AC3E}">
        <p14:creationId xmlns:p14="http://schemas.microsoft.com/office/powerpoint/2010/main" val="1516781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D1D3424-9925-4098-A238-C08F69501597}" type="datetimeFigureOut">
              <a:rPr lang="en-US"/>
              <a:pPr>
                <a:defRPr/>
              </a:pPr>
              <a:t>6/20/2018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1EF1D93-DE5E-4E46-9BCB-38A87244C96F}" type="slidenum">
              <a:rPr lang="en-US" altLang="ar-IQ"/>
              <a:pPr>
                <a:defRPr/>
              </a:pPr>
              <a:t>‹#›</a:t>
            </a:fld>
            <a:endParaRPr lang="en-US" altLang="ar-IQ"/>
          </a:p>
        </p:txBody>
      </p:sp>
    </p:spTree>
    <p:extLst>
      <p:ext uri="{BB962C8B-B14F-4D97-AF65-F5344CB8AC3E}">
        <p14:creationId xmlns:p14="http://schemas.microsoft.com/office/powerpoint/2010/main" val="425772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D7A0AE0-B7DA-4D14-84C2-DD0A3201C2F3}" type="datetimeFigureOut">
              <a:rPr lang="en-US"/>
              <a:pPr>
                <a:defRPr/>
              </a:pPr>
              <a:t>6/20/2018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AB3878B-9B12-4010-B627-F2E72D6849AC}" type="slidenum">
              <a:rPr lang="en-US" altLang="ar-IQ"/>
              <a:pPr>
                <a:defRPr/>
              </a:pPr>
              <a:t>‹#›</a:t>
            </a:fld>
            <a:endParaRPr lang="en-US" altLang="ar-IQ"/>
          </a:p>
        </p:txBody>
      </p:sp>
    </p:spTree>
    <p:extLst>
      <p:ext uri="{BB962C8B-B14F-4D97-AF65-F5344CB8AC3E}">
        <p14:creationId xmlns:p14="http://schemas.microsoft.com/office/powerpoint/2010/main" val="129761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ar-IQ"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IQ" smtClean="0"/>
              <a:t>Click to edit Master text styles</a:t>
            </a:r>
          </a:p>
          <a:p>
            <a:pPr lvl="1"/>
            <a:r>
              <a:rPr lang="en-US" altLang="ar-IQ" smtClean="0"/>
              <a:t>Second level</a:t>
            </a:r>
          </a:p>
          <a:p>
            <a:pPr lvl="2"/>
            <a:r>
              <a:rPr lang="en-US" altLang="ar-IQ" smtClean="0"/>
              <a:t>Third level</a:t>
            </a:r>
          </a:p>
          <a:p>
            <a:pPr lvl="3"/>
            <a:r>
              <a:rPr lang="en-US" altLang="ar-IQ" smtClean="0"/>
              <a:t>Fourth level</a:t>
            </a:r>
          </a:p>
          <a:p>
            <a:pPr lvl="4"/>
            <a:r>
              <a:rPr lang="en-US" altLang="ar-IQ"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796A7409-D014-439C-8704-ABA21C3734F6}" type="datetimeFigureOut">
              <a:rPr lang="en-US"/>
              <a:pPr>
                <a:defRPr/>
              </a:pPr>
              <a:t>6/20/2018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rtl="0" eaLnBrk="1" hangingPunct="1">
              <a:defRPr sz="1200">
                <a:solidFill>
                  <a:srgbClr val="045C75"/>
                </a:solidFill>
                <a:latin typeface="Constantia" panose="02030602050306030303" pitchFamily="18" charset="0"/>
              </a:defRPr>
            </a:lvl1pPr>
          </a:lstStyle>
          <a:p>
            <a:pPr>
              <a:defRPr/>
            </a:pPr>
            <a:fld id="{B7206B13-0E25-4BBD-A60E-9FFB87D05DA5}" type="slidenum">
              <a:rPr lang="en-US" altLang="ar-IQ"/>
              <a:pPr>
                <a:defRPr/>
              </a:pPr>
              <a:t>‹#›</a:t>
            </a:fld>
            <a:endParaRPr lang="en-US" altLang="ar-IQ"/>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3" r:id="rId9"/>
    <p:sldLayoutId id="2147483861" r:id="rId10"/>
    <p:sldLayoutId id="2147483862" r:id="rId11"/>
  </p:sldLayoutIdLst>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مستطيل 3"/>
          <p:cNvSpPr>
            <a:spLocks noChangeArrowheads="1"/>
          </p:cNvSpPr>
          <p:nvPr/>
        </p:nvSpPr>
        <p:spPr bwMode="auto">
          <a:xfrm>
            <a:off x="5638800" y="457200"/>
            <a:ext cx="3114675"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ar-IQ" altLang="ar-IQ" sz="2000" b="1">
                <a:latin typeface="Arial" panose="020B0604020202020204" pitchFamily="34" charset="0"/>
                <a:cs typeface="Times New Roman" panose="02020603050405020304" pitchFamily="18" charset="0"/>
              </a:rPr>
              <a:t>وزارة التعليم العالي والبحث العلمي</a:t>
            </a:r>
            <a:endParaRPr lang="en-US" altLang="ar-IQ" sz="1800" b="1">
              <a:solidFill>
                <a:srgbClr val="365F91"/>
              </a:solidFill>
              <a:latin typeface="Cambria" panose="02040503050406030204" pitchFamily="18" charset="0"/>
              <a:cs typeface="Times New Roman" panose="02020603050405020304" pitchFamily="18" charset="0"/>
            </a:endParaRPr>
          </a:p>
          <a:p>
            <a:pPr>
              <a:spcBef>
                <a:spcPct val="0"/>
              </a:spcBef>
              <a:buClrTx/>
              <a:buSzTx/>
              <a:buFontTx/>
              <a:buNone/>
            </a:pPr>
            <a:r>
              <a:rPr lang="ar-IQ" altLang="ar-IQ" sz="2000" b="1">
                <a:latin typeface="Calibri" panose="020F0502020204030204" pitchFamily="34" charset="0"/>
                <a:cs typeface="Times New Roman" panose="02020603050405020304" pitchFamily="18" charset="0"/>
              </a:rPr>
              <a:t>رئاسة الجامعة المستنصرية</a:t>
            </a:r>
            <a:endParaRPr lang="en-US" altLang="ar-IQ" sz="1400">
              <a:latin typeface="Arial" panose="020B0604020202020204" pitchFamily="34" charset="0"/>
            </a:endParaRPr>
          </a:p>
          <a:p>
            <a:pPr>
              <a:spcBef>
                <a:spcPct val="0"/>
              </a:spcBef>
              <a:buClrTx/>
              <a:buSzTx/>
              <a:buFontTx/>
              <a:buNone/>
            </a:pPr>
            <a:r>
              <a:rPr lang="ar-IQ" altLang="ar-IQ" sz="2000" b="1">
                <a:latin typeface="Calibri" panose="020F0502020204030204" pitchFamily="34" charset="0"/>
                <a:cs typeface="Times New Roman" panose="02020603050405020304" pitchFamily="18" charset="0"/>
              </a:rPr>
              <a:t>كلية الادارة والاقتصاد</a:t>
            </a:r>
            <a:endParaRPr lang="ar-IQ" altLang="ar-IQ" sz="1400" b="1">
              <a:latin typeface="Arial" panose="020B0604020202020204" pitchFamily="34" charset="0"/>
              <a:cs typeface="Times New Roman" panose="02020603050405020304" pitchFamily="18" charset="0"/>
            </a:endParaRPr>
          </a:p>
          <a:p>
            <a:pPr>
              <a:spcBef>
                <a:spcPct val="0"/>
              </a:spcBef>
              <a:buClrTx/>
              <a:buSzTx/>
              <a:buFontTx/>
              <a:buNone/>
            </a:pPr>
            <a:r>
              <a:rPr lang="ar-IQ" altLang="ar-IQ" sz="2000" b="1">
                <a:latin typeface="Calibri" panose="020F0502020204030204" pitchFamily="34" charset="0"/>
                <a:cs typeface="Times New Roman" panose="02020603050405020304" pitchFamily="18" charset="0"/>
              </a:rPr>
              <a:t>الدراسات العليا</a:t>
            </a:r>
          </a:p>
          <a:p>
            <a:pPr>
              <a:spcBef>
                <a:spcPct val="0"/>
              </a:spcBef>
              <a:buClrTx/>
              <a:buSzTx/>
              <a:buFontTx/>
              <a:buNone/>
            </a:pPr>
            <a:r>
              <a:rPr lang="ar-IQ" altLang="ar-IQ" sz="2000" b="1">
                <a:latin typeface="Calibri" panose="020F0502020204030204" pitchFamily="34" charset="0"/>
              </a:rPr>
              <a:t>دبلوم التخطيط الاستراتيجي</a:t>
            </a:r>
            <a:endParaRPr lang="ar-IQ" altLang="ar-IQ" sz="2400">
              <a:latin typeface="Arial" panose="020B0604020202020204" pitchFamily="34" charset="0"/>
            </a:endParaRPr>
          </a:p>
        </p:txBody>
      </p:sp>
      <p:sp>
        <p:nvSpPr>
          <p:cNvPr id="4099" name="مستطيل 5"/>
          <p:cNvSpPr>
            <a:spLocks noChangeArrowheads="1"/>
          </p:cNvSpPr>
          <p:nvPr/>
        </p:nvSpPr>
        <p:spPr bwMode="auto">
          <a:xfrm>
            <a:off x="1295400" y="4303713"/>
            <a:ext cx="6248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ar-IQ" altLang="ar-IQ" sz="3200" b="1" dirty="0">
                <a:latin typeface="Arial" panose="020B0604020202020204" pitchFamily="34" charset="0"/>
                <a:cs typeface="Times New Roman" panose="02020603050405020304" pitchFamily="18" charset="0"/>
              </a:rPr>
              <a:t>استاذة المادة : د. مها العزاوي</a:t>
            </a:r>
          </a:p>
          <a:p>
            <a:pPr algn="ctr" eaLnBrk="1" hangingPunct="1">
              <a:spcBef>
                <a:spcPct val="0"/>
              </a:spcBef>
              <a:buClrTx/>
              <a:buSzTx/>
              <a:buFontTx/>
              <a:buNone/>
            </a:pPr>
            <a:r>
              <a:rPr lang="ar-IQ" altLang="ar-IQ" sz="3200" b="1" smtClean="0">
                <a:latin typeface="Arial" panose="020B0604020202020204" pitchFamily="34" charset="0"/>
              </a:rPr>
              <a:t>2017/11/14</a:t>
            </a:r>
            <a:endParaRPr lang="ar-IQ" altLang="ar-IQ" sz="3200" b="1" dirty="0">
              <a:latin typeface="Arial" panose="020B0604020202020204" pitchFamily="34" charset="0"/>
            </a:endParaRPr>
          </a:p>
        </p:txBody>
      </p:sp>
      <p:sp>
        <p:nvSpPr>
          <p:cNvPr id="4100" name="مستطيل 4"/>
          <p:cNvSpPr>
            <a:spLocks noChangeArrowheads="1"/>
          </p:cNvSpPr>
          <p:nvPr/>
        </p:nvSpPr>
        <p:spPr bwMode="auto">
          <a:xfrm>
            <a:off x="685800" y="2133600"/>
            <a:ext cx="789305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ar-IQ" altLang="ar-IQ" sz="6000" b="1">
                <a:solidFill>
                  <a:srgbClr val="FF0000"/>
                </a:solidFill>
                <a:latin typeface="Arial" panose="020B0604020202020204" pitchFamily="34" charset="0"/>
                <a:cs typeface="Times New Roman" panose="02020603050405020304" pitchFamily="18" charset="0"/>
              </a:rPr>
              <a:t>السيناريوهات</a:t>
            </a:r>
          </a:p>
          <a:p>
            <a:pPr algn="ctr" eaLnBrk="1" hangingPunct="1">
              <a:spcBef>
                <a:spcPct val="0"/>
              </a:spcBef>
              <a:buClrTx/>
              <a:buSzTx/>
              <a:buFontTx/>
              <a:buNone/>
            </a:pPr>
            <a:r>
              <a:rPr lang="ar-IQ" altLang="ar-IQ" sz="6000" b="1">
                <a:solidFill>
                  <a:srgbClr val="FF0000"/>
                </a:solidFill>
                <a:latin typeface="Arial" panose="020B0604020202020204" pitchFamily="34" charset="0"/>
                <a:cs typeface="Times New Roman" panose="02020603050405020304" pitchFamily="18" charset="0"/>
              </a:rPr>
              <a:t>الاهمية – الاهداف - الخصائص</a:t>
            </a: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381000"/>
            <a:ext cx="8610600" cy="4094163"/>
          </a:xfrm>
          <a:prstGeom prst="rect">
            <a:avLst/>
          </a:prstGeom>
          <a:noFill/>
          <a:ln w="9525">
            <a:noFill/>
            <a:miter lim="800000"/>
            <a:headEnd/>
            <a:tailEnd/>
          </a:ln>
          <a:effectLst/>
        </p:spPr>
        <p:txBody>
          <a:bodyPr anchor="ctr">
            <a:spAutoFit/>
          </a:bodyPr>
          <a:lstStyle/>
          <a:p>
            <a:pPr algn="justLow" rtl="1">
              <a:defRPr/>
            </a:pPr>
            <a:r>
              <a:rPr lang="ar-IQ" sz="3600" b="1" u="sng" dirty="0">
                <a:solidFill>
                  <a:srgbClr val="FF0066"/>
                </a:solidFill>
                <a:latin typeface="Calibri" pitchFamily="34" charset="0"/>
                <a:ea typeface="Calibri" pitchFamily="34" charset="0"/>
                <a:cs typeface="+mn-cs"/>
              </a:rPr>
              <a:t>تقييم جودة السيناريو:</a:t>
            </a:r>
            <a:endParaRPr lang="en-US" sz="3600" dirty="0">
              <a:solidFill>
                <a:srgbClr val="FF0066"/>
              </a:solidFill>
              <a:cs typeface="+mn-cs"/>
            </a:endParaRPr>
          </a:p>
          <a:p>
            <a:pPr marL="457200" indent="-457200" algn="justLow" rtl="1">
              <a:buFont typeface="+mj-lt"/>
              <a:buAutoNum type="arabicPeriod"/>
              <a:defRPr/>
            </a:pPr>
            <a:r>
              <a:rPr lang="ar-IQ" sz="2800" dirty="0">
                <a:latin typeface="Calibri" pitchFamily="34" charset="0"/>
                <a:ea typeface="Calibri" pitchFamily="34" charset="0"/>
                <a:cs typeface="+mn-cs"/>
              </a:rPr>
              <a:t>التناسق: ينبغي ان يكون كل سيناريو متناسق داخلياً, اذ لا يمكن التعديل على السيناريوهات غير المتوافقة داخلياً.</a:t>
            </a:r>
            <a:endParaRPr lang="ar-IQ" sz="2800" dirty="0">
              <a:ea typeface="Calibri" pitchFamily="34" charset="0"/>
              <a:cs typeface="+mn-cs"/>
            </a:endParaRPr>
          </a:p>
          <a:p>
            <a:pPr marL="457200" indent="-457200" algn="justLow" rtl="1">
              <a:buFont typeface="+mj-lt"/>
              <a:buAutoNum type="arabicPeriod"/>
              <a:defRPr/>
            </a:pPr>
            <a:r>
              <a:rPr lang="ar-IQ" sz="2800" dirty="0">
                <a:latin typeface="Calibri" pitchFamily="34" charset="0"/>
                <a:ea typeface="Calibri" pitchFamily="34" charset="0"/>
                <a:cs typeface="+mn-cs"/>
              </a:rPr>
              <a:t>الاحتمالية: ينبغي ان تقع السيناريوهات التي تطور ضمن مدى من الاحداث المستقبلية وتمتلك احتمالات واقعية اي قابلة للحدوث.</a:t>
            </a:r>
            <a:endParaRPr lang="ar-IQ" sz="2800" dirty="0">
              <a:ea typeface="Calibri" pitchFamily="34" charset="0"/>
              <a:cs typeface="+mn-cs"/>
            </a:endParaRPr>
          </a:p>
          <a:p>
            <a:pPr marL="457200" indent="-457200" algn="justLow" rtl="1">
              <a:buFont typeface="+mj-lt"/>
              <a:buAutoNum type="arabicPeriod"/>
              <a:defRPr/>
            </a:pPr>
            <a:r>
              <a:rPr lang="ar-IQ" sz="2800" dirty="0">
                <a:latin typeface="Calibri" pitchFamily="34" charset="0"/>
                <a:ea typeface="Calibri" pitchFamily="34" charset="0"/>
                <a:cs typeface="+mn-cs"/>
              </a:rPr>
              <a:t>قابلة للتذكر: ينبغي ان تكون السيناريوهات سهلة التذكر بعد عرضها.</a:t>
            </a:r>
            <a:endParaRPr lang="ar-IQ" sz="2800" dirty="0">
              <a:ea typeface="Calibri" pitchFamily="34" charset="0"/>
              <a:cs typeface="+mn-cs"/>
            </a:endParaRPr>
          </a:p>
          <a:p>
            <a:pPr marL="457200" indent="-457200" algn="justLow" rtl="1">
              <a:buFont typeface="+mj-lt"/>
              <a:buAutoNum type="arabicPeriod"/>
              <a:defRPr/>
            </a:pPr>
            <a:r>
              <a:rPr lang="ar-IQ" sz="2800" dirty="0">
                <a:latin typeface="Calibri" pitchFamily="34" charset="0"/>
                <a:ea typeface="Calibri" pitchFamily="34" charset="0"/>
                <a:cs typeface="+mn-cs"/>
              </a:rPr>
              <a:t>التحدي.</a:t>
            </a:r>
            <a:endParaRPr lang="ar-IQ" sz="2800" dirty="0">
              <a:ea typeface="Calibri" pitchFamily="34" charset="0"/>
              <a:cs typeface="+mn-cs"/>
            </a:endParaRPr>
          </a:p>
          <a:p>
            <a:pPr marL="457200" indent="-457200" algn="justLow" rtl="1">
              <a:buFont typeface="+mj-lt"/>
              <a:buAutoNum type="arabicPeriod"/>
              <a:defRPr/>
            </a:pPr>
            <a:r>
              <a:rPr lang="ar-IQ" sz="2800" dirty="0">
                <a:latin typeface="Calibri" pitchFamily="34" charset="0"/>
                <a:ea typeface="Calibri" pitchFamily="34" charset="0"/>
                <a:cs typeface="+mn-cs"/>
              </a:rPr>
              <a:t>المنفعة لمتخذ القرار.</a:t>
            </a:r>
            <a:endParaRPr lang="ar-IQ" sz="2800" dirty="0">
              <a:ea typeface="Calibri" pitchFamily="34" charset="0"/>
              <a:cs typeface="+mn-cs"/>
            </a:endParaRPr>
          </a:p>
          <a:p>
            <a:pPr marL="457200" indent="-457200" algn="justLow" rtl="1">
              <a:buFont typeface="+mj-lt"/>
              <a:buAutoNum type="arabicPeriod"/>
              <a:defRPr/>
            </a:pPr>
            <a:r>
              <a:rPr lang="ar-IQ" sz="2800" dirty="0">
                <a:latin typeface="Calibri" pitchFamily="34" charset="0"/>
                <a:ea typeface="Calibri" pitchFamily="34" charset="0"/>
                <a:cs typeface="+mn-cs"/>
              </a:rPr>
              <a:t>المعنى</a:t>
            </a:r>
            <a:r>
              <a:rPr lang="ar-IQ" sz="2400" dirty="0">
                <a:latin typeface="Calibri" pitchFamily="34" charset="0"/>
                <a:ea typeface="Calibri" pitchFamily="34" charset="0"/>
                <a:cs typeface="+mn-cs"/>
              </a:rPr>
              <a:t>.</a:t>
            </a:r>
            <a:endParaRPr lang="ar-IQ" sz="2400" dirty="0">
              <a:cs typeface="+mn-cs"/>
            </a:endParaRPr>
          </a:p>
        </p:txBody>
      </p:sp>
    </p:spTree>
  </p:cSld>
  <p:clrMapOvr>
    <a:masterClrMapping/>
  </p:clrMapOvr>
  <p:transition>
    <p:comb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457200" y="304800"/>
            <a:ext cx="8023225" cy="7170738"/>
          </a:xfrm>
          <a:prstGeom prst="rect">
            <a:avLst/>
          </a:prstGeom>
          <a:noFill/>
          <a:ln w="9525">
            <a:noFill/>
            <a:miter lim="800000"/>
            <a:headEnd/>
            <a:tailEnd/>
          </a:ln>
          <a:effectLst/>
        </p:spPr>
        <p:txBody>
          <a:bodyPr anchor="ctr">
            <a:spAutoFit/>
          </a:bodyPr>
          <a:lstStyle/>
          <a:p>
            <a:pPr algn="justLow" rtl="1">
              <a:defRPr/>
            </a:pPr>
            <a:r>
              <a:rPr lang="ar-IQ" sz="4000" dirty="0">
                <a:solidFill>
                  <a:srgbClr val="FF0066"/>
                </a:solidFill>
                <a:latin typeface="Calibri" pitchFamily="34" charset="0"/>
                <a:ea typeface="Calibri" pitchFamily="34" charset="0"/>
                <a:cs typeface="+mn-cs"/>
              </a:rPr>
              <a:t>خطوات صياغة السيناريوهات</a:t>
            </a:r>
            <a:endParaRPr lang="en-US" sz="4000" dirty="0">
              <a:solidFill>
                <a:srgbClr val="FF0066"/>
              </a:solidFill>
              <a:cs typeface="+mn-cs"/>
            </a:endParaRPr>
          </a:p>
          <a:p>
            <a:pPr marL="514350" indent="-514350" algn="justLow" rtl="1">
              <a:buFont typeface="+mj-lt"/>
              <a:buAutoNum type="arabicPeriod"/>
              <a:defRPr/>
            </a:pPr>
            <a:r>
              <a:rPr lang="ar-IQ" sz="3200" dirty="0">
                <a:latin typeface="Calibri" pitchFamily="34" charset="0"/>
                <a:ea typeface="Calibri" pitchFamily="34" charset="0"/>
                <a:cs typeface="+mn-cs"/>
              </a:rPr>
              <a:t>تحديد المجال وتشخيص العناصر الاساسية.</a:t>
            </a:r>
            <a:endParaRPr lang="ar-IQ" sz="3200" dirty="0">
              <a:ea typeface="Calibri" pitchFamily="34" charset="0"/>
              <a:cs typeface="+mn-cs"/>
            </a:endParaRPr>
          </a:p>
          <a:p>
            <a:pPr marL="514350" indent="-514350" algn="justLow" rtl="1">
              <a:buFont typeface="+mj-lt"/>
              <a:buAutoNum type="arabicPeriod"/>
              <a:defRPr/>
            </a:pPr>
            <a:r>
              <a:rPr lang="ar-IQ" sz="3200" dirty="0">
                <a:latin typeface="Calibri" pitchFamily="34" charset="0"/>
                <a:ea typeface="Calibri" pitchFamily="34" charset="0"/>
                <a:cs typeface="+mn-cs"/>
              </a:rPr>
              <a:t>تحديد القوى الاساسية للبيئة الداخلية والخارجية.</a:t>
            </a:r>
            <a:endParaRPr lang="ar-IQ" sz="3200" dirty="0">
              <a:ea typeface="Calibri" pitchFamily="34" charset="0"/>
              <a:cs typeface="+mn-cs"/>
            </a:endParaRPr>
          </a:p>
          <a:p>
            <a:pPr marL="514350" indent="-514350" algn="justLow" rtl="1">
              <a:buFont typeface="+mj-lt"/>
              <a:buAutoNum type="arabicPeriod"/>
              <a:defRPr/>
            </a:pPr>
            <a:r>
              <a:rPr lang="ar-IQ" sz="3200" dirty="0">
                <a:latin typeface="Calibri" pitchFamily="34" charset="0"/>
                <a:ea typeface="Calibri" pitchFamily="34" charset="0"/>
                <a:cs typeface="+mn-cs"/>
              </a:rPr>
              <a:t>تشخيص اللاتأكد الحاسم.</a:t>
            </a:r>
            <a:endParaRPr lang="ar-IQ" sz="3200" dirty="0">
              <a:ea typeface="Calibri" pitchFamily="34" charset="0"/>
              <a:cs typeface="+mn-cs"/>
            </a:endParaRPr>
          </a:p>
          <a:p>
            <a:pPr marL="514350" indent="-514350" algn="justLow" rtl="1">
              <a:buFont typeface="+mj-lt"/>
              <a:buAutoNum type="arabicPeriod"/>
              <a:defRPr/>
            </a:pPr>
            <a:r>
              <a:rPr lang="ar-IQ" sz="3200" dirty="0">
                <a:latin typeface="Calibri" pitchFamily="34" charset="0"/>
                <a:ea typeface="Calibri" pitchFamily="34" charset="0"/>
                <a:cs typeface="+mn-cs"/>
              </a:rPr>
              <a:t>منطق السيناريوهات وتصويرها.</a:t>
            </a:r>
            <a:endParaRPr lang="ar-IQ" sz="3200" dirty="0">
              <a:ea typeface="Calibri" pitchFamily="34" charset="0"/>
              <a:cs typeface="+mn-cs"/>
            </a:endParaRPr>
          </a:p>
          <a:p>
            <a:pPr marL="514350" indent="-514350" algn="justLow" rtl="1">
              <a:buFont typeface="+mj-lt"/>
              <a:buAutoNum type="arabicPeriod"/>
              <a:defRPr/>
            </a:pPr>
            <a:r>
              <a:rPr lang="ar-IQ" sz="3200" dirty="0">
                <a:latin typeface="Calibri" pitchFamily="34" charset="0"/>
                <a:ea typeface="Calibri" pitchFamily="34" charset="0"/>
                <a:cs typeface="+mn-cs"/>
              </a:rPr>
              <a:t>مضامين السيناريوهات.</a:t>
            </a:r>
          </a:p>
          <a:p>
            <a:pPr marL="514350" indent="-514350" algn="justLow" rtl="1">
              <a:buFont typeface="+mj-lt"/>
              <a:buAutoNum type="arabicPeriod"/>
              <a:defRPr/>
            </a:pPr>
            <a:endParaRPr lang="ar-IQ" sz="3200" dirty="0">
              <a:latin typeface="Calibri" pitchFamily="34" charset="0"/>
              <a:ea typeface="Calibri" pitchFamily="34" charset="0"/>
              <a:cs typeface="+mn-cs"/>
            </a:endParaRPr>
          </a:p>
          <a:p>
            <a:pPr marL="514350" indent="-514350" algn="r" rtl="1">
              <a:defRPr/>
            </a:pPr>
            <a:r>
              <a:rPr lang="ar-IQ" sz="2800" dirty="0">
                <a:solidFill>
                  <a:srgbClr val="002060"/>
                </a:solidFill>
              </a:rPr>
              <a:t>  وفي هذا السياق رأى </a:t>
            </a:r>
            <a:r>
              <a:rPr lang="en-US" sz="2800" dirty="0">
                <a:solidFill>
                  <a:srgbClr val="002060"/>
                </a:solidFill>
              </a:rPr>
              <a:t>Porter</a:t>
            </a:r>
            <a:r>
              <a:rPr lang="ar-IQ" sz="2800" dirty="0">
                <a:solidFill>
                  <a:srgbClr val="002060"/>
                </a:solidFill>
              </a:rPr>
              <a:t> انه لا يمكن اعتبار السيناريو على انه تنبؤ بل انه عرض للحالات المحتملة الحدوث في المستقبل.</a:t>
            </a:r>
          </a:p>
          <a:p>
            <a:pPr marL="514350" indent="-514350" algn="r" rtl="1">
              <a:defRPr/>
            </a:pPr>
            <a:endParaRPr lang="ar-IQ" sz="2800" dirty="0">
              <a:solidFill>
                <a:srgbClr val="002060"/>
              </a:solidFill>
            </a:endParaRPr>
          </a:p>
          <a:p>
            <a:pPr marL="182563" indent="-182563" algn="r" rtl="1">
              <a:defRPr/>
            </a:pPr>
            <a:r>
              <a:rPr lang="ar-IQ" sz="2800" dirty="0"/>
              <a:t>  يرى </a:t>
            </a:r>
            <a:r>
              <a:rPr lang="en-US" sz="2800" dirty="0"/>
              <a:t>shcomaker1995 </a:t>
            </a:r>
            <a:r>
              <a:rPr lang="ar-IQ" sz="2800" dirty="0"/>
              <a:t>ان تخطيط السيناريو يمثل محاولة لتقليل المساوئ والمترتبة على الخطأين الشائعين والمرتبطين بعملية صنع القرار هما ضعف التنبؤ والمغالاة (الافراط في التنبؤ)</a:t>
            </a:r>
            <a:endParaRPr lang="en-US" sz="2800" dirty="0"/>
          </a:p>
          <a:p>
            <a:pPr marL="514350" indent="-514350" algn="justLow" rtl="1">
              <a:defRPr/>
            </a:pPr>
            <a:endParaRPr lang="en-US" sz="2800" dirty="0">
              <a:solidFill>
                <a:srgbClr val="002060"/>
              </a:solidFill>
            </a:endParaRPr>
          </a:p>
          <a:p>
            <a:pPr marL="514350" indent="-514350" algn="justLow" rtl="1">
              <a:defRPr/>
            </a:pPr>
            <a:endParaRPr lang="ar-IQ" sz="3200" dirty="0">
              <a:latin typeface="Calibri" pitchFamily="34" charset="0"/>
              <a:ea typeface="Calibri" pitchFamily="34" charset="0"/>
              <a:cs typeface="+mn-cs"/>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457200" y="228600"/>
            <a:ext cx="84582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Low">
              <a:spcBef>
                <a:spcPct val="0"/>
              </a:spcBef>
              <a:buClrTx/>
              <a:buSzTx/>
              <a:buFontTx/>
              <a:buNone/>
            </a:pPr>
            <a:r>
              <a:rPr lang="ar-IQ" altLang="ar-IQ" sz="3200" b="1" u="sng">
                <a:solidFill>
                  <a:srgbClr val="FF0000"/>
                </a:solidFill>
                <a:latin typeface="Calibri" panose="020F0502020204030204" pitchFamily="34" charset="0"/>
              </a:rPr>
              <a:t>اهمية تخطيط او تفكير السيناريو:</a:t>
            </a:r>
            <a:endParaRPr lang="en-US" altLang="ar-IQ" sz="3200">
              <a:solidFill>
                <a:srgbClr val="FF0000"/>
              </a:solidFill>
              <a:latin typeface="Arial" panose="020B0604020202020204" pitchFamily="34" charset="0"/>
            </a:endParaRPr>
          </a:p>
          <a:p>
            <a:pPr algn="justLow">
              <a:spcBef>
                <a:spcPct val="0"/>
              </a:spcBef>
              <a:buClrTx/>
              <a:buSzTx/>
              <a:buFontTx/>
              <a:buNone/>
            </a:pPr>
            <a:r>
              <a:rPr lang="ar-IQ" altLang="ar-IQ" sz="2800">
                <a:latin typeface="Calibri" panose="020F0502020204030204" pitchFamily="34" charset="0"/>
              </a:rPr>
              <a:t> يمثل اداة تخطيط استراتيجية لوضع مجموعة من الخطط المرنة على المدى البعيد حيث ان تخطيط السيناريو يمثل:</a:t>
            </a:r>
            <a:endParaRPr lang="en-US" altLang="ar-IQ" sz="2800">
              <a:latin typeface="Arial" panose="020B0604020202020204" pitchFamily="34" charset="0"/>
            </a:endParaRPr>
          </a:p>
          <a:p>
            <a:pPr algn="justLow">
              <a:spcBef>
                <a:spcPct val="0"/>
              </a:spcBef>
              <a:buClrTx/>
              <a:buSzTx/>
              <a:buFontTx/>
              <a:buChar char="•"/>
            </a:pPr>
            <a:r>
              <a:rPr lang="ar-IQ" altLang="ar-IQ" sz="2800">
                <a:latin typeface="Calibri" panose="020F0502020204030204" pitchFamily="34" charset="0"/>
              </a:rPr>
              <a:t>نشاط فكري يساهم في ابراز قدرات المنظمة.</a:t>
            </a:r>
            <a:endParaRPr lang="en-US" altLang="ar-IQ" sz="2800">
              <a:latin typeface="Arial" panose="020B0604020202020204" pitchFamily="34" charset="0"/>
            </a:endParaRPr>
          </a:p>
          <a:p>
            <a:pPr algn="justLow">
              <a:spcBef>
                <a:spcPct val="0"/>
              </a:spcBef>
              <a:buClrTx/>
              <a:buSzTx/>
              <a:buFontTx/>
              <a:buChar char="•"/>
            </a:pPr>
            <a:r>
              <a:rPr lang="ar-IQ" altLang="ar-IQ" sz="2800">
                <a:latin typeface="Calibri" panose="020F0502020204030204" pitchFamily="34" charset="0"/>
              </a:rPr>
              <a:t>محفز لزيادة قابلية المنظمة على معالجة التحديات والازمات.</a:t>
            </a:r>
            <a:endParaRPr lang="en-US" altLang="ar-IQ" sz="2800">
              <a:latin typeface="Arial" panose="020B0604020202020204" pitchFamily="34" charset="0"/>
            </a:endParaRPr>
          </a:p>
          <a:p>
            <a:pPr algn="justLow">
              <a:spcBef>
                <a:spcPct val="0"/>
              </a:spcBef>
              <a:buClrTx/>
              <a:buSzTx/>
              <a:buFontTx/>
              <a:buChar char="•"/>
            </a:pPr>
            <a:r>
              <a:rPr lang="ar-IQ" altLang="ar-IQ" sz="2800">
                <a:latin typeface="Calibri" panose="020F0502020204030204" pitchFamily="34" charset="0"/>
              </a:rPr>
              <a:t>هو وسيلة لوصف ورسم البدائل المستقبلية للمنظمة.</a:t>
            </a:r>
            <a:endParaRPr lang="en-US" altLang="ar-IQ" sz="2800">
              <a:latin typeface="Arial" panose="020B0604020202020204" pitchFamily="34" charset="0"/>
            </a:endParaRPr>
          </a:p>
          <a:p>
            <a:pPr algn="justLow">
              <a:spcBef>
                <a:spcPct val="0"/>
              </a:spcBef>
              <a:buClrTx/>
              <a:buSzTx/>
              <a:buFontTx/>
              <a:buNone/>
            </a:pPr>
            <a:r>
              <a:rPr lang="ar-IQ" altLang="ar-IQ" sz="2800">
                <a:latin typeface="Calibri" panose="020F0502020204030204" pitchFamily="34" charset="0"/>
              </a:rPr>
              <a:t>فأن تخطيط السيناريو يعد مدخلاً واضحاً لمعالجة الغموض  وعدم التأكد.</a:t>
            </a:r>
            <a:endParaRPr lang="en-US" altLang="ar-IQ" sz="2800">
              <a:latin typeface="Arial" panose="020B0604020202020204" pitchFamily="34" charset="0"/>
            </a:endParaRPr>
          </a:p>
          <a:p>
            <a:pPr algn="justLow">
              <a:spcBef>
                <a:spcPct val="0"/>
              </a:spcBef>
              <a:buClrTx/>
              <a:buSzTx/>
              <a:buFontTx/>
              <a:buNone/>
            </a:pPr>
            <a:r>
              <a:rPr lang="ar-IQ" altLang="ar-IQ" sz="3200" b="1">
                <a:solidFill>
                  <a:srgbClr val="FF0000"/>
                </a:solidFill>
                <a:latin typeface="Calibri" panose="020F0502020204030204" pitchFamily="34" charset="0"/>
              </a:rPr>
              <a:t>س / على ماذا يستند تخطيط السيناريو الناجح؟</a:t>
            </a:r>
            <a:endParaRPr lang="en-US" altLang="ar-IQ" sz="3200" b="1">
              <a:solidFill>
                <a:srgbClr val="FF0000"/>
              </a:solidFill>
              <a:latin typeface="Arial" panose="020B0604020202020204" pitchFamily="34" charset="0"/>
            </a:endParaRPr>
          </a:p>
          <a:p>
            <a:pPr algn="justLow">
              <a:spcBef>
                <a:spcPct val="0"/>
              </a:spcBef>
              <a:buClrTx/>
              <a:buSzTx/>
              <a:buFontTx/>
              <a:buNone/>
            </a:pPr>
            <a:r>
              <a:rPr lang="ar-IQ" altLang="ar-IQ" sz="2800">
                <a:latin typeface="Calibri" panose="020F0502020204030204" pitchFamily="34" charset="0"/>
              </a:rPr>
              <a:t>لمعرفة القواعد الاساسية التالية:</a:t>
            </a:r>
            <a:endParaRPr lang="en-US" altLang="ar-IQ" sz="2800">
              <a:latin typeface="Arial" panose="020B0604020202020204" pitchFamily="34" charset="0"/>
            </a:endParaRPr>
          </a:p>
          <a:p>
            <a:pPr algn="justLow">
              <a:spcBef>
                <a:spcPct val="0"/>
              </a:spcBef>
              <a:buClrTx/>
              <a:buSzTx/>
              <a:buFont typeface="Calibri" panose="020F0502020204030204" pitchFamily="34" charset="0"/>
              <a:buAutoNum type="arabicPeriod"/>
            </a:pPr>
            <a:r>
              <a:rPr lang="ar-IQ" altLang="ar-IQ" sz="2800">
                <a:latin typeface="Calibri" panose="020F0502020204030204" pitchFamily="34" charset="0"/>
              </a:rPr>
              <a:t>الفرضيات والمعاييرالتنظيمية للشركة او المؤسسة.</a:t>
            </a:r>
            <a:endParaRPr lang="ar-IQ" altLang="ar-IQ" sz="2800">
              <a:latin typeface="Arial" panose="020B0604020202020204" pitchFamily="34" charset="0"/>
            </a:endParaRPr>
          </a:p>
          <a:p>
            <a:pPr algn="justLow">
              <a:spcBef>
                <a:spcPct val="0"/>
              </a:spcBef>
              <a:buClrTx/>
              <a:buSzTx/>
              <a:buFont typeface="Calibri" panose="020F0502020204030204" pitchFamily="34" charset="0"/>
              <a:buAutoNum type="arabicPeriod"/>
            </a:pPr>
            <a:r>
              <a:rPr lang="ar-IQ" altLang="ar-IQ" sz="2800">
                <a:latin typeface="Calibri" panose="020F0502020204030204" pitchFamily="34" charset="0"/>
              </a:rPr>
              <a:t>السياسات والهيكلة.</a:t>
            </a:r>
          </a:p>
          <a:p>
            <a:pPr algn="justLow">
              <a:spcBef>
                <a:spcPct val="0"/>
              </a:spcBef>
              <a:buClrTx/>
              <a:buSzTx/>
              <a:buFontTx/>
              <a:buNone/>
            </a:pPr>
            <a:r>
              <a:rPr lang="ar-IQ" altLang="ar-IQ" sz="2800">
                <a:latin typeface="Calibri" panose="020F0502020204030204" pitchFamily="34" charset="0"/>
              </a:rPr>
              <a:t>تجنب حالات المداراة والاقصاء والمجاملات عند رصد كافة المتغيرات</a:t>
            </a:r>
            <a:r>
              <a:rPr lang="en-US" altLang="ar-IQ" sz="2800">
                <a:latin typeface="Arial" panose="020B0604020202020204" pitchFamily="34" charset="0"/>
              </a:rPr>
              <a:t> </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57200" y="444500"/>
            <a:ext cx="8534400" cy="6370638"/>
          </a:xfrm>
          <a:prstGeom prst="rect">
            <a:avLst/>
          </a:prstGeom>
          <a:noFill/>
          <a:ln w="9525">
            <a:noFill/>
            <a:miter lim="800000"/>
            <a:headEnd/>
            <a:tailEnd/>
          </a:ln>
          <a:effectLst/>
        </p:spPr>
        <p:txBody>
          <a:bodyPr anchor="ctr">
            <a:spAutoFit/>
          </a:bodyPr>
          <a:lstStyle/>
          <a:p>
            <a:pPr algn="justLow" rtl="1">
              <a:defRPr/>
            </a:pPr>
            <a:r>
              <a:rPr lang="ar-IQ" sz="3600" b="1" u="sng" dirty="0">
                <a:solidFill>
                  <a:srgbClr val="FF0000"/>
                </a:solidFill>
                <a:latin typeface="Calibri" pitchFamily="34" charset="0"/>
                <a:ea typeface="Calibri" pitchFamily="34" charset="0"/>
                <a:cs typeface="+mn-cs"/>
              </a:rPr>
              <a:t>الاستنتاج:</a:t>
            </a:r>
          </a:p>
          <a:p>
            <a:pPr algn="justLow" rtl="1">
              <a:defRPr/>
            </a:pPr>
            <a:endParaRPr lang="en-US" sz="3600" dirty="0">
              <a:solidFill>
                <a:srgbClr val="FF0000"/>
              </a:solidFill>
              <a:cs typeface="+mn-cs"/>
            </a:endParaRPr>
          </a:p>
          <a:p>
            <a:pPr algn="justLow" rtl="1">
              <a:buFont typeface="Wingdings" pitchFamily="2" charset="2"/>
              <a:buChar char="Ø"/>
              <a:defRPr/>
            </a:pPr>
            <a:r>
              <a:rPr lang="ar-IQ" sz="2800" dirty="0">
                <a:latin typeface="Calibri" pitchFamily="34" charset="0"/>
                <a:ea typeface="Calibri" pitchFamily="34" charset="0"/>
                <a:cs typeface="+mn-cs"/>
              </a:rPr>
              <a:t>يجد الباحث ان بناء السيناريو قائم على التوقع والاستكشاف لتكهنات المستقبل , وعلى اسس معيارية (موضحة بالأرقام) تساعد المنظمة على التنبؤ الواقعي للمستقبل والانتقال مع ظرف المخاطرة الى عدم التأكد ومن ثم التأكد بنسبة معينة اهم اساس لتقييم السيناريو الناجح.</a:t>
            </a:r>
          </a:p>
          <a:p>
            <a:pPr algn="justLow" rtl="1">
              <a:defRPr/>
            </a:pPr>
            <a:endParaRPr lang="en-US" sz="2800" dirty="0">
              <a:cs typeface="+mn-cs"/>
            </a:endParaRPr>
          </a:p>
          <a:p>
            <a:pPr algn="justLow" rtl="1">
              <a:buFont typeface="Wingdings" pitchFamily="2" charset="2"/>
              <a:buChar char="Ø"/>
              <a:defRPr/>
            </a:pPr>
            <a:r>
              <a:rPr lang="ar-IQ" sz="2800" dirty="0">
                <a:latin typeface="Calibri" pitchFamily="34" charset="0"/>
                <a:ea typeface="Calibri" pitchFamily="34" charset="0"/>
                <a:cs typeface="+mn-cs"/>
              </a:rPr>
              <a:t>لا يمكن اعتبار السيناريو حالة تنبؤ للمستقبل في حياة المنظمة فحسب بل يتعداها الى رسم او عرض الحالات المحتملة الحدوث في المستقبل </a:t>
            </a:r>
            <a:r>
              <a:rPr lang="ar-IQ" sz="2800" dirty="0" err="1">
                <a:latin typeface="Calibri" pitchFamily="34" charset="0"/>
                <a:ea typeface="Calibri" pitchFamily="34" charset="0"/>
                <a:cs typeface="+mn-cs"/>
              </a:rPr>
              <a:t>لانه</a:t>
            </a:r>
            <a:r>
              <a:rPr lang="ar-IQ" sz="2800" dirty="0">
                <a:latin typeface="Calibri" pitchFamily="34" charset="0"/>
                <a:ea typeface="Calibri" pitchFamily="34" charset="0"/>
                <a:cs typeface="+mn-cs"/>
              </a:rPr>
              <a:t> في الحقيقة </a:t>
            </a:r>
            <a:r>
              <a:rPr lang="ar-IQ" sz="2800" dirty="0" err="1">
                <a:latin typeface="Calibri" pitchFamily="34" charset="0"/>
                <a:ea typeface="Calibri" pitchFamily="34" charset="0"/>
                <a:cs typeface="+mn-cs"/>
              </a:rPr>
              <a:t>لايوجد</a:t>
            </a:r>
            <a:r>
              <a:rPr lang="ar-IQ" sz="2800" dirty="0">
                <a:latin typeface="Calibri" pitchFamily="34" charset="0"/>
                <a:ea typeface="Calibri" pitchFamily="34" charset="0"/>
                <a:cs typeface="+mn-cs"/>
              </a:rPr>
              <a:t> سيناريو يتم تحقيقه بشكل كامل.</a:t>
            </a:r>
          </a:p>
          <a:p>
            <a:pPr algn="justLow" rtl="1">
              <a:defRPr/>
            </a:pPr>
            <a:endParaRPr lang="ar-IQ" sz="2800" dirty="0">
              <a:latin typeface="Calibri" pitchFamily="34" charset="0"/>
              <a:ea typeface="Calibri" pitchFamily="34" charset="0"/>
              <a:cs typeface="+mn-cs"/>
            </a:endParaRPr>
          </a:p>
          <a:p>
            <a:pPr algn="justLow" rtl="1">
              <a:defRPr/>
            </a:pPr>
            <a:endParaRPr lang="ar-IQ" sz="2800" dirty="0">
              <a:latin typeface="Calibri" pitchFamily="34" charset="0"/>
              <a:ea typeface="Calibri" pitchFamily="34" charset="0"/>
              <a:cs typeface="+mn-cs"/>
            </a:endParaRPr>
          </a:p>
          <a:p>
            <a:pPr algn="justLow" rtl="1">
              <a:defRPr/>
            </a:pPr>
            <a:endParaRPr lang="ar-IQ" sz="2800" dirty="0">
              <a:ea typeface="Calibri" pitchFamily="34" charset="0"/>
              <a:cs typeface="+mn-cs"/>
            </a:endParaRPr>
          </a:p>
          <a:p>
            <a:pPr algn="justLow" rtl="1">
              <a:defRPr/>
            </a:pPr>
            <a:endParaRPr lang="en-US" sz="2800" dirty="0">
              <a:cs typeface="+mn-cs"/>
            </a:endParaRPr>
          </a:p>
        </p:txBody>
      </p:sp>
    </p:spTree>
  </p:cSld>
  <p:clrMapOvr>
    <a:masterClrMapping/>
  </p:clrMapOvr>
  <p:transition>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مستطيل 1"/>
          <p:cNvSpPr>
            <a:spLocks noChangeArrowheads="1"/>
          </p:cNvSpPr>
          <p:nvPr/>
        </p:nvSpPr>
        <p:spPr bwMode="auto">
          <a:xfrm>
            <a:off x="685800" y="1066800"/>
            <a:ext cx="8153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Low">
              <a:spcBef>
                <a:spcPct val="0"/>
              </a:spcBef>
              <a:buClrTx/>
              <a:buSzTx/>
              <a:buFont typeface="Wingdings" panose="05000000000000000000" pitchFamily="2" charset="2"/>
              <a:buChar char="Ø"/>
            </a:pPr>
            <a:r>
              <a:rPr lang="ar-IQ" altLang="ar-IQ" sz="2800">
                <a:latin typeface="Calibri" panose="020F0502020204030204" pitchFamily="34" charset="0"/>
              </a:rPr>
              <a:t>يتوجب على واضع السيناريو الاعتدال بين التشاؤم او التفاؤل فالاعتماد على المعلومات غير الواقعية يجعل منه سيناريو بعيد عن الواقع وبالمقابل يجب الاعتماد على الحاضر وامكاناته في وضع المستقبل الهادف على اسس واقعية.</a:t>
            </a:r>
            <a:endParaRPr lang="ar-IQ" altLang="ar-IQ" sz="2800">
              <a:latin typeface="Arial" panose="020B0604020202020204" pitchFamily="34" charset="0"/>
            </a:endParaRPr>
          </a:p>
          <a:p>
            <a:pPr algn="justLow">
              <a:spcBef>
                <a:spcPct val="0"/>
              </a:spcBef>
              <a:buClrTx/>
              <a:buSzTx/>
              <a:buFont typeface="Wingdings" panose="05000000000000000000" pitchFamily="2" charset="2"/>
              <a:buChar char="Ø"/>
            </a:pPr>
            <a:r>
              <a:rPr lang="ar-IQ" altLang="ar-IQ" sz="2800">
                <a:latin typeface="Calibri" panose="020F0502020204030204" pitchFamily="34" charset="0"/>
              </a:rPr>
              <a:t>الهدف الرئيسي للسيناريو هو زيادة قابلية المنظمة على مواجهة التحديات والازمات ووضع البدائل المستقبلية للمنظمة.</a:t>
            </a:r>
            <a:endParaRPr lang="en-US" altLang="ar-IQ" sz="2800">
              <a:latin typeface="Arial" panose="020B0604020202020204" pitchFamily="34" charset="0"/>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533400" y="381000"/>
            <a:ext cx="82931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Low">
              <a:spcBef>
                <a:spcPct val="0"/>
              </a:spcBef>
              <a:buClrTx/>
              <a:buSzTx/>
              <a:buFontTx/>
              <a:buNone/>
            </a:pPr>
            <a:r>
              <a:rPr lang="ar-IQ" altLang="ar-IQ" sz="3200" b="1" u="sng">
                <a:solidFill>
                  <a:srgbClr val="FF0000"/>
                </a:solidFill>
                <a:latin typeface="Calibri" panose="020F0502020204030204" pitchFamily="34" charset="0"/>
              </a:rPr>
              <a:t>قائمة المراجع:</a:t>
            </a:r>
            <a:endParaRPr lang="en-US" altLang="ar-IQ" sz="3200">
              <a:solidFill>
                <a:srgbClr val="FF0000"/>
              </a:solidFill>
              <a:latin typeface="Arial" panose="020B0604020202020204" pitchFamily="34" charset="0"/>
            </a:endParaRPr>
          </a:p>
          <a:p>
            <a:pPr algn="justLow">
              <a:spcBef>
                <a:spcPct val="0"/>
              </a:spcBef>
              <a:buClrTx/>
              <a:buSzTx/>
              <a:buFontTx/>
              <a:buChar char="•"/>
            </a:pPr>
            <a:r>
              <a:rPr lang="ar-IQ" altLang="ar-IQ" sz="3200">
                <a:latin typeface="Calibri" panose="020F0502020204030204" pitchFamily="34" charset="0"/>
              </a:rPr>
              <a:t>(العنزي, السعيدي, سعد, يعرب عدنان, كلية الادارة والاقتصاد, جامعة بغداد, فلسفة نظريات السيناريوهات ومنهجيتها).</a:t>
            </a:r>
            <a:endParaRPr lang="ar-IQ" altLang="ar-IQ" sz="3200">
              <a:latin typeface="Arial" panose="020B0604020202020204" pitchFamily="34" charset="0"/>
            </a:endParaRPr>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وان 1"/>
          <p:cNvSpPr>
            <a:spLocks noGrp="1"/>
          </p:cNvSpPr>
          <p:nvPr>
            <p:ph type="title"/>
          </p:nvPr>
        </p:nvSpPr>
        <p:spPr/>
        <p:txBody>
          <a:bodyPr/>
          <a:lstStyle/>
          <a:p>
            <a:pPr algn="r"/>
            <a:r>
              <a:rPr lang="en-US" altLang="ar-IQ" sz="6000" smtClean="0">
                <a:solidFill>
                  <a:srgbClr val="FF0000"/>
                </a:solidFill>
                <a:latin typeface="Arial" panose="020B0604020202020204" pitchFamily="34" charset="0"/>
                <a:cs typeface="Arial" panose="020B0604020202020204" pitchFamily="34" charset="0"/>
              </a:rPr>
              <a:t/>
            </a:r>
            <a:br>
              <a:rPr lang="en-US" altLang="ar-IQ" sz="6000" smtClean="0">
                <a:solidFill>
                  <a:srgbClr val="FF0000"/>
                </a:solidFill>
                <a:latin typeface="Arial" panose="020B0604020202020204" pitchFamily="34" charset="0"/>
                <a:cs typeface="Arial" panose="020B0604020202020204" pitchFamily="34" charset="0"/>
              </a:rPr>
            </a:br>
            <a:r>
              <a:rPr lang="ar-IQ" altLang="ar-IQ" sz="6000" u="sng" smtClean="0">
                <a:solidFill>
                  <a:srgbClr val="FF0000"/>
                </a:solidFill>
                <a:latin typeface="AL-Mohanad Bold" charset="-78"/>
                <a:ea typeface="Calibri" panose="020F0502020204030204" pitchFamily="34" charset="0"/>
                <a:cs typeface="Arial" panose="020B0604020202020204" pitchFamily="34" charset="0"/>
              </a:rPr>
              <a:t>اصل مصطلح السيناريوهات</a:t>
            </a:r>
            <a:r>
              <a:rPr lang="ar-IQ" altLang="ar-IQ" sz="6600" u="sng" smtClean="0">
                <a:solidFill>
                  <a:srgbClr val="FF0000"/>
                </a:solidFill>
                <a:latin typeface="AL-Mohanad Bold" charset="-78"/>
                <a:ea typeface="Calibri" panose="020F0502020204030204" pitchFamily="34" charset="0"/>
                <a:cs typeface="Arial" panose="020B0604020202020204" pitchFamily="34" charset="0"/>
              </a:rPr>
              <a:t>:</a:t>
            </a:r>
            <a:r>
              <a:rPr lang="ar-IQ" altLang="ar-IQ" sz="5400" smtClean="0">
                <a:solidFill>
                  <a:srgbClr val="FF0000"/>
                </a:solidFill>
                <a:latin typeface="AL-Mohanad Bold" charset="-78"/>
                <a:ea typeface="Calibri" panose="020F0502020204030204" pitchFamily="34" charset="0"/>
                <a:cs typeface="Arial" panose="020B0604020202020204" pitchFamily="34" charset="0"/>
              </a:rPr>
              <a:t/>
            </a:r>
            <a:br>
              <a:rPr lang="ar-IQ" altLang="ar-IQ" sz="5400" smtClean="0">
                <a:solidFill>
                  <a:srgbClr val="FF0000"/>
                </a:solidFill>
                <a:latin typeface="AL-Mohanad Bold" charset="-78"/>
                <a:ea typeface="Calibri" panose="020F0502020204030204" pitchFamily="34" charset="0"/>
                <a:cs typeface="Arial" panose="020B0604020202020204" pitchFamily="34" charset="0"/>
              </a:rPr>
            </a:br>
            <a:endParaRPr lang="ar-IQ" altLang="ar-IQ" smtClean="0">
              <a:solidFill>
                <a:srgbClr val="FF0000"/>
              </a:solidFill>
            </a:endParaRPr>
          </a:p>
        </p:txBody>
      </p:sp>
      <p:sp>
        <p:nvSpPr>
          <p:cNvPr id="5123" name="مستطيل 3"/>
          <p:cNvSpPr>
            <a:spLocks noChangeArrowheads="1"/>
          </p:cNvSpPr>
          <p:nvPr/>
        </p:nvSpPr>
        <p:spPr bwMode="auto">
          <a:xfrm>
            <a:off x="762000" y="1295400"/>
            <a:ext cx="8077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Low" eaLnBrk="1" hangingPunct="1">
              <a:spcBef>
                <a:spcPct val="0"/>
              </a:spcBef>
              <a:buClrTx/>
              <a:buSzTx/>
              <a:buFont typeface="Wingdings" panose="05000000000000000000" pitchFamily="2" charset="2"/>
              <a:buChar char="Ø"/>
            </a:pPr>
            <a:endParaRPr lang="ar-IQ" altLang="ar-IQ" sz="3200">
              <a:latin typeface="AL-Mohanad Bold" charset="-78"/>
              <a:ea typeface="Calibri" panose="020F0502020204030204" pitchFamily="34" charset="0"/>
              <a:cs typeface="Majalla UI"/>
            </a:endParaRPr>
          </a:p>
          <a:p>
            <a:pPr algn="justLow" eaLnBrk="1" hangingPunct="1">
              <a:spcBef>
                <a:spcPct val="0"/>
              </a:spcBef>
              <a:buClrTx/>
              <a:buSzTx/>
              <a:buFont typeface="Calibri" panose="020F0502020204030204" pitchFamily="34" charset="0"/>
              <a:buAutoNum type="arabicPeriod"/>
            </a:pPr>
            <a:r>
              <a:rPr lang="ar-IQ" altLang="ar-IQ" sz="3200">
                <a:latin typeface="AL-Mohanad Bold" charset="-78"/>
                <a:ea typeface="Calibri" panose="020F0502020204030204" pitchFamily="34" charset="0"/>
                <a:cs typeface="Majalla UI"/>
              </a:rPr>
              <a:t>ترجع جذور السيناريوهات الى التاريخ العسكري لمعارك الجنرالات الاستراتيجيين في منتصف القرن  التاسع عشر</a:t>
            </a:r>
          </a:p>
          <a:p>
            <a:pPr algn="justLow" eaLnBrk="1" hangingPunct="1">
              <a:spcBef>
                <a:spcPct val="0"/>
              </a:spcBef>
              <a:buClrTx/>
              <a:buSzTx/>
              <a:buFont typeface="Calibri" panose="020F0502020204030204" pitchFamily="34" charset="0"/>
              <a:buAutoNum type="arabicPeriod"/>
            </a:pPr>
            <a:r>
              <a:rPr lang="ar-IQ" altLang="ar-IQ" sz="3200">
                <a:latin typeface="AL-Mohanad Bold" charset="-78"/>
                <a:ea typeface="Calibri" panose="020F0502020204030204" pitchFamily="34" charset="0"/>
                <a:cs typeface="Majalla UI"/>
              </a:rPr>
              <a:t>وعلى وفق المؤرخ </a:t>
            </a:r>
            <a:r>
              <a:rPr lang="en-US" altLang="ar-IQ" sz="3200">
                <a:latin typeface="Calibri" panose="020F0502020204030204" pitchFamily="34" charset="0"/>
              </a:rPr>
              <a:t>kleiner </a:t>
            </a:r>
            <a:r>
              <a:rPr lang="ar-IQ" altLang="ar-IQ" sz="3200">
                <a:latin typeface="AL-Mohanad Bold" charset="-78"/>
                <a:ea typeface="Majalla UI"/>
                <a:cs typeface="Majalla UI"/>
              </a:rPr>
              <a:t> ان الروائي وكاتب النصوص السينمائية </a:t>
            </a:r>
            <a:r>
              <a:rPr lang="en-US" altLang="ar-IQ" sz="3200">
                <a:latin typeface="Calibri" panose="020F0502020204030204" pitchFamily="34" charset="0"/>
              </a:rPr>
              <a:t>leo-roster </a:t>
            </a:r>
            <a:r>
              <a:rPr lang="ar-IQ" altLang="ar-IQ" sz="3200">
                <a:latin typeface="AL-Mohanad Bold" charset="-78"/>
                <a:ea typeface="Majalla UI"/>
                <a:cs typeface="Majalla UI"/>
              </a:rPr>
              <a:t> هو اول من استعمل هذا المصطلح عندما وجد مجموعة من الفيزيائيين على اسم يصف البدائل للكيفية التي يمكن ان تتصرف بها الاقمار الصناعية وأول اقتراح كان مصطلح السيناريو.</a:t>
            </a:r>
            <a:endParaRPr lang="ar-IQ" altLang="ar-IQ" sz="3200">
              <a:latin typeface="Arial" panose="020B0604020202020204" pitchFamily="34" charset="0"/>
              <a:ea typeface="Majalla UI"/>
              <a:cs typeface="Majalla UI"/>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spider\Downloads\im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766763"/>
            <a:ext cx="75438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3400" y="381000"/>
            <a:ext cx="8153400" cy="4094163"/>
          </a:xfrm>
          <a:prstGeom prst="rect">
            <a:avLst/>
          </a:prstGeom>
        </p:spPr>
        <p:txBody>
          <a:bodyPr>
            <a:spAutoFit/>
          </a:bodyPr>
          <a:lstStyle/>
          <a:p>
            <a:pPr algn="justLow" rtl="1" eaLnBrk="1" hangingPunct="1">
              <a:defRPr/>
            </a:pPr>
            <a:r>
              <a:rPr lang="ar-IQ" sz="3600" dirty="0">
                <a:solidFill>
                  <a:srgbClr val="FF0066"/>
                </a:solidFill>
              </a:rPr>
              <a:t>مفهوم السيناريوهات </a:t>
            </a:r>
          </a:p>
          <a:p>
            <a:pPr marL="457200" indent="-457200" algn="justLow" rtl="1" eaLnBrk="1" hangingPunct="1">
              <a:buFont typeface="+mj-lt"/>
              <a:buAutoNum type="arabicPeriod"/>
              <a:defRPr/>
            </a:pPr>
            <a:r>
              <a:rPr lang="ar-IQ" sz="2800" dirty="0">
                <a:solidFill>
                  <a:srgbClr val="FF0066"/>
                </a:solidFill>
              </a:rPr>
              <a:t> </a:t>
            </a:r>
            <a:r>
              <a:rPr lang="ar-IQ" sz="2800" dirty="0"/>
              <a:t>عُدّت السيناريوهات نصوصاً مستقبلية .</a:t>
            </a:r>
          </a:p>
          <a:p>
            <a:pPr marL="457200" indent="-457200" algn="justLow" rtl="1" eaLnBrk="1" hangingPunct="1">
              <a:buFont typeface="+mj-lt"/>
              <a:buAutoNum type="arabicPeriod"/>
              <a:defRPr/>
            </a:pPr>
            <a:r>
              <a:rPr lang="ar-IQ" sz="2800" dirty="0"/>
              <a:t>  تعد تدريباً ذهنياً للمفكرين والمخططين الاستراتيجيين .</a:t>
            </a:r>
          </a:p>
          <a:p>
            <a:pPr marL="457200" indent="-457200" algn="justLow" rtl="1" eaLnBrk="1" hangingPunct="1">
              <a:buFont typeface="+mj-lt"/>
              <a:buAutoNum type="arabicPeriod"/>
              <a:defRPr/>
            </a:pPr>
            <a:r>
              <a:rPr lang="ar-IQ" sz="2800" dirty="0"/>
              <a:t>يعد مرحلة يستند إليها التخطيط الاستراتيجي.</a:t>
            </a:r>
          </a:p>
          <a:p>
            <a:pPr marL="457200" indent="-457200" algn="justLow" rtl="1" eaLnBrk="1" hangingPunct="1">
              <a:buFont typeface="+mj-lt"/>
              <a:buAutoNum type="arabicPeriod"/>
              <a:defRPr/>
            </a:pPr>
            <a:r>
              <a:rPr lang="ar-IQ" sz="2800" dirty="0"/>
              <a:t>النظر للمستقبل بأكثر من صورة افتراضية، ( تشاؤمية أو معتدلة او تفاؤلية).</a:t>
            </a:r>
          </a:p>
          <a:p>
            <a:pPr marL="457200" indent="-457200" algn="justLow" rtl="1" eaLnBrk="1" hangingPunct="1">
              <a:buFont typeface="+mj-lt"/>
              <a:buAutoNum type="arabicPeriod"/>
              <a:defRPr/>
            </a:pPr>
            <a:r>
              <a:rPr lang="ar-IQ" sz="2800" dirty="0"/>
              <a:t>يستند الى العمل الجماعي وتناغم الافكار المتعددة.</a:t>
            </a:r>
          </a:p>
          <a:p>
            <a:pPr marL="457200" indent="-457200" algn="justLow" rtl="1" eaLnBrk="1" hangingPunct="1">
              <a:buFont typeface="+mj-lt"/>
              <a:buAutoNum type="arabicPeriod"/>
              <a:defRPr/>
            </a:pPr>
            <a:r>
              <a:rPr lang="ar-IQ" sz="2800" dirty="0"/>
              <a:t>طريقة لاستشراف المستقبل.</a:t>
            </a:r>
          </a:p>
          <a:p>
            <a:pPr algn="justLow" rtl="1" eaLnBrk="1" hangingPunct="1">
              <a:defRPr/>
            </a:pPr>
            <a:endParaRPr lang="ar-IQ" sz="2800" dirty="0">
              <a:solidFill>
                <a:srgbClr val="FF0066"/>
              </a:solidFill>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وان 1"/>
          <p:cNvSpPr>
            <a:spLocks noGrp="1"/>
          </p:cNvSpPr>
          <p:nvPr>
            <p:ph type="title"/>
          </p:nvPr>
        </p:nvSpPr>
        <p:spPr/>
        <p:txBody>
          <a:bodyPr/>
          <a:lstStyle/>
          <a:p>
            <a:pPr algn="r"/>
            <a:r>
              <a:rPr lang="ar-IQ" altLang="ar-IQ" smtClean="0"/>
              <a:t>مفهوم السيناريوهات </a:t>
            </a:r>
          </a:p>
        </p:txBody>
      </p:sp>
      <p:sp>
        <p:nvSpPr>
          <p:cNvPr id="8195" name="عنصر نائب للمحتوى 2"/>
          <p:cNvSpPr>
            <a:spLocks noGrp="1"/>
          </p:cNvSpPr>
          <p:nvPr>
            <p:ph idx="1"/>
          </p:nvPr>
        </p:nvSpPr>
        <p:spPr/>
        <p:txBody>
          <a:bodyPr/>
          <a:lstStyle/>
          <a:p>
            <a:r>
              <a:rPr lang="ar-IQ" altLang="ar-IQ" smtClean="0">
                <a:solidFill>
                  <a:srgbClr val="000000"/>
                </a:solidFill>
                <a:ea typeface="Majalla UI"/>
              </a:rPr>
              <a:t>اداة مهمة للتحليل والتفكير المستقبلي تمكن صُنّاع ومتخذي القرارات من تخيل وتصور مسارات  لما سيؤول اليه حال المنظمة اعتمادا على توقعات البيئة المحيطة بها مما يمكنها  من تغيير استراتيجيتها ".</a:t>
            </a:r>
            <a:endParaRPr lang="en-US" altLang="ar-IQ" smtClean="0">
              <a:solidFill>
                <a:srgbClr val="000000"/>
              </a:solidFill>
              <a:ea typeface="Majalla UI"/>
            </a:endParaRPr>
          </a:p>
          <a:p>
            <a:endParaRPr lang="ar-IQ" altLang="ar-IQ" smtClean="0">
              <a:ea typeface="Majalla U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رابط مستقيم 3"/>
          <p:cNvSpPr/>
          <p:nvPr/>
        </p:nvSpPr>
        <p:spPr>
          <a:xfrm>
            <a:off x="914400" y="3352800"/>
            <a:ext cx="588963" cy="1598613"/>
          </a:xfrm>
          <a:custGeom>
            <a:avLst/>
            <a:gdLst/>
            <a:ahLst/>
            <a:cxnLst/>
            <a:rect l="0" t="0" r="0" b="0"/>
            <a:pathLst>
              <a:path>
                <a:moveTo>
                  <a:pt x="656760" y="0"/>
                </a:moveTo>
                <a:lnTo>
                  <a:pt x="656760" y="1435734"/>
                </a:lnTo>
                <a:lnTo>
                  <a:pt x="0" y="1435734"/>
                </a:lnTo>
                <a:lnTo>
                  <a:pt x="0" y="1599267"/>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 name="رابط مستقيم 4"/>
          <p:cNvSpPr/>
          <p:nvPr/>
        </p:nvSpPr>
        <p:spPr>
          <a:xfrm>
            <a:off x="1828800" y="3429000"/>
            <a:ext cx="960438" cy="1611313"/>
          </a:xfrm>
          <a:custGeom>
            <a:avLst/>
            <a:gdLst/>
            <a:ahLst/>
            <a:cxnLst/>
            <a:rect l="0" t="0" r="0" b="0"/>
            <a:pathLst>
              <a:path>
                <a:moveTo>
                  <a:pt x="0" y="0"/>
                </a:moveTo>
                <a:lnTo>
                  <a:pt x="0" y="1447381"/>
                </a:lnTo>
                <a:lnTo>
                  <a:pt x="1071447" y="1447381"/>
                </a:lnTo>
                <a:lnTo>
                  <a:pt x="1071447" y="161091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6" name="رابط مستقيم 5"/>
          <p:cNvSpPr/>
          <p:nvPr/>
        </p:nvSpPr>
        <p:spPr>
          <a:xfrm>
            <a:off x="1460500" y="1752600"/>
            <a:ext cx="3201988" cy="527050"/>
          </a:xfrm>
          <a:custGeom>
            <a:avLst/>
            <a:gdLst/>
            <a:ahLst/>
            <a:cxnLst/>
            <a:rect l="0" t="0" r="0" b="0"/>
            <a:pathLst>
              <a:path>
                <a:moveTo>
                  <a:pt x="3843572" y="0"/>
                </a:moveTo>
                <a:lnTo>
                  <a:pt x="3843572" y="340550"/>
                </a:lnTo>
                <a:lnTo>
                  <a:pt x="0" y="340550"/>
                </a:lnTo>
                <a:lnTo>
                  <a:pt x="0" y="50408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رابط مستقيم 6"/>
          <p:cNvSpPr/>
          <p:nvPr/>
        </p:nvSpPr>
        <p:spPr>
          <a:xfrm>
            <a:off x="3886200" y="3276600"/>
            <a:ext cx="944563" cy="1727200"/>
          </a:xfrm>
          <a:custGeom>
            <a:avLst/>
            <a:gdLst/>
            <a:ahLst/>
            <a:cxnLst/>
            <a:rect l="0" t="0" r="0" b="0"/>
            <a:pathLst>
              <a:path>
                <a:moveTo>
                  <a:pt x="1054915" y="0"/>
                </a:moveTo>
                <a:lnTo>
                  <a:pt x="1054915" y="1563141"/>
                </a:lnTo>
                <a:lnTo>
                  <a:pt x="0" y="1563141"/>
                </a:lnTo>
                <a:lnTo>
                  <a:pt x="0" y="172667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رابط مستقيم 7"/>
          <p:cNvSpPr/>
          <p:nvPr/>
        </p:nvSpPr>
        <p:spPr>
          <a:xfrm>
            <a:off x="5181600" y="3200400"/>
            <a:ext cx="766763" cy="1727200"/>
          </a:xfrm>
          <a:custGeom>
            <a:avLst/>
            <a:gdLst/>
            <a:ahLst/>
            <a:cxnLst/>
            <a:rect l="0" t="0" r="0" b="0"/>
            <a:pathLst>
              <a:path>
                <a:moveTo>
                  <a:pt x="0" y="0"/>
                </a:moveTo>
                <a:lnTo>
                  <a:pt x="0" y="1563298"/>
                </a:lnTo>
                <a:lnTo>
                  <a:pt x="855537" y="1563298"/>
                </a:lnTo>
                <a:lnTo>
                  <a:pt x="855537" y="172683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 name="رابط مستقيم 8"/>
          <p:cNvSpPr/>
          <p:nvPr/>
        </p:nvSpPr>
        <p:spPr>
          <a:xfrm>
            <a:off x="4441825" y="1779588"/>
            <a:ext cx="80963" cy="554037"/>
          </a:xfrm>
          <a:custGeom>
            <a:avLst/>
            <a:gdLst/>
            <a:ahLst/>
            <a:cxnLst/>
            <a:rect l="0" t="0" r="0" b="0"/>
            <a:pathLst>
              <a:path>
                <a:moveTo>
                  <a:pt x="58677" y="0"/>
                </a:moveTo>
                <a:lnTo>
                  <a:pt x="58677" y="390556"/>
                </a:lnTo>
                <a:lnTo>
                  <a:pt x="45720" y="390556"/>
                </a:lnTo>
                <a:lnTo>
                  <a:pt x="45720" y="55408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رابط مستقيم 9"/>
          <p:cNvSpPr/>
          <p:nvPr/>
        </p:nvSpPr>
        <p:spPr>
          <a:xfrm>
            <a:off x="7162800" y="3276600"/>
            <a:ext cx="795338" cy="1700213"/>
          </a:xfrm>
          <a:custGeom>
            <a:avLst/>
            <a:gdLst/>
            <a:ahLst/>
            <a:cxnLst/>
            <a:rect l="0" t="0" r="0" b="0"/>
            <a:pathLst>
              <a:path>
                <a:moveTo>
                  <a:pt x="888027" y="0"/>
                </a:moveTo>
                <a:lnTo>
                  <a:pt x="888027" y="1536944"/>
                </a:lnTo>
                <a:lnTo>
                  <a:pt x="0" y="1536944"/>
                </a:lnTo>
                <a:lnTo>
                  <a:pt x="0" y="1700477"/>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رابط مستقيم 10"/>
          <p:cNvSpPr/>
          <p:nvPr/>
        </p:nvSpPr>
        <p:spPr>
          <a:xfrm>
            <a:off x="8229600" y="3200400"/>
            <a:ext cx="76200" cy="1708150"/>
          </a:xfrm>
          <a:custGeom>
            <a:avLst/>
            <a:gdLst/>
            <a:ahLst/>
            <a:cxnLst/>
            <a:rect l="0" t="0" r="0" b="0"/>
            <a:pathLst>
              <a:path>
                <a:moveTo>
                  <a:pt x="0" y="0"/>
                </a:moveTo>
                <a:lnTo>
                  <a:pt x="0" y="1544376"/>
                </a:lnTo>
                <a:lnTo>
                  <a:pt x="867215" y="1544376"/>
                </a:lnTo>
                <a:lnTo>
                  <a:pt x="867215" y="1707908"/>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رابط مستقيم 11"/>
          <p:cNvSpPr/>
          <p:nvPr/>
        </p:nvSpPr>
        <p:spPr>
          <a:xfrm>
            <a:off x="4114800" y="1752600"/>
            <a:ext cx="3190875" cy="498475"/>
          </a:xfrm>
          <a:custGeom>
            <a:avLst/>
            <a:gdLst/>
            <a:ahLst/>
            <a:cxnLst/>
            <a:rect l="0" t="0" r="0" b="0"/>
            <a:pathLst>
              <a:path>
                <a:moveTo>
                  <a:pt x="0" y="0"/>
                </a:moveTo>
                <a:lnTo>
                  <a:pt x="0" y="334867"/>
                </a:lnTo>
                <a:lnTo>
                  <a:pt x="3562021" y="334867"/>
                </a:lnTo>
                <a:lnTo>
                  <a:pt x="3562021" y="49839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مستطيل مستدير الزوايا 12"/>
          <p:cNvSpPr/>
          <p:nvPr/>
        </p:nvSpPr>
        <p:spPr>
          <a:xfrm>
            <a:off x="3810000" y="852488"/>
            <a:ext cx="1517650" cy="92710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28" name="مجموعة 13"/>
          <p:cNvGrpSpPr>
            <a:grpSpLocks/>
          </p:cNvGrpSpPr>
          <p:nvPr/>
        </p:nvGrpSpPr>
        <p:grpSpPr bwMode="auto">
          <a:xfrm>
            <a:off x="3651250" y="1039813"/>
            <a:ext cx="1873250" cy="925512"/>
            <a:chOff x="4345079" y="150127"/>
            <a:chExt cx="2090974" cy="926751"/>
          </a:xfrm>
        </p:grpSpPr>
        <p:sp>
          <p:nvSpPr>
            <p:cNvPr id="51" name="مستطيل مستدير الزوايا 50"/>
            <p:cNvSpPr/>
            <p:nvPr/>
          </p:nvSpPr>
          <p:spPr>
            <a:xfrm>
              <a:off x="4345079" y="150127"/>
              <a:ext cx="2090974" cy="926751"/>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2" name="مستطيل 51"/>
            <p:cNvSpPr/>
            <p:nvPr/>
          </p:nvSpPr>
          <p:spPr>
            <a:xfrm>
              <a:off x="4371660" y="177150"/>
              <a:ext cx="2037814" cy="87270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rtl="1" eaLnBrk="1" hangingPunct="1">
                <a:lnSpc>
                  <a:spcPct val="90000"/>
                </a:lnSpc>
                <a:spcAft>
                  <a:spcPct val="35000"/>
                </a:spcAft>
                <a:defRPr/>
              </a:pPr>
              <a:r>
                <a:rPr lang="ar-IQ" sz="2400" b="1" dirty="0"/>
                <a:t>أنواع السيناريوهات </a:t>
              </a:r>
            </a:p>
          </p:txBody>
        </p:sp>
      </p:grpSp>
      <p:sp>
        <p:nvSpPr>
          <p:cNvPr id="15" name="مستطيل مستدير الزوايا 14"/>
          <p:cNvSpPr/>
          <p:nvPr/>
        </p:nvSpPr>
        <p:spPr>
          <a:xfrm>
            <a:off x="7119938" y="2278063"/>
            <a:ext cx="1689100" cy="93186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30" name="مجموعة 15"/>
          <p:cNvGrpSpPr>
            <a:grpSpLocks/>
          </p:cNvGrpSpPr>
          <p:nvPr/>
        </p:nvGrpSpPr>
        <p:grpSpPr bwMode="auto">
          <a:xfrm>
            <a:off x="7315200" y="2463800"/>
            <a:ext cx="1689100" cy="933450"/>
            <a:chOff x="8009875" y="1575278"/>
            <a:chExt cx="1885426" cy="932793"/>
          </a:xfrm>
        </p:grpSpPr>
        <p:sp>
          <p:nvSpPr>
            <p:cNvPr id="49" name="مستطيل مستدير الزوايا 48"/>
            <p:cNvSpPr/>
            <p:nvPr/>
          </p:nvSpPr>
          <p:spPr>
            <a:xfrm>
              <a:off x="8009875" y="1575278"/>
              <a:ext cx="1885426" cy="93279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0" name="مستطيل 49"/>
            <p:cNvSpPr/>
            <p:nvPr/>
          </p:nvSpPr>
          <p:spPr>
            <a:xfrm>
              <a:off x="8036456" y="1602247"/>
              <a:ext cx="1832265" cy="87885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rtl="1" eaLnBrk="1" hangingPunct="1">
                <a:lnSpc>
                  <a:spcPct val="90000"/>
                </a:lnSpc>
                <a:spcAft>
                  <a:spcPct val="35000"/>
                </a:spcAft>
                <a:defRPr/>
              </a:pPr>
              <a:r>
                <a:rPr lang="ar-IQ" sz="2400" b="1" dirty="0"/>
                <a:t>التوقع</a:t>
              </a:r>
              <a:r>
                <a:rPr lang="ar-IQ" sz="5300" dirty="0"/>
                <a:t> </a:t>
              </a:r>
            </a:p>
          </p:txBody>
        </p:sp>
      </p:grpSp>
      <p:sp>
        <p:nvSpPr>
          <p:cNvPr id="17" name="مستطيل مستدير الزوايا 16"/>
          <p:cNvSpPr/>
          <p:nvPr/>
        </p:nvSpPr>
        <p:spPr>
          <a:xfrm>
            <a:off x="7929563" y="4876800"/>
            <a:ext cx="1214437" cy="69532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32" name="مجموعة 17"/>
          <p:cNvGrpSpPr>
            <a:grpSpLocks/>
          </p:cNvGrpSpPr>
          <p:nvPr/>
        </p:nvGrpSpPr>
        <p:grpSpPr bwMode="auto">
          <a:xfrm>
            <a:off x="8218488" y="5105400"/>
            <a:ext cx="925512" cy="695325"/>
            <a:chOff x="9141562" y="4215980"/>
            <a:chExt cx="1356482" cy="695085"/>
          </a:xfrm>
        </p:grpSpPr>
        <p:sp>
          <p:nvSpPr>
            <p:cNvPr id="47" name="مستطيل مستدير الزوايا 46"/>
            <p:cNvSpPr/>
            <p:nvPr/>
          </p:nvSpPr>
          <p:spPr>
            <a:xfrm>
              <a:off x="9141562" y="4215980"/>
              <a:ext cx="1356482" cy="695085"/>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8" name="مستطيل 47"/>
            <p:cNvSpPr/>
            <p:nvPr/>
          </p:nvSpPr>
          <p:spPr>
            <a:xfrm>
              <a:off x="9162502" y="4236611"/>
              <a:ext cx="1314602" cy="6538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rtl="1" eaLnBrk="1" hangingPunct="1">
                <a:lnSpc>
                  <a:spcPct val="90000"/>
                </a:lnSpc>
                <a:spcAft>
                  <a:spcPct val="35000"/>
                </a:spcAft>
                <a:defRPr/>
              </a:pPr>
              <a:r>
                <a:rPr lang="ar-IQ" sz="2400" b="1" dirty="0"/>
                <a:t>التنبؤ</a:t>
              </a:r>
            </a:p>
          </p:txBody>
        </p:sp>
      </p:grpSp>
      <p:sp>
        <p:nvSpPr>
          <p:cNvPr id="19" name="مستطيل مستدير الزوايا 18"/>
          <p:cNvSpPr/>
          <p:nvPr/>
        </p:nvSpPr>
        <p:spPr>
          <a:xfrm>
            <a:off x="6477000" y="4911725"/>
            <a:ext cx="1249363" cy="68897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34" name="مجموعة 19"/>
          <p:cNvGrpSpPr>
            <a:grpSpLocks/>
          </p:cNvGrpSpPr>
          <p:nvPr/>
        </p:nvGrpSpPr>
        <p:grpSpPr bwMode="auto">
          <a:xfrm>
            <a:off x="6672263" y="5097463"/>
            <a:ext cx="1250950" cy="690562"/>
            <a:chOff x="7366654" y="4208548"/>
            <a:chExt cx="1395812" cy="690366"/>
          </a:xfrm>
        </p:grpSpPr>
        <p:sp>
          <p:nvSpPr>
            <p:cNvPr id="45" name="مستطيل مستدير الزوايا 44"/>
            <p:cNvSpPr/>
            <p:nvPr/>
          </p:nvSpPr>
          <p:spPr>
            <a:xfrm>
              <a:off x="7366654" y="4208548"/>
              <a:ext cx="1395812" cy="690366"/>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6" name="مستطيل 45"/>
            <p:cNvSpPr/>
            <p:nvPr/>
          </p:nvSpPr>
          <p:spPr>
            <a:xfrm>
              <a:off x="7386138" y="4229179"/>
              <a:ext cx="1356843" cy="64910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rtl="1" eaLnBrk="1" hangingPunct="1">
                <a:lnSpc>
                  <a:spcPct val="90000"/>
                </a:lnSpc>
                <a:spcAft>
                  <a:spcPct val="35000"/>
                </a:spcAft>
                <a:defRPr/>
              </a:pPr>
              <a:r>
                <a:rPr lang="ar-IQ" sz="2400" b="1" dirty="0"/>
                <a:t>ماذا سيحدث لو </a:t>
              </a:r>
            </a:p>
          </p:txBody>
        </p:sp>
      </p:grpSp>
      <p:sp>
        <p:nvSpPr>
          <p:cNvPr id="21" name="مستطيل مستدير الزوايا 20"/>
          <p:cNvSpPr/>
          <p:nvPr/>
        </p:nvSpPr>
        <p:spPr>
          <a:xfrm>
            <a:off x="4267200" y="2362200"/>
            <a:ext cx="1585913" cy="84772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36" name="مجموعة 21"/>
          <p:cNvGrpSpPr>
            <a:grpSpLocks/>
          </p:cNvGrpSpPr>
          <p:nvPr/>
        </p:nvGrpSpPr>
        <p:grpSpPr bwMode="auto">
          <a:xfrm>
            <a:off x="4495800" y="2514600"/>
            <a:ext cx="1585913" cy="847725"/>
            <a:chOff x="4492152" y="1630966"/>
            <a:chExt cx="1770914" cy="847040"/>
          </a:xfrm>
        </p:grpSpPr>
        <p:sp>
          <p:nvSpPr>
            <p:cNvPr id="43" name="مستطيل مستدير الزوايا 42"/>
            <p:cNvSpPr/>
            <p:nvPr/>
          </p:nvSpPr>
          <p:spPr>
            <a:xfrm>
              <a:off x="4492152" y="1630966"/>
              <a:ext cx="1770914" cy="84704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4" name="مستطيل 43"/>
            <p:cNvSpPr/>
            <p:nvPr/>
          </p:nvSpPr>
          <p:spPr>
            <a:xfrm>
              <a:off x="4516970" y="1656345"/>
              <a:ext cx="1721279" cy="7962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rtl="1" eaLnBrk="1" hangingPunct="1">
                <a:lnSpc>
                  <a:spcPct val="90000"/>
                </a:lnSpc>
                <a:spcAft>
                  <a:spcPct val="35000"/>
                </a:spcAft>
                <a:defRPr/>
              </a:pPr>
              <a:r>
                <a:rPr lang="ar-IQ" sz="2400" b="1" dirty="0"/>
                <a:t>الاستكشافية</a:t>
              </a:r>
              <a:r>
                <a:rPr lang="ar-IQ" sz="5300" dirty="0"/>
                <a:t> </a:t>
              </a:r>
            </a:p>
          </p:txBody>
        </p:sp>
      </p:grpSp>
      <p:sp>
        <p:nvSpPr>
          <p:cNvPr id="23" name="مستطيل مستدير الزوايا 22"/>
          <p:cNvSpPr/>
          <p:nvPr/>
        </p:nvSpPr>
        <p:spPr>
          <a:xfrm>
            <a:off x="5029200" y="4953000"/>
            <a:ext cx="1352550" cy="76358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38" name="مجموعة 23"/>
          <p:cNvGrpSpPr>
            <a:grpSpLocks/>
          </p:cNvGrpSpPr>
          <p:nvPr/>
        </p:nvGrpSpPr>
        <p:grpSpPr bwMode="auto">
          <a:xfrm>
            <a:off x="4800600" y="5105400"/>
            <a:ext cx="1581150" cy="763588"/>
            <a:chOff x="5478275" y="4204838"/>
            <a:chExt cx="1509743" cy="762869"/>
          </a:xfrm>
        </p:grpSpPr>
        <p:sp>
          <p:nvSpPr>
            <p:cNvPr id="41" name="مستطيل مستدير الزوايا 40"/>
            <p:cNvSpPr/>
            <p:nvPr/>
          </p:nvSpPr>
          <p:spPr>
            <a:xfrm>
              <a:off x="5478275" y="4204838"/>
              <a:ext cx="1509743" cy="76286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2" name="مستطيل 41"/>
            <p:cNvSpPr/>
            <p:nvPr/>
          </p:nvSpPr>
          <p:spPr>
            <a:xfrm>
              <a:off x="5501013" y="4227042"/>
              <a:ext cx="1464269" cy="71846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5250" tIns="95250" rIns="95250" bIns="95250" spcCol="1270" anchor="ctr"/>
            <a:lstStyle/>
            <a:p>
              <a:pPr algn="ctr" defTabSz="1111250" rtl="1" eaLnBrk="1" hangingPunct="1">
                <a:lnSpc>
                  <a:spcPct val="90000"/>
                </a:lnSpc>
                <a:spcAft>
                  <a:spcPct val="35000"/>
                </a:spcAft>
                <a:defRPr/>
              </a:pPr>
              <a:r>
                <a:rPr lang="ar-IQ" sz="2500" b="1" dirty="0"/>
                <a:t>الاستراتيجية</a:t>
              </a:r>
              <a:r>
                <a:rPr lang="ar-IQ" sz="2500" dirty="0"/>
                <a:t> </a:t>
              </a:r>
            </a:p>
          </p:txBody>
        </p:sp>
      </p:grpSp>
      <p:sp>
        <p:nvSpPr>
          <p:cNvPr id="25" name="مستطيل مستدير الزوايا 24"/>
          <p:cNvSpPr/>
          <p:nvPr/>
        </p:nvSpPr>
        <p:spPr>
          <a:xfrm>
            <a:off x="3276600" y="5029200"/>
            <a:ext cx="1293813" cy="760413"/>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40" name="مجموعة 25"/>
          <p:cNvGrpSpPr>
            <a:grpSpLocks/>
          </p:cNvGrpSpPr>
          <p:nvPr/>
        </p:nvGrpSpPr>
        <p:grpSpPr bwMode="auto">
          <a:xfrm>
            <a:off x="3352800" y="5181600"/>
            <a:ext cx="1293813" cy="760413"/>
            <a:chOff x="3600329" y="4204681"/>
            <a:chExt cx="1444728" cy="761143"/>
          </a:xfrm>
        </p:grpSpPr>
        <p:sp>
          <p:nvSpPr>
            <p:cNvPr id="39" name="مستطيل مستدير الزوايا 38"/>
            <p:cNvSpPr/>
            <p:nvPr/>
          </p:nvSpPr>
          <p:spPr>
            <a:xfrm>
              <a:off x="3600329" y="4204681"/>
              <a:ext cx="1444728" cy="76114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0" name="مستطيل 39"/>
            <p:cNvSpPr/>
            <p:nvPr/>
          </p:nvSpPr>
          <p:spPr>
            <a:xfrm>
              <a:off x="3623374" y="4226927"/>
              <a:ext cx="1398637" cy="7166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5250" tIns="95250" rIns="95250" bIns="95250" spcCol="1270" anchor="ctr"/>
            <a:lstStyle/>
            <a:p>
              <a:pPr algn="ctr" defTabSz="1111250" rtl="1" eaLnBrk="1" hangingPunct="1">
                <a:lnSpc>
                  <a:spcPct val="90000"/>
                </a:lnSpc>
                <a:spcAft>
                  <a:spcPct val="35000"/>
                </a:spcAft>
                <a:defRPr/>
              </a:pPr>
              <a:r>
                <a:rPr lang="ar-IQ" sz="2500" b="1" dirty="0"/>
                <a:t>الخارجية</a:t>
              </a:r>
              <a:r>
                <a:rPr lang="ar-IQ" sz="2500" dirty="0"/>
                <a:t> </a:t>
              </a:r>
            </a:p>
          </p:txBody>
        </p:sp>
      </p:grpSp>
      <p:sp>
        <p:nvSpPr>
          <p:cNvPr id="27" name="مستطيل مستدير الزوايا 26"/>
          <p:cNvSpPr/>
          <p:nvPr/>
        </p:nvSpPr>
        <p:spPr>
          <a:xfrm>
            <a:off x="1066800" y="2286000"/>
            <a:ext cx="1633538" cy="99377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42" name="مجموعة 27"/>
          <p:cNvGrpSpPr>
            <a:grpSpLocks/>
          </p:cNvGrpSpPr>
          <p:nvPr/>
        </p:nvGrpSpPr>
        <p:grpSpPr bwMode="auto">
          <a:xfrm>
            <a:off x="1295400" y="2438400"/>
            <a:ext cx="1633538" cy="993775"/>
            <a:chOff x="635304" y="1580961"/>
            <a:chExt cx="1823377" cy="993077"/>
          </a:xfrm>
        </p:grpSpPr>
        <p:sp>
          <p:nvSpPr>
            <p:cNvPr id="37" name="مستطيل مستدير الزوايا 36"/>
            <p:cNvSpPr/>
            <p:nvPr/>
          </p:nvSpPr>
          <p:spPr>
            <a:xfrm>
              <a:off x="635304" y="1580961"/>
              <a:ext cx="1823377" cy="993077"/>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8" name="مستطيل 37"/>
            <p:cNvSpPr/>
            <p:nvPr/>
          </p:nvSpPr>
          <p:spPr>
            <a:xfrm>
              <a:off x="663656" y="1609516"/>
              <a:ext cx="1766673" cy="9359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rtl="1" eaLnBrk="1" hangingPunct="1">
                <a:lnSpc>
                  <a:spcPct val="90000"/>
                </a:lnSpc>
                <a:spcAft>
                  <a:spcPct val="35000"/>
                </a:spcAft>
                <a:defRPr/>
              </a:pPr>
              <a:r>
                <a:rPr lang="ar-IQ" sz="2400" b="1" dirty="0"/>
                <a:t>المعيارية</a:t>
              </a:r>
              <a:r>
                <a:rPr lang="ar-IQ" sz="2400" dirty="0"/>
                <a:t> </a:t>
              </a:r>
            </a:p>
          </p:txBody>
        </p:sp>
      </p:grpSp>
      <p:sp>
        <p:nvSpPr>
          <p:cNvPr id="29" name="مستطيل مستدير الزوايا 28"/>
          <p:cNvSpPr/>
          <p:nvPr/>
        </p:nvSpPr>
        <p:spPr>
          <a:xfrm>
            <a:off x="2057400" y="5029200"/>
            <a:ext cx="1131888" cy="80010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44" name="مجموعة 29"/>
          <p:cNvGrpSpPr>
            <a:grpSpLocks/>
          </p:cNvGrpSpPr>
          <p:nvPr/>
        </p:nvGrpSpPr>
        <p:grpSpPr bwMode="auto">
          <a:xfrm>
            <a:off x="2057400" y="5181600"/>
            <a:ext cx="1131888" cy="723900"/>
            <a:chOff x="1986890" y="4184952"/>
            <a:chExt cx="1263100" cy="724420"/>
          </a:xfrm>
        </p:grpSpPr>
        <p:sp>
          <p:nvSpPr>
            <p:cNvPr id="35" name="مستطيل مستدير الزوايا 34"/>
            <p:cNvSpPr/>
            <p:nvPr/>
          </p:nvSpPr>
          <p:spPr>
            <a:xfrm>
              <a:off x="1986890" y="4184952"/>
              <a:ext cx="1263100" cy="72442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6" name="مستطيل 35"/>
            <p:cNvSpPr/>
            <p:nvPr/>
          </p:nvSpPr>
          <p:spPr>
            <a:xfrm>
              <a:off x="2008148" y="4205605"/>
              <a:ext cx="1220583" cy="6831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06680" bIns="106680" spcCol="1270" anchor="ctr"/>
            <a:lstStyle/>
            <a:p>
              <a:pPr algn="ctr" defTabSz="1244600" rtl="1" eaLnBrk="1" hangingPunct="1">
                <a:lnSpc>
                  <a:spcPct val="90000"/>
                </a:lnSpc>
                <a:spcAft>
                  <a:spcPct val="35000"/>
                </a:spcAft>
                <a:defRPr/>
              </a:pPr>
              <a:r>
                <a:rPr lang="ar-IQ" sz="2800" b="1" dirty="0"/>
                <a:t>البقاء</a:t>
              </a:r>
              <a:r>
                <a:rPr lang="ar-IQ" b="1" dirty="0"/>
                <a:t> </a:t>
              </a:r>
            </a:p>
          </p:txBody>
        </p:sp>
      </p:grpSp>
      <p:sp>
        <p:nvSpPr>
          <p:cNvPr id="31" name="مستطيل مستدير الزوايا 30"/>
          <p:cNvSpPr/>
          <p:nvPr/>
        </p:nvSpPr>
        <p:spPr>
          <a:xfrm>
            <a:off x="457200" y="4953000"/>
            <a:ext cx="1235075" cy="77152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246" name="مجموعة 31"/>
          <p:cNvGrpSpPr>
            <a:grpSpLocks/>
          </p:cNvGrpSpPr>
          <p:nvPr/>
        </p:nvGrpSpPr>
        <p:grpSpPr bwMode="auto">
          <a:xfrm>
            <a:off x="457200" y="5181600"/>
            <a:ext cx="1235075" cy="771525"/>
            <a:chOff x="200509" y="4173305"/>
            <a:chExt cx="1379448" cy="772251"/>
          </a:xfrm>
        </p:grpSpPr>
        <p:sp>
          <p:nvSpPr>
            <p:cNvPr id="33" name="مستطيل مستدير الزوايا 32"/>
            <p:cNvSpPr/>
            <p:nvPr/>
          </p:nvSpPr>
          <p:spPr>
            <a:xfrm>
              <a:off x="200509" y="4173305"/>
              <a:ext cx="1379448" cy="772251"/>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4" name="مستطيل 33"/>
            <p:cNvSpPr/>
            <p:nvPr/>
          </p:nvSpPr>
          <p:spPr>
            <a:xfrm>
              <a:off x="223559" y="4195551"/>
              <a:ext cx="1333348" cy="7277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06680" bIns="106680" spcCol="1270" anchor="ctr"/>
            <a:lstStyle/>
            <a:p>
              <a:pPr algn="ctr" defTabSz="1244600" rtl="1" eaLnBrk="1" hangingPunct="1">
                <a:lnSpc>
                  <a:spcPct val="90000"/>
                </a:lnSpc>
                <a:spcAft>
                  <a:spcPct val="35000"/>
                </a:spcAft>
                <a:defRPr/>
              </a:pPr>
              <a:r>
                <a:rPr lang="ar-IQ" sz="2800" b="1" dirty="0"/>
                <a:t>التحول</a:t>
              </a:r>
              <a:r>
                <a:rPr lang="ar-IQ" sz="2500" dirty="0"/>
                <a:t> </a:t>
              </a:r>
            </a:p>
          </p:txBody>
        </p:sp>
      </p:gr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tabLst>
                <a:tab pos="542925" algn="l"/>
              </a:tabLst>
              <a:defRPr/>
            </a:pPr>
            <a:r>
              <a:rPr lang="ar-IQ" sz="3200" b="1" u="sng" dirty="0">
                <a:solidFill>
                  <a:srgbClr val="FF0066"/>
                </a:solidFill>
                <a:ea typeface="Calibri" pitchFamily="34" charset="0"/>
                <a:cs typeface="+mn-cs"/>
              </a:rPr>
              <a:t>خصائص السيناريوهات:</a:t>
            </a:r>
            <a:r>
              <a:rPr lang="en-US" sz="3200" dirty="0">
                <a:solidFill>
                  <a:srgbClr val="FF0066"/>
                </a:solidFill>
                <a:latin typeface="Arial" panose="020B0604020202020204" pitchFamily="34" charset="0"/>
                <a:ea typeface="+mn-ea"/>
                <a:cs typeface="Arial" panose="020B0604020202020204" pitchFamily="34" charset="0"/>
              </a:rPr>
              <a:t/>
            </a:r>
            <a:br>
              <a:rPr lang="en-US" sz="3200" dirty="0">
                <a:solidFill>
                  <a:srgbClr val="FF0066"/>
                </a:solidFill>
                <a:latin typeface="Arial" panose="020B0604020202020204" pitchFamily="34" charset="0"/>
                <a:ea typeface="+mn-ea"/>
                <a:cs typeface="Arial" panose="020B0604020202020204" pitchFamily="34" charset="0"/>
              </a:rPr>
            </a:br>
            <a:endParaRPr lang="ar-IQ" dirty="0"/>
          </a:p>
        </p:txBody>
      </p:sp>
      <p:graphicFrame>
        <p:nvGraphicFramePr>
          <p:cNvPr id="4" name="عنصر نائب للمحتوى 3"/>
          <p:cNvGraphicFramePr>
            <a:graphicFrameLocks noGrp="1"/>
          </p:cNvGraphicFramePr>
          <p:nvPr>
            <p:ph idx="1"/>
          </p:nvPr>
        </p:nvGraphicFramePr>
        <p:xfrm>
          <a:off x="76200" y="1447801"/>
          <a:ext cx="8610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81000" y="936625"/>
            <a:ext cx="8051800" cy="3970338"/>
          </a:xfrm>
          <a:prstGeom prst="rect">
            <a:avLst/>
          </a:prstGeom>
          <a:noFill/>
          <a:ln w="9525">
            <a:noFill/>
            <a:miter lim="800000"/>
            <a:headEnd/>
            <a:tailEnd/>
          </a:ln>
          <a:effectLst/>
        </p:spPr>
        <p:txBody>
          <a:bodyPr wrap="none" anchor="ctr">
            <a:spAutoFit/>
          </a:bodyPr>
          <a:lstStyle/>
          <a:p>
            <a:pPr algn="justLow" rtl="1">
              <a:tabLst>
                <a:tab pos="542925" algn="l"/>
              </a:tabLst>
              <a:defRPr/>
            </a:pPr>
            <a:r>
              <a:rPr lang="ar-IQ" sz="2400" dirty="0">
                <a:latin typeface="Calibri" pitchFamily="34" charset="0"/>
                <a:ea typeface="Calibri" pitchFamily="34" charset="0"/>
                <a:cs typeface="+mn-cs"/>
              </a:rPr>
              <a:t>ومن اهم هذه الخصائص:</a:t>
            </a:r>
            <a:endParaRPr lang="en-US" sz="2400" dirty="0">
              <a:cs typeface="+mn-cs"/>
            </a:endParaRPr>
          </a:p>
          <a:p>
            <a:pPr marL="457200" indent="-457200" algn="justLow" rtl="1">
              <a:buFont typeface="Wingdings" pitchFamily="2" charset="2"/>
              <a:buChar char="v"/>
              <a:tabLst>
                <a:tab pos="542925" algn="l"/>
              </a:tabLst>
              <a:defRPr/>
            </a:pPr>
            <a:r>
              <a:rPr lang="ar-IQ" sz="2400" dirty="0">
                <a:latin typeface="Calibri" pitchFamily="34" charset="0"/>
                <a:ea typeface="Calibri" pitchFamily="34" charset="0"/>
                <a:cs typeface="+mn-cs"/>
              </a:rPr>
              <a:t>التعلم من المستقبل: يؤكد الباحثون ان التكيف المستمر والنمو في بيئة الاعمال</a:t>
            </a:r>
          </a:p>
          <a:p>
            <a:pPr algn="justLow" rtl="1">
              <a:tabLst>
                <a:tab pos="542925" algn="l"/>
              </a:tabLst>
              <a:defRPr/>
            </a:pPr>
            <a:r>
              <a:rPr lang="ar-IQ" sz="2400" dirty="0">
                <a:latin typeface="Calibri" pitchFamily="34" charset="0"/>
                <a:ea typeface="Calibri" pitchFamily="34" charset="0"/>
                <a:cs typeface="+mn-cs"/>
              </a:rPr>
              <a:t> المتغيرة يعتمد على التعلم المؤسسي</a:t>
            </a:r>
            <a:endParaRPr lang="en-US" sz="2400" dirty="0">
              <a:cs typeface="+mn-cs"/>
            </a:endParaRPr>
          </a:p>
          <a:p>
            <a:pPr algn="justLow" rtl="1">
              <a:buFont typeface="Wingdings" pitchFamily="2" charset="2"/>
              <a:buChar char="ü"/>
              <a:tabLst>
                <a:tab pos="542925" algn="l"/>
              </a:tabLst>
              <a:defRPr/>
            </a:pPr>
            <a:r>
              <a:rPr lang="ar-IQ" sz="2400" dirty="0">
                <a:latin typeface="Calibri" pitchFamily="34" charset="0"/>
                <a:ea typeface="Calibri" pitchFamily="34" charset="0"/>
                <a:cs typeface="+mn-cs"/>
              </a:rPr>
              <a:t>استعمال السيناريو لتشخيص الفرص المماثلة.</a:t>
            </a:r>
            <a:endParaRPr lang="en-US" sz="2400" dirty="0">
              <a:cs typeface="+mn-cs"/>
            </a:endParaRPr>
          </a:p>
          <a:p>
            <a:pPr algn="justLow" rtl="1">
              <a:buFont typeface="Wingdings" pitchFamily="2" charset="2"/>
              <a:buChar char="ü"/>
              <a:tabLst>
                <a:tab pos="542925" algn="l"/>
              </a:tabLst>
              <a:defRPr/>
            </a:pPr>
            <a:r>
              <a:rPr lang="ar-IQ" sz="2400" dirty="0">
                <a:latin typeface="Calibri" pitchFamily="34" charset="0"/>
                <a:ea typeface="Calibri" pitchFamily="34" charset="0"/>
                <a:cs typeface="+mn-cs"/>
              </a:rPr>
              <a:t>اختبار الاستراتيجية في عدد من السيناريوهات.</a:t>
            </a:r>
            <a:endParaRPr lang="en-US" sz="2400" dirty="0">
              <a:cs typeface="+mn-cs"/>
            </a:endParaRPr>
          </a:p>
          <a:p>
            <a:pPr algn="justLow" rtl="1">
              <a:buFont typeface="Wingdings" pitchFamily="2" charset="2"/>
              <a:buChar char="ü"/>
              <a:tabLst>
                <a:tab pos="542925" algn="l"/>
              </a:tabLst>
              <a:defRPr/>
            </a:pPr>
            <a:r>
              <a:rPr lang="ar-IQ" sz="2400" dirty="0">
                <a:latin typeface="Calibri" pitchFamily="34" charset="0"/>
                <a:ea typeface="Calibri" pitchFamily="34" charset="0"/>
                <a:cs typeface="+mn-cs"/>
              </a:rPr>
              <a:t>تحسين الاستراتيجية على اساس الفهم الجيد لماهية متطلبات النجاح.</a:t>
            </a:r>
            <a:endParaRPr lang="en-US" sz="2400" dirty="0">
              <a:cs typeface="+mn-cs"/>
            </a:endParaRPr>
          </a:p>
          <a:p>
            <a:pPr algn="justLow" rtl="1">
              <a:buFont typeface="Wingdings" pitchFamily="2" charset="2"/>
              <a:buChar char="ü"/>
              <a:tabLst>
                <a:tab pos="542925" algn="l"/>
              </a:tabLst>
              <a:defRPr/>
            </a:pPr>
            <a:r>
              <a:rPr lang="ar-IQ" sz="2400" dirty="0">
                <a:latin typeface="Calibri" pitchFamily="34" charset="0"/>
                <a:ea typeface="Calibri" pitchFamily="34" charset="0"/>
                <a:cs typeface="+mn-cs"/>
              </a:rPr>
              <a:t>رصد التغيرات في البيئة.</a:t>
            </a:r>
          </a:p>
          <a:p>
            <a:pPr algn="justLow" rtl="1" eaLnBrk="1" hangingPunct="1">
              <a:buFont typeface="Wingdings" panose="05000000000000000000" pitchFamily="2" charset="2"/>
              <a:buChar char="v"/>
              <a:defRPr/>
            </a:pPr>
            <a:r>
              <a:rPr lang="ar-IQ" altLang="ar-IQ" sz="2800" dirty="0">
                <a:solidFill>
                  <a:prstClr val="black"/>
                </a:solidFill>
                <a:latin typeface="Calibri" panose="020F0502020204030204" pitchFamily="34" charset="0"/>
              </a:rPr>
              <a:t>تغير النماذج الذهنية.</a:t>
            </a:r>
            <a:endParaRPr lang="en-US" altLang="ar-IQ" sz="2800" dirty="0">
              <a:solidFill>
                <a:prstClr val="black"/>
              </a:solidFill>
            </a:endParaRPr>
          </a:p>
          <a:p>
            <a:pPr algn="justLow" rtl="1" eaLnBrk="1" hangingPunct="1">
              <a:buFont typeface="Wingdings" panose="05000000000000000000" pitchFamily="2" charset="2"/>
              <a:buChar char="v"/>
              <a:defRPr/>
            </a:pPr>
            <a:r>
              <a:rPr lang="ar-IQ" altLang="ar-IQ" sz="2800" dirty="0">
                <a:solidFill>
                  <a:prstClr val="black"/>
                </a:solidFill>
                <a:latin typeface="Calibri" panose="020F0502020204030204" pitchFamily="34" charset="0"/>
              </a:rPr>
              <a:t> تعزيز اتخاذ القرار.</a:t>
            </a:r>
            <a:endParaRPr lang="en-US" altLang="ar-IQ" sz="2800" dirty="0">
              <a:solidFill>
                <a:prstClr val="black"/>
              </a:solidFill>
            </a:endParaRPr>
          </a:p>
          <a:p>
            <a:pPr algn="justLow" rtl="1" eaLnBrk="1" hangingPunct="1">
              <a:buFont typeface="Wingdings" panose="05000000000000000000" pitchFamily="2" charset="2"/>
              <a:buChar char="v"/>
              <a:defRPr/>
            </a:pPr>
            <a:r>
              <a:rPr lang="ar-IQ" altLang="ar-IQ" sz="2800" dirty="0">
                <a:solidFill>
                  <a:prstClr val="black"/>
                </a:solidFill>
                <a:latin typeface="Calibri" panose="020F0502020204030204" pitchFamily="34" charset="0"/>
              </a:rPr>
              <a:t>العدد المثالي للسيناريوهات</a:t>
            </a:r>
          </a:p>
        </p:txBody>
      </p:sp>
    </p:spTree>
  </p:cSld>
  <p:clrMapOvr>
    <a:masterClrMapping/>
  </p:clrMapOvr>
  <p:transition>
    <p:cover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مستطيل 3"/>
          <p:cNvSpPr>
            <a:spLocks noChangeArrowheads="1"/>
          </p:cNvSpPr>
          <p:nvPr/>
        </p:nvSpPr>
        <p:spPr bwMode="auto">
          <a:xfrm>
            <a:off x="304800" y="838200"/>
            <a:ext cx="85344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r" rtl="1">
              <a:spcBef>
                <a:spcPct val="20000"/>
              </a:spcBef>
              <a:buClr>
                <a:srgbClr val="0BD0D9"/>
              </a:buClr>
              <a:buSzPct val="95000"/>
              <a:buFont typeface="Wingdings 2" panose="05020102010507070707" pitchFamily="18" charset="2"/>
              <a:buChar char=""/>
              <a:tabLst>
                <a:tab pos="542925" algn="l"/>
              </a:tabLst>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tabLst>
                <a:tab pos="542925" algn="l"/>
              </a:tabLst>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tabLst>
                <a:tab pos="542925" algn="l"/>
              </a:tabLst>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tabLst>
                <a:tab pos="542925" algn="l"/>
              </a:tabLst>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tabLst>
                <a:tab pos="542925" algn="l"/>
              </a:tabLst>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tabLst>
                <a:tab pos="542925" algn="l"/>
              </a:tabLst>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tabLst>
                <a:tab pos="542925" algn="l"/>
              </a:tabLst>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tabLst>
                <a:tab pos="542925" algn="l"/>
              </a:tabLst>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tabLst>
                <a:tab pos="542925" algn="l"/>
              </a:tabLst>
              <a:defRPr sz="2000">
                <a:solidFill>
                  <a:schemeClr val="tx1"/>
                </a:solidFill>
                <a:latin typeface="Constantia" panose="02030602050306030303" pitchFamily="18" charset="0"/>
              </a:defRPr>
            </a:lvl9pPr>
          </a:lstStyle>
          <a:p>
            <a:pPr algn="justLow">
              <a:spcBef>
                <a:spcPct val="0"/>
              </a:spcBef>
              <a:buClrTx/>
              <a:buSzTx/>
              <a:buFontTx/>
              <a:buNone/>
            </a:pPr>
            <a:endParaRPr lang="ar-IQ" altLang="ar-IQ" sz="2800">
              <a:latin typeface="Calibri" panose="020F0502020204030204" pitchFamily="34" charset="0"/>
            </a:endParaRPr>
          </a:p>
          <a:p>
            <a:pPr algn="justLow">
              <a:spcBef>
                <a:spcPct val="0"/>
              </a:spcBef>
              <a:buClrTx/>
              <a:buSzTx/>
              <a:buFontTx/>
              <a:buNone/>
            </a:pPr>
            <a:endParaRPr lang="ar-IQ" altLang="ar-IQ" sz="2800">
              <a:latin typeface="Calibri" panose="020F0502020204030204" pitchFamily="34" charset="0"/>
            </a:endParaRPr>
          </a:p>
          <a:p>
            <a:pPr algn="justLow">
              <a:spcBef>
                <a:spcPct val="0"/>
              </a:spcBef>
              <a:buClrTx/>
              <a:buSzTx/>
              <a:buFontTx/>
              <a:buNone/>
            </a:pPr>
            <a:endParaRPr lang="en-US" altLang="ar-IQ" sz="2800">
              <a:latin typeface="Arial" panose="020B0604020202020204" pitchFamily="34" charset="0"/>
            </a:endParaRPr>
          </a:p>
          <a:p>
            <a:pPr algn="justLow">
              <a:spcBef>
                <a:spcPct val="0"/>
              </a:spcBef>
              <a:buClrTx/>
              <a:buSzTx/>
              <a:buFontTx/>
              <a:buNone/>
            </a:pPr>
            <a:r>
              <a:rPr lang="ar-IQ" altLang="ar-IQ" sz="2800" b="1">
                <a:latin typeface="Calibri" panose="020F0502020204030204" pitchFamily="34" charset="0"/>
              </a:rPr>
              <a:t>ينصح </a:t>
            </a:r>
            <a:r>
              <a:rPr lang="en-US" altLang="ar-IQ" sz="2800" b="1">
                <a:latin typeface="Calibri" panose="020F0502020204030204" pitchFamily="34" charset="0"/>
              </a:rPr>
              <a:t>Schwartz </a:t>
            </a:r>
            <a:r>
              <a:rPr lang="ar-IQ" altLang="ar-IQ" sz="2800" b="1">
                <a:latin typeface="Calibri" panose="020F0502020204030204" pitchFamily="34" charset="0"/>
              </a:rPr>
              <a:t> بناء ثلاث سيناريوهات وهي :</a:t>
            </a:r>
            <a:endParaRPr lang="en-US" altLang="ar-IQ" sz="2800">
              <a:latin typeface="Arial" panose="020B0604020202020204" pitchFamily="34" charset="0"/>
            </a:endParaRPr>
          </a:p>
          <a:p>
            <a:pPr algn="justLow">
              <a:spcBef>
                <a:spcPct val="0"/>
              </a:spcBef>
              <a:buClrTx/>
              <a:buSzTx/>
              <a:buFontTx/>
              <a:buChar char="•"/>
            </a:pPr>
            <a:r>
              <a:rPr lang="ar-IQ" altLang="ar-IQ" sz="2800">
                <a:latin typeface="Calibri" panose="020F0502020204030204" pitchFamily="34" charset="0"/>
              </a:rPr>
              <a:t>اسوء كابوس.</a:t>
            </a:r>
            <a:endParaRPr lang="en-US" altLang="ar-IQ" sz="2800">
              <a:latin typeface="Arial" panose="020B0604020202020204" pitchFamily="34" charset="0"/>
            </a:endParaRPr>
          </a:p>
          <a:p>
            <a:pPr algn="justLow">
              <a:spcBef>
                <a:spcPct val="0"/>
              </a:spcBef>
              <a:buClrTx/>
              <a:buSzTx/>
              <a:buFontTx/>
              <a:buChar char="•"/>
            </a:pPr>
            <a:r>
              <a:rPr lang="ar-IQ" altLang="ar-IQ" sz="2800">
                <a:latin typeface="Calibri" panose="020F0502020204030204" pitchFamily="34" charset="0"/>
              </a:rPr>
              <a:t>المستقبل سيكون مختلفاً وبنحو جذري ولكن نحو الاحسن.</a:t>
            </a:r>
            <a:endParaRPr lang="en-US" altLang="ar-IQ" sz="2800">
              <a:latin typeface="Arial" panose="020B0604020202020204" pitchFamily="34" charset="0"/>
            </a:endParaRPr>
          </a:p>
          <a:p>
            <a:pPr algn="justLow">
              <a:spcBef>
                <a:spcPct val="0"/>
              </a:spcBef>
              <a:buClrTx/>
              <a:buSzTx/>
              <a:buFontTx/>
              <a:buChar char="•"/>
            </a:pPr>
            <a:r>
              <a:rPr lang="ar-IQ" altLang="ar-IQ" sz="2800">
                <a:latin typeface="Calibri" panose="020F0502020204030204" pitchFamily="34" charset="0"/>
              </a:rPr>
              <a:t>الوضع الراهن للمستقبل سيكون مشابهاً للوضع الحالي ولكن بتحسن طفيف.</a:t>
            </a:r>
            <a:endParaRPr lang="ar-IQ" altLang="ar-IQ" sz="2800">
              <a:latin typeface="Arial" panose="020B0604020202020204" pitchFamily="34" charset="0"/>
            </a:endParaRPr>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2162</TotalTime>
  <Words>638</Words>
  <Application>Microsoft Office PowerPoint</Application>
  <PresentationFormat>On-screen Show (4:3)</PresentationFormat>
  <Paragraphs>96</Paragraphs>
  <Slides>15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AL-Mohanad Bold</vt:lpstr>
      <vt:lpstr>Arial</vt:lpstr>
      <vt:lpstr>Calibri</vt:lpstr>
      <vt:lpstr>Cambria</vt:lpstr>
      <vt:lpstr>Constantia</vt:lpstr>
      <vt:lpstr>Majalla UI</vt:lpstr>
      <vt:lpstr>Times New Roman</vt:lpstr>
      <vt:lpstr>Traditional Arabic</vt:lpstr>
      <vt:lpstr>Wingdings</vt:lpstr>
      <vt:lpstr>Wingdings 2</vt:lpstr>
      <vt:lpstr>Flow</vt:lpstr>
      <vt:lpstr>PowerPoint Presentation</vt:lpstr>
      <vt:lpstr> اصل مصطلح السيناريوهات: </vt:lpstr>
      <vt:lpstr>PowerPoint Presentation</vt:lpstr>
      <vt:lpstr>PowerPoint Presentation</vt:lpstr>
      <vt:lpstr>مفهوم السيناريوهات </vt:lpstr>
      <vt:lpstr>PowerPoint Presentation</vt:lpstr>
      <vt:lpstr>خصائص السيناريوهات: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الموارد البشرية</dc:title>
  <dc:creator>Diana</dc:creator>
  <cp:lastModifiedBy>MAHA ALAZAWI</cp:lastModifiedBy>
  <cp:revision>234</cp:revision>
  <dcterms:created xsi:type="dcterms:W3CDTF">2006-08-16T00:00:00Z</dcterms:created>
  <dcterms:modified xsi:type="dcterms:W3CDTF">2018-06-20T07:24:04Z</dcterms:modified>
</cp:coreProperties>
</file>