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4" d="100"/>
          <a:sy n="54" d="100"/>
        </p:scale>
        <p:origin x="990"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A3F28A25-8E9E-4F94-B3C1-77572E8E7672}" type="datetimeFigureOut">
              <a:rPr lang="ar-IQ" smtClean="0"/>
              <a:t>20/10/1439</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6E564080-1650-4BC6-ABCE-42D7B8E1BB24}"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A3F28A25-8E9E-4F94-B3C1-77572E8E7672}" type="datetimeFigureOut">
              <a:rPr lang="ar-IQ" smtClean="0"/>
              <a:t>20/10/1439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E564080-1650-4BC6-ABCE-42D7B8E1BB24}"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A3F28A25-8E9E-4F94-B3C1-77572E8E7672}" type="datetimeFigureOut">
              <a:rPr lang="ar-IQ" smtClean="0"/>
              <a:t>20/10/1439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E564080-1650-4BC6-ABCE-42D7B8E1BB24}"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A3F28A25-8E9E-4F94-B3C1-77572E8E7672}" type="datetimeFigureOut">
              <a:rPr lang="ar-IQ" smtClean="0"/>
              <a:t>20/10/1439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E564080-1650-4BC6-ABCE-42D7B8E1BB24}"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A3F28A25-8E9E-4F94-B3C1-77572E8E7672}" type="datetimeFigureOut">
              <a:rPr lang="ar-IQ" smtClean="0"/>
              <a:t>20/10/1439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E564080-1650-4BC6-ABCE-42D7B8E1BB24}"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A3F28A25-8E9E-4F94-B3C1-77572E8E7672}" type="datetimeFigureOut">
              <a:rPr lang="ar-IQ" smtClean="0"/>
              <a:t>20/10/1439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E564080-1650-4BC6-ABCE-42D7B8E1BB24}"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A3F28A25-8E9E-4F94-B3C1-77572E8E7672}" type="datetimeFigureOut">
              <a:rPr lang="ar-IQ" smtClean="0"/>
              <a:t>20/10/1439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E564080-1650-4BC6-ABCE-42D7B8E1BB24}"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A3F28A25-8E9E-4F94-B3C1-77572E8E7672}" type="datetimeFigureOut">
              <a:rPr lang="ar-IQ" smtClean="0"/>
              <a:t>20/10/1439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E564080-1650-4BC6-ABCE-42D7B8E1BB24}"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F28A25-8E9E-4F94-B3C1-77572E8E7672}" type="datetimeFigureOut">
              <a:rPr lang="ar-IQ" smtClean="0"/>
              <a:t>20/10/1439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E564080-1650-4BC6-ABCE-42D7B8E1BB24}"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A3F28A25-8E9E-4F94-B3C1-77572E8E7672}" type="datetimeFigureOut">
              <a:rPr lang="ar-IQ" smtClean="0"/>
              <a:t>20/10/1439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E564080-1650-4BC6-ABCE-42D7B8E1BB24}"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A3F28A25-8E9E-4F94-B3C1-77572E8E7672}" type="datetimeFigureOut">
              <a:rPr lang="ar-IQ" smtClean="0"/>
              <a:t>20/10/1439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6E564080-1650-4BC6-ABCE-42D7B8E1BB24}" type="slidenum">
              <a:rPr lang="ar-IQ" smtClean="0"/>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3F28A25-8E9E-4F94-B3C1-77572E8E7672}" type="datetimeFigureOut">
              <a:rPr lang="ar-IQ" smtClean="0"/>
              <a:t>20/10/1439</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E564080-1650-4BC6-ABCE-42D7B8E1BB24}" type="slidenum">
              <a:rPr lang="ar-IQ" smtClean="0"/>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audio" Target="../media/audio1.wav"/></Relationships>
</file>

<file path=ppt/slides/_rels/slide2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audio" Target="../media/audio1.wav"/><Relationship Id="rId1" Type="http://schemas.openxmlformats.org/officeDocument/2006/relationships/slideLayout" Target="../slideLayouts/slideLayout6.xml"/><Relationship Id="rId4" Type="http://schemas.openxmlformats.org/officeDocument/2006/relationships/audio" Target="../media/audio1.wav"/></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1844824"/>
            <a:ext cx="7851648" cy="1828800"/>
          </a:xfrm>
        </p:spPr>
        <p:txBody>
          <a:bodyPr>
            <a:normAutofit fontScale="90000"/>
          </a:bodyPr>
          <a:lstStyle/>
          <a:p>
            <a:pPr algn="ctr">
              <a:lnSpc>
                <a:spcPct val="115000"/>
              </a:lnSpc>
            </a:pPr>
            <a:r>
              <a:rPr lang="ar-IQ" b="1" dirty="0">
                <a:solidFill>
                  <a:schemeClr val="tx1"/>
                </a:solidFill>
                <a:ea typeface="Calibri"/>
                <a:cs typeface="Arial"/>
              </a:rPr>
              <a:t>استراتيجيات اختيار الاسواق الدولية</a:t>
            </a:r>
            <a:r>
              <a:rPr lang="en-US" sz="2800" dirty="0">
                <a:solidFill>
                  <a:schemeClr val="tx1"/>
                </a:solidFill>
                <a:ea typeface="Calibri"/>
                <a:cs typeface="Arial"/>
              </a:rPr>
              <a:t/>
            </a:r>
            <a:br>
              <a:rPr lang="en-US" sz="2800" dirty="0">
                <a:solidFill>
                  <a:schemeClr val="tx1"/>
                </a:solidFill>
                <a:ea typeface="Calibri"/>
                <a:cs typeface="Arial"/>
              </a:rPr>
            </a:br>
            <a:r>
              <a:rPr lang="ar-IQ" b="1" dirty="0">
                <a:solidFill>
                  <a:schemeClr val="tx1"/>
                </a:solidFill>
                <a:ea typeface="Calibri"/>
                <a:cs typeface="Arial"/>
              </a:rPr>
              <a:t>للخدمات السياحية </a:t>
            </a:r>
            <a:r>
              <a:rPr lang="ar-IQ" b="1" dirty="0" smtClean="0">
                <a:solidFill>
                  <a:schemeClr val="tx1"/>
                </a:solidFill>
                <a:ea typeface="Calibri"/>
                <a:cs typeface="Arial"/>
              </a:rPr>
              <a:t>والفندقية</a:t>
            </a:r>
            <a:r>
              <a:rPr lang="ar-IQ" b="1" dirty="0" smtClean="0">
                <a:ea typeface="Calibri"/>
                <a:cs typeface="Arial"/>
              </a:rPr>
              <a:t/>
            </a:r>
            <a:br>
              <a:rPr lang="ar-IQ" b="1" dirty="0" smtClean="0">
                <a:ea typeface="Calibri"/>
                <a:cs typeface="Arial"/>
              </a:rPr>
            </a:br>
            <a:endParaRPr lang="en-US" sz="2800" dirty="0">
              <a:ea typeface="Calibri"/>
              <a:cs typeface="Arial"/>
            </a:endParaRPr>
          </a:p>
        </p:txBody>
      </p:sp>
      <p:sp>
        <p:nvSpPr>
          <p:cNvPr id="3" name="عنوان فرعي 2"/>
          <p:cNvSpPr>
            <a:spLocks noGrp="1"/>
          </p:cNvSpPr>
          <p:nvPr>
            <p:ph type="subTitle" idx="1"/>
          </p:nvPr>
        </p:nvSpPr>
        <p:spPr>
          <a:xfrm>
            <a:off x="533400" y="3228536"/>
            <a:ext cx="7854696" cy="2864760"/>
          </a:xfrm>
        </p:spPr>
        <p:txBody>
          <a:bodyPr>
            <a:normAutofit/>
          </a:bodyPr>
          <a:lstStyle/>
          <a:p>
            <a:pPr algn="ctr"/>
            <a:endParaRPr lang="ar-IQ" dirty="0" smtClean="0">
              <a:solidFill>
                <a:srgbClr val="FF0000"/>
              </a:solidFill>
            </a:endParaRPr>
          </a:p>
          <a:p>
            <a:pPr algn="ctr"/>
            <a:r>
              <a:rPr lang="ar-IQ" sz="4000" smtClean="0"/>
              <a:t>بإشراف</a:t>
            </a:r>
            <a:endParaRPr lang="ar-IQ" sz="4000" dirty="0" smtClean="0"/>
          </a:p>
          <a:p>
            <a:pPr algn="ctr"/>
            <a:r>
              <a:rPr lang="ar-IQ" sz="4000" dirty="0" smtClean="0"/>
              <a:t>أ . م . د مها عارف بريسم</a:t>
            </a:r>
            <a:endParaRPr lang="ar-IQ" sz="4000" dirty="0"/>
          </a:p>
        </p:txBody>
      </p:sp>
    </p:spTree>
    <p:extLst>
      <p:ext uri="{BB962C8B-B14F-4D97-AF65-F5344CB8AC3E}">
        <p14:creationId xmlns:p14="http://schemas.microsoft.com/office/powerpoint/2010/main" val="680688197"/>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17934" y="471668"/>
            <a:ext cx="8818562" cy="6403100"/>
          </a:xfrm>
          <a:prstGeom prst="rect">
            <a:avLst/>
          </a:prstGeom>
        </p:spPr>
        <p:txBody>
          <a:bodyPr wrap="square">
            <a:spAutoFit/>
          </a:bodyPr>
          <a:lstStyle/>
          <a:p>
            <a:pPr algn="just">
              <a:lnSpc>
                <a:spcPct val="115000"/>
              </a:lnSpc>
            </a:pPr>
            <a:r>
              <a:rPr lang="ar-IQ" sz="4000" dirty="0" smtClean="0">
                <a:effectLst/>
                <a:latin typeface="Calibri"/>
                <a:ea typeface="Calibri"/>
                <a:cs typeface="Arial"/>
              </a:rPr>
              <a:t>ومن اجل تحديد ورسم صورة واقعية لكل قطاع مستهدف بما يعكس خصائصه الديموغرافية والسيكولوجية والاقتصادية، وبالتالي جاذبيته كفرصة تسويقية حتي يمكن تقييمها وفي نفس الوقت يلزم الاهتمام بدراسة وتحليل سلوك المستهلك مقاصده في الشراء اتجاهاته وتفصيلاته التي تختلف باختلاف الدخل والسن والجنس والديانة والمعتقدات </a:t>
            </a:r>
            <a:r>
              <a:rPr lang="en-US" sz="4000" dirty="0" smtClean="0">
                <a:effectLst/>
                <a:latin typeface="Calibri"/>
                <a:ea typeface="Calibri"/>
                <a:cs typeface="Arial"/>
              </a:rPr>
              <a:t>(Denis,2004: 380)</a:t>
            </a:r>
            <a:r>
              <a:rPr lang="ar-IQ" sz="4000" dirty="0" smtClean="0">
                <a:effectLst/>
                <a:latin typeface="Calibri"/>
                <a:ea typeface="Calibri"/>
                <a:cs typeface="Arial"/>
              </a:rPr>
              <a:t>يمثل تقسيم السوق عنصرا هاما في الاستراتيجيات التسويقية لأي شركة , </a:t>
            </a:r>
            <a:endParaRPr lang="ar-IQ" sz="4000" dirty="0"/>
          </a:p>
        </p:txBody>
      </p:sp>
    </p:spTree>
    <p:extLst>
      <p:ext uri="{BB962C8B-B14F-4D97-AF65-F5344CB8AC3E}">
        <p14:creationId xmlns:p14="http://schemas.microsoft.com/office/powerpoint/2010/main" val="3895272941"/>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834" y="836712"/>
            <a:ext cx="8640960" cy="5576911"/>
          </a:xfrm>
          <a:prstGeom prst="rect">
            <a:avLst/>
          </a:prstGeom>
        </p:spPr>
        <p:txBody>
          <a:bodyPr wrap="square">
            <a:spAutoFit/>
          </a:bodyPr>
          <a:lstStyle/>
          <a:p>
            <a:pPr algn="just">
              <a:lnSpc>
                <a:spcPct val="115000"/>
              </a:lnSpc>
            </a:pPr>
            <a:r>
              <a:rPr lang="ar-IQ" sz="3600" dirty="0" smtClean="0">
                <a:effectLst/>
                <a:latin typeface="Calibri"/>
                <a:ea typeface="Calibri"/>
                <a:cs typeface="Arial"/>
              </a:rPr>
              <a:t>اذ انه بعد تحديد السوق ودراسته نستفيد من البيانات والمعلومات عن تلك الاسواق الفرعية في عملية تصميم وتعديل المزيج التسويقي بما يتفق مع حاجات وامكانات الافراد في كل قطاع من قطاعات السوق الكلية وبما يتفق ايضا مع امكانات وقدرات الشركة , وبما يضمن تحقيق الربح المناسب ما امكن .(الضمور, 2007: 150).</a:t>
            </a:r>
            <a:endParaRPr lang="en-US" sz="3600" dirty="0" smtClean="0">
              <a:effectLst/>
              <a:latin typeface="Calibri"/>
              <a:ea typeface="Calibri"/>
              <a:cs typeface="Arial"/>
            </a:endParaRPr>
          </a:p>
          <a:p>
            <a:pPr algn="just"/>
            <a:r>
              <a:rPr lang="ar-IQ" sz="3600" dirty="0" smtClean="0">
                <a:effectLst/>
                <a:latin typeface="Calibri"/>
                <a:ea typeface="Calibri"/>
                <a:cs typeface="Arial"/>
              </a:rPr>
              <a:t>التعريف الاجرائي الباحثان : القطاعات السوقية هي عملية تقسيم  السوق الى شرائح متجانسة والتعامل مع كل شريحة وفق متغيراتها باعتبارها سوق مستقلة.</a:t>
            </a:r>
            <a:endParaRPr lang="ar-IQ" sz="3600" dirty="0"/>
          </a:p>
        </p:txBody>
      </p:sp>
    </p:spTree>
    <p:extLst>
      <p:ext uri="{BB962C8B-B14F-4D97-AF65-F5344CB8AC3E}">
        <p14:creationId xmlns:p14="http://schemas.microsoft.com/office/powerpoint/2010/main" val="2384207636"/>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836712"/>
            <a:ext cx="8305800" cy="1356760"/>
          </a:xfrm>
        </p:spPr>
        <p:txBody>
          <a:bodyPr>
            <a:normAutofit fontScale="90000"/>
          </a:bodyPr>
          <a:lstStyle/>
          <a:p>
            <a:pPr algn="just" rtl="1">
              <a:lnSpc>
                <a:spcPct val="115000"/>
              </a:lnSpc>
              <a:spcAft>
                <a:spcPts val="0"/>
              </a:spcAft>
            </a:pPr>
            <a:r>
              <a:rPr lang="ar-IQ" sz="5400" b="1" dirty="0" smtClean="0">
                <a:ea typeface="Calibri"/>
                <a:cs typeface="Arial"/>
              </a:rPr>
              <a:t>ثالثاً- </a:t>
            </a:r>
            <a:r>
              <a:rPr lang="ar-IQ" sz="5400" b="1" dirty="0">
                <a:ea typeface="Calibri"/>
                <a:cs typeface="Arial"/>
              </a:rPr>
              <a:t>تقسيم السوق الدولية:</a:t>
            </a:r>
            <a:r>
              <a:rPr lang="en-US" sz="3200" dirty="0">
                <a:ea typeface="Calibri"/>
                <a:cs typeface="Arial"/>
              </a:rPr>
              <a:t/>
            </a:r>
            <a:br>
              <a:rPr lang="en-US" sz="3200" dirty="0">
                <a:ea typeface="Calibri"/>
                <a:cs typeface="Arial"/>
              </a:rPr>
            </a:br>
            <a:endParaRPr lang="ar-IQ" dirty="0"/>
          </a:p>
        </p:txBody>
      </p:sp>
      <p:sp>
        <p:nvSpPr>
          <p:cNvPr id="3" name="مستطيل 2"/>
          <p:cNvSpPr/>
          <p:nvPr/>
        </p:nvSpPr>
        <p:spPr>
          <a:xfrm>
            <a:off x="107504" y="1630816"/>
            <a:ext cx="8784976" cy="5152693"/>
          </a:xfrm>
          <a:prstGeom prst="rect">
            <a:avLst/>
          </a:prstGeom>
        </p:spPr>
        <p:txBody>
          <a:bodyPr wrap="square">
            <a:spAutoFit/>
          </a:bodyPr>
          <a:lstStyle/>
          <a:p>
            <a:pPr algn="just">
              <a:lnSpc>
                <a:spcPct val="115000"/>
              </a:lnSpc>
            </a:pPr>
            <a:r>
              <a:rPr lang="ar-IQ" sz="3200" dirty="0" smtClean="0">
                <a:effectLst/>
                <a:latin typeface="Calibri"/>
                <a:ea typeface="Calibri"/>
                <a:cs typeface="Arial"/>
              </a:rPr>
              <a:t>إن اختلاف البيئة السياسية و الاقتصادية والاجتماعية والثقافية بين الدول واختلاف مستويات الدخل وتنوع أنماط الحياة والسلوك الاجتماعي من أسباب تقسيم الأسواق الدولية.</a:t>
            </a:r>
            <a:endParaRPr lang="en-US" sz="3200" dirty="0" smtClean="0">
              <a:effectLst/>
              <a:latin typeface="Calibri"/>
              <a:ea typeface="Calibri"/>
              <a:cs typeface="Arial"/>
            </a:endParaRPr>
          </a:p>
          <a:p>
            <a:pPr algn="just">
              <a:lnSpc>
                <a:spcPct val="115000"/>
              </a:lnSpc>
            </a:pPr>
            <a:r>
              <a:rPr lang="ar-IQ" sz="3200" dirty="0" smtClean="0">
                <a:effectLst/>
                <a:latin typeface="Calibri"/>
                <a:ea typeface="Calibri"/>
                <a:cs typeface="Arial"/>
              </a:rPr>
              <a:t>تدل معظم الدراسات بأن المؤسسات التي تطبق استراتيجية تجزئة السوق إلى قطاعات غالباً ما تكون في موقف أفضل من المؤسسات التي لا تطبقها ومن نتائج هذه الدراسات أيضاً، أنه ليس بمقدور المؤسسات إنتاج كل شيء وتوزيعه على كل الأسواق بل يفضل التركيز على قطاع معين من السوق بهدف تغطيته وخدمته بأعلى كفاءة ممكنة (عبد المحسن,1997: 103).</a:t>
            </a:r>
            <a:endParaRPr lang="en-US" sz="3200" dirty="0">
              <a:effectLst/>
              <a:latin typeface="Calibri"/>
              <a:ea typeface="Calibri"/>
              <a:cs typeface="Arial"/>
            </a:endParaRPr>
          </a:p>
        </p:txBody>
      </p:sp>
    </p:spTree>
    <p:extLst>
      <p:ext uri="{BB962C8B-B14F-4D97-AF65-F5344CB8AC3E}">
        <p14:creationId xmlns:p14="http://schemas.microsoft.com/office/powerpoint/2010/main" val="1186367487"/>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764704"/>
            <a:ext cx="8568952" cy="5719001"/>
          </a:xfrm>
          <a:prstGeom prst="rect">
            <a:avLst/>
          </a:prstGeom>
        </p:spPr>
        <p:txBody>
          <a:bodyPr wrap="square">
            <a:spAutoFit/>
          </a:bodyPr>
          <a:lstStyle/>
          <a:p>
            <a:pPr algn="just">
              <a:lnSpc>
                <a:spcPct val="115000"/>
              </a:lnSpc>
            </a:pPr>
            <a:r>
              <a:rPr lang="ar-IQ" sz="3200" dirty="0" smtClean="0">
                <a:effectLst/>
                <a:latin typeface="Calibri"/>
                <a:ea typeface="Calibri"/>
                <a:cs typeface="Arial"/>
              </a:rPr>
              <a:t>تتم عملية تقسيم سوق كبير إلى أسواق فرعية، بناء على تميز زبائن كل سوق بتفضيل منتوج معين أو بأنماط شراء واستهلاك أو استفادة معينة ويتم التقسيم على أساس خصائص معينة للزبائن المرتقبين مثل السن، الحالة الزوجية، الدخل (الحريري,2012: 66 ) . إن عملية تجزئة السوق الدولية لا تقل أهمية عن عملية تجزئة السوق المحلية، إلا أنه بالمقارنة مع السوق المحلية، تعتبر الأسواق الدولية أقل تجانسا وذلك بسبب اختلاف البيئات السياسية والاقتصادية والاجتماعية والثقافية بين الدول، إن عدم وجود التجانس هذا يعطي احتمالا أكبر لتحديد قطاعات سوقية مختلفة.(الضمور,80: 2013). </a:t>
            </a:r>
            <a:endParaRPr lang="en-US" sz="3200" dirty="0">
              <a:effectLst/>
              <a:latin typeface="Calibri"/>
              <a:ea typeface="Calibri"/>
              <a:cs typeface="Arial"/>
            </a:endParaRPr>
          </a:p>
        </p:txBody>
      </p:sp>
    </p:spTree>
    <p:extLst>
      <p:ext uri="{BB962C8B-B14F-4D97-AF65-F5344CB8AC3E}">
        <p14:creationId xmlns:p14="http://schemas.microsoft.com/office/powerpoint/2010/main" val="53547788"/>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980728"/>
            <a:ext cx="8305800" cy="1143000"/>
          </a:xfrm>
        </p:spPr>
        <p:txBody>
          <a:bodyPr>
            <a:normAutofit fontScale="90000"/>
          </a:bodyPr>
          <a:lstStyle/>
          <a:p>
            <a:pPr algn="ctr" rtl="1">
              <a:lnSpc>
                <a:spcPct val="115000"/>
              </a:lnSpc>
              <a:spcAft>
                <a:spcPts val="0"/>
              </a:spcAft>
            </a:pPr>
            <a:r>
              <a:rPr lang="ar-IQ" sz="5400" b="1" dirty="0">
                <a:ea typeface="Calibri"/>
                <a:cs typeface="Arial"/>
              </a:rPr>
              <a:t>1- فوائد تقسيم السوق:</a:t>
            </a:r>
            <a:r>
              <a:rPr lang="en-US" sz="3200" dirty="0">
                <a:ea typeface="Calibri"/>
                <a:cs typeface="Arial"/>
              </a:rPr>
              <a:t/>
            </a:r>
            <a:br>
              <a:rPr lang="en-US" sz="3200" dirty="0">
                <a:ea typeface="Calibri"/>
                <a:cs typeface="Arial"/>
              </a:rPr>
            </a:br>
            <a:endParaRPr lang="ar-IQ" dirty="0"/>
          </a:p>
        </p:txBody>
      </p:sp>
      <p:sp>
        <p:nvSpPr>
          <p:cNvPr id="3" name="مستطيل 2"/>
          <p:cNvSpPr/>
          <p:nvPr/>
        </p:nvSpPr>
        <p:spPr>
          <a:xfrm>
            <a:off x="251520" y="1844824"/>
            <a:ext cx="8640960" cy="4586384"/>
          </a:xfrm>
          <a:prstGeom prst="rect">
            <a:avLst/>
          </a:prstGeom>
        </p:spPr>
        <p:txBody>
          <a:bodyPr wrap="square">
            <a:spAutoFit/>
          </a:bodyPr>
          <a:lstStyle/>
          <a:p>
            <a:pPr algn="just">
              <a:lnSpc>
                <a:spcPct val="115000"/>
              </a:lnSpc>
            </a:pPr>
            <a:r>
              <a:rPr lang="ar-IQ" sz="3200" dirty="0" smtClean="0">
                <a:effectLst/>
                <a:latin typeface="Calibri"/>
                <a:ea typeface="Calibri"/>
                <a:cs typeface="Arial"/>
              </a:rPr>
              <a:t>إن عملية تقسيم السوق مكلفة وتحتاج إلى نفقات كبيرة للدراسة والبحث، مما يجبر المؤسسة على المقارنة بين تكلفة تقسيم السوق والمنفعة أو الفائدة التي تجنيها المؤسسة من جراء تقسيم السوق وتنفيذ الاستراتيجيات التسويقية.  وبناء على ما سبق يمكن ذكر بعض فوائد تقسيم السوق في النقاط التالية:</a:t>
            </a:r>
            <a:endParaRPr lang="en-US" sz="3200" dirty="0" smtClean="0">
              <a:effectLst/>
              <a:latin typeface="Calibri"/>
              <a:ea typeface="Calibri"/>
              <a:cs typeface="Arial"/>
            </a:endParaRPr>
          </a:p>
          <a:p>
            <a:pPr algn="just">
              <a:lnSpc>
                <a:spcPct val="115000"/>
              </a:lnSpc>
            </a:pPr>
            <a:r>
              <a:rPr lang="ar-IQ" sz="3200" dirty="0" smtClean="0">
                <a:effectLst/>
                <a:latin typeface="Calibri"/>
                <a:ea typeface="Calibri"/>
                <a:cs typeface="Arial"/>
              </a:rPr>
              <a:t>( أ) تحديد الأسواق المستهدفة والتي تتمثل في الأقسام السوقية التي تبحث المؤسسة على الحصول عليها بالأولوية (الحصول على فرص تسويقية أفضل).</a:t>
            </a:r>
            <a:endParaRPr lang="en-US" sz="3200" dirty="0">
              <a:effectLst/>
              <a:latin typeface="Calibri"/>
              <a:ea typeface="Calibri"/>
              <a:cs typeface="Arial"/>
            </a:endParaRPr>
          </a:p>
        </p:txBody>
      </p:sp>
    </p:spTree>
    <p:extLst>
      <p:ext uri="{BB962C8B-B14F-4D97-AF65-F5344CB8AC3E}">
        <p14:creationId xmlns:p14="http://schemas.microsoft.com/office/powerpoint/2010/main" val="312859233"/>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00050" y="1052736"/>
            <a:ext cx="8352928" cy="5148141"/>
          </a:xfrm>
          <a:prstGeom prst="rect">
            <a:avLst/>
          </a:prstGeom>
        </p:spPr>
        <p:txBody>
          <a:bodyPr wrap="square">
            <a:spAutoFit/>
          </a:bodyPr>
          <a:lstStyle/>
          <a:p>
            <a:pPr algn="just">
              <a:lnSpc>
                <a:spcPct val="115000"/>
              </a:lnSpc>
            </a:pPr>
            <a:r>
              <a:rPr lang="ar-IQ" sz="3600" dirty="0" smtClean="0">
                <a:effectLst/>
                <a:latin typeface="Calibri"/>
                <a:ea typeface="Calibri"/>
                <a:cs typeface="Arial"/>
              </a:rPr>
              <a:t>(ب) تساعد المعرفة الجيدة للأقسام المستهدفة من السوق على تصور ووضع برامج تسويقية مكيفة مع تلك الأسواق (تكييف أحسن السياسات المؤسسية التسويقية مع كل جزء من الأجزاء أو مع بعضها البعض) أو بعبارة أخرى تصميم برامج تسويقية فعالة. </a:t>
            </a:r>
            <a:endParaRPr lang="en-US" sz="3600" dirty="0" smtClean="0">
              <a:effectLst/>
              <a:latin typeface="Calibri"/>
              <a:ea typeface="Calibri"/>
              <a:cs typeface="Arial"/>
            </a:endParaRPr>
          </a:p>
          <a:p>
            <a:pPr algn="just">
              <a:lnSpc>
                <a:spcPct val="115000"/>
              </a:lnSpc>
            </a:pPr>
            <a:r>
              <a:rPr lang="ar-IQ" sz="3600" dirty="0" smtClean="0">
                <a:effectLst/>
                <a:latin typeface="Calibri"/>
                <a:ea typeface="Calibri"/>
                <a:cs typeface="Arial"/>
              </a:rPr>
              <a:t>(ج) تسمح بأحسن تخصيص وتوزيع للموارد والجهود التسويقية على القطاعات السوقية، وذلك بما يتفق مع مستويات الاستجابة  للشراء(غول , 2008: 92).</a:t>
            </a:r>
            <a:endParaRPr lang="en-US" sz="3600" dirty="0">
              <a:effectLst/>
              <a:latin typeface="Calibri"/>
              <a:ea typeface="Calibri"/>
              <a:cs typeface="Arial"/>
            </a:endParaRPr>
          </a:p>
        </p:txBody>
      </p:sp>
    </p:spTree>
    <p:extLst>
      <p:ext uri="{BB962C8B-B14F-4D97-AF65-F5344CB8AC3E}">
        <p14:creationId xmlns:p14="http://schemas.microsoft.com/office/powerpoint/2010/main" val="4193577754"/>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196752"/>
            <a:ext cx="8305800" cy="1143000"/>
          </a:xfrm>
        </p:spPr>
        <p:txBody>
          <a:bodyPr>
            <a:normAutofit fontScale="90000"/>
          </a:bodyPr>
          <a:lstStyle/>
          <a:p>
            <a:pPr algn="just" rtl="1">
              <a:lnSpc>
                <a:spcPct val="115000"/>
              </a:lnSpc>
              <a:spcAft>
                <a:spcPts val="0"/>
              </a:spcAft>
            </a:pPr>
            <a:r>
              <a:rPr lang="ar-IQ" sz="4800" dirty="0">
                <a:ea typeface="Calibri"/>
                <a:cs typeface="Arial"/>
              </a:rPr>
              <a:t>2</a:t>
            </a:r>
            <a:r>
              <a:rPr lang="ar-IQ" sz="5400" b="1" dirty="0">
                <a:ea typeface="Calibri"/>
                <a:cs typeface="Arial"/>
              </a:rPr>
              <a:t>- شروط نجاح تقسيم السوق:</a:t>
            </a:r>
            <a:r>
              <a:rPr lang="en-US" sz="3600" dirty="0">
                <a:ea typeface="Calibri"/>
                <a:cs typeface="Arial"/>
              </a:rPr>
              <a:t/>
            </a:r>
            <a:br>
              <a:rPr lang="en-US" sz="3600" dirty="0">
                <a:ea typeface="Calibri"/>
                <a:cs typeface="Arial"/>
              </a:rPr>
            </a:br>
            <a:endParaRPr lang="ar-IQ" dirty="0"/>
          </a:p>
        </p:txBody>
      </p:sp>
      <p:sp>
        <p:nvSpPr>
          <p:cNvPr id="3" name="مستطيل 2"/>
          <p:cNvSpPr/>
          <p:nvPr/>
        </p:nvSpPr>
        <p:spPr>
          <a:xfrm>
            <a:off x="241176" y="1556792"/>
            <a:ext cx="8568952" cy="5152693"/>
          </a:xfrm>
          <a:prstGeom prst="rect">
            <a:avLst/>
          </a:prstGeom>
        </p:spPr>
        <p:txBody>
          <a:bodyPr wrap="square">
            <a:spAutoFit/>
          </a:bodyPr>
          <a:lstStyle/>
          <a:p>
            <a:pPr algn="just">
              <a:lnSpc>
                <a:spcPct val="115000"/>
              </a:lnSpc>
            </a:pPr>
            <a:r>
              <a:rPr lang="ar-IQ" sz="3200" dirty="0" smtClean="0">
                <a:effectLst/>
                <a:latin typeface="Calibri"/>
                <a:ea typeface="Calibri"/>
                <a:cs typeface="Arial"/>
              </a:rPr>
              <a:t>ان من اهم خطوات الوصول إلى القطاعات السوقية هي تحديد حاجات المستهلكين المستهدفين ثم تصميم برامج تسويقية مناسبة لكل هذه الحاجات.</a:t>
            </a:r>
            <a:endParaRPr lang="en-US" sz="3200" dirty="0" smtClean="0">
              <a:effectLst/>
              <a:latin typeface="Calibri"/>
              <a:ea typeface="Calibri"/>
              <a:cs typeface="Arial"/>
            </a:endParaRPr>
          </a:p>
          <a:p>
            <a:pPr algn="just">
              <a:lnSpc>
                <a:spcPct val="115000"/>
              </a:lnSpc>
            </a:pPr>
            <a:r>
              <a:rPr lang="ar-IQ" sz="3200" dirty="0" smtClean="0">
                <a:effectLst/>
                <a:latin typeface="Calibri"/>
                <a:ea typeface="Calibri"/>
                <a:cs typeface="Arial"/>
              </a:rPr>
              <a:t>و يمكن تقسيم السوق على أساس مجموعة من العوامل المختلفة منها: المناطق الجغرافية, العوامل ( الديموغرافية, الجنس, الطبقة الاجتماعية أو على أساس العوامل النفسية و أسلوب الحياة (الضمور,207:151).</a:t>
            </a:r>
            <a:endParaRPr lang="en-US" sz="3200" dirty="0" smtClean="0">
              <a:effectLst/>
              <a:latin typeface="Calibri"/>
              <a:ea typeface="Calibri"/>
              <a:cs typeface="Arial"/>
            </a:endParaRPr>
          </a:p>
          <a:p>
            <a:pPr algn="just">
              <a:lnSpc>
                <a:spcPct val="115000"/>
              </a:lnSpc>
            </a:pPr>
            <a:r>
              <a:rPr lang="ar-IQ" sz="3200" dirty="0" smtClean="0">
                <a:effectLst/>
                <a:latin typeface="Calibri"/>
                <a:ea typeface="Calibri"/>
                <a:cs typeface="Arial"/>
              </a:rPr>
              <a:t>و لضمان نجاح استراتيجية تقسيم السوق لابد من توفر الشروط التالية: </a:t>
            </a:r>
            <a:endParaRPr lang="en-US" sz="3200" dirty="0">
              <a:effectLst/>
              <a:latin typeface="Calibri"/>
              <a:ea typeface="Calibri"/>
              <a:cs typeface="Arial"/>
            </a:endParaRPr>
          </a:p>
        </p:txBody>
      </p:sp>
    </p:spTree>
    <p:extLst>
      <p:ext uri="{BB962C8B-B14F-4D97-AF65-F5344CB8AC3E}">
        <p14:creationId xmlns:p14="http://schemas.microsoft.com/office/powerpoint/2010/main" val="2041259758"/>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332656"/>
            <a:ext cx="8964488" cy="6321731"/>
          </a:xfrm>
          <a:prstGeom prst="rect">
            <a:avLst/>
          </a:prstGeom>
        </p:spPr>
        <p:txBody>
          <a:bodyPr wrap="square">
            <a:spAutoFit/>
          </a:bodyPr>
          <a:lstStyle/>
          <a:p>
            <a:pPr algn="just">
              <a:lnSpc>
                <a:spcPct val="115000"/>
              </a:lnSpc>
            </a:pPr>
            <a:r>
              <a:rPr lang="ar-IQ" sz="3200" dirty="0" smtClean="0">
                <a:effectLst/>
                <a:latin typeface="Calibri"/>
                <a:ea typeface="Calibri"/>
                <a:cs typeface="Arial"/>
              </a:rPr>
              <a:t>أ- إمكانية القياس.</a:t>
            </a:r>
            <a:endParaRPr lang="en-US" sz="3200" dirty="0" smtClean="0">
              <a:effectLst/>
              <a:latin typeface="Calibri"/>
              <a:ea typeface="Calibri"/>
              <a:cs typeface="Arial"/>
            </a:endParaRPr>
          </a:p>
          <a:p>
            <a:pPr algn="just">
              <a:lnSpc>
                <a:spcPct val="115000"/>
              </a:lnSpc>
            </a:pPr>
            <a:r>
              <a:rPr lang="ar-IQ" sz="3200" dirty="0" smtClean="0">
                <a:effectLst/>
                <a:latin typeface="Calibri"/>
                <a:ea typeface="Calibri"/>
                <a:cs typeface="Arial"/>
              </a:rPr>
              <a:t>ب- إمكانية الوصول لقطاع الأسواق.</a:t>
            </a:r>
            <a:endParaRPr lang="en-US" sz="3200" dirty="0" smtClean="0">
              <a:effectLst/>
              <a:latin typeface="Calibri"/>
              <a:ea typeface="Calibri"/>
              <a:cs typeface="Arial"/>
            </a:endParaRPr>
          </a:p>
          <a:p>
            <a:pPr algn="just">
              <a:lnSpc>
                <a:spcPct val="115000"/>
              </a:lnSpc>
            </a:pPr>
            <a:r>
              <a:rPr lang="ar-IQ" sz="3200" dirty="0" smtClean="0">
                <a:effectLst/>
                <a:latin typeface="Calibri"/>
                <a:ea typeface="Calibri"/>
                <a:cs typeface="Arial"/>
              </a:rPr>
              <a:t>ج- إمكانية تحقيق الربح.</a:t>
            </a:r>
            <a:endParaRPr lang="en-US" sz="3200" dirty="0" smtClean="0">
              <a:effectLst/>
              <a:latin typeface="Calibri"/>
              <a:ea typeface="Calibri"/>
              <a:cs typeface="Arial"/>
            </a:endParaRPr>
          </a:p>
          <a:p>
            <a:pPr algn="just">
              <a:lnSpc>
                <a:spcPct val="115000"/>
              </a:lnSpc>
            </a:pPr>
            <a:r>
              <a:rPr lang="ar-IQ" sz="3200" dirty="0" smtClean="0">
                <a:effectLst/>
                <a:latin typeface="Calibri"/>
                <a:ea typeface="Calibri"/>
                <a:cs typeface="Arial"/>
              </a:rPr>
              <a:t>د- إمكانية التنفيذ.</a:t>
            </a:r>
            <a:endParaRPr lang="en-US" sz="3200" dirty="0" smtClean="0">
              <a:effectLst/>
              <a:latin typeface="Calibri"/>
              <a:ea typeface="Calibri"/>
              <a:cs typeface="Arial"/>
            </a:endParaRPr>
          </a:p>
          <a:p>
            <a:pPr algn="just">
              <a:lnSpc>
                <a:spcPct val="115000"/>
              </a:lnSpc>
            </a:pPr>
            <a:r>
              <a:rPr lang="ar-IQ" sz="3200" dirty="0" smtClean="0">
                <a:effectLst/>
                <a:latin typeface="Calibri"/>
                <a:ea typeface="Calibri"/>
                <a:cs typeface="Arial"/>
              </a:rPr>
              <a:t> </a:t>
            </a:r>
            <a:r>
              <a:rPr lang="ar-IQ" sz="3200" b="1" dirty="0" smtClean="0">
                <a:solidFill>
                  <a:schemeClr val="accent1"/>
                </a:solidFill>
                <a:effectLst/>
                <a:latin typeface="Calibri"/>
                <a:ea typeface="Calibri"/>
                <a:cs typeface="Arial"/>
              </a:rPr>
              <a:t>أ- إمكانية القياس: </a:t>
            </a:r>
            <a:r>
              <a:rPr lang="ar-IQ" sz="3200" dirty="0" smtClean="0">
                <a:effectLst/>
                <a:latin typeface="Calibri"/>
                <a:ea typeface="Calibri"/>
                <a:cs typeface="Arial"/>
              </a:rPr>
              <a:t>يجب أن تكون خصائص القطاع السوقي قابلة للقياس (حجم وقدرة الشراء) أي الدرجة التي يمكن من خلالها قياس حجم وقدرة الشراء الناتج عن تقسيم السوق مثال سكان الدول ومجموعات السن وهذه معايير يمكن قياسها، ولكن هناك بعض المعلومات يصعب قياسها كالخصائص الثقافية أو نوعية الجودة التي يفضلها المستهلك إلا أنه من الصعب استخدامها في تقسيم السوق وذلك بسبب مشاكل القياس المرتبطة بها (الضمور, 2013: 81).</a:t>
            </a:r>
            <a:endParaRPr lang="en-US" sz="3200" dirty="0">
              <a:effectLst/>
              <a:latin typeface="Calibri"/>
              <a:ea typeface="Calibri"/>
              <a:cs typeface="Arial"/>
            </a:endParaRPr>
          </a:p>
        </p:txBody>
      </p:sp>
    </p:spTree>
    <p:extLst>
      <p:ext uri="{BB962C8B-B14F-4D97-AF65-F5344CB8AC3E}">
        <p14:creationId xmlns:p14="http://schemas.microsoft.com/office/powerpoint/2010/main" val="1310333419"/>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124744"/>
            <a:ext cx="8712968" cy="5189113"/>
          </a:xfrm>
          <a:prstGeom prst="rect">
            <a:avLst/>
          </a:prstGeom>
        </p:spPr>
        <p:txBody>
          <a:bodyPr wrap="square">
            <a:spAutoFit/>
          </a:bodyPr>
          <a:lstStyle/>
          <a:p>
            <a:pPr algn="just">
              <a:lnSpc>
                <a:spcPct val="115000"/>
              </a:lnSpc>
            </a:pPr>
            <a:r>
              <a:rPr lang="ar-IQ" sz="3600" b="1" dirty="0" smtClean="0">
                <a:solidFill>
                  <a:schemeClr val="accent1"/>
                </a:solidFill>
                <a:effectLst/>
                <a:latin typeface="Calibri"/>
                <a:ea typeface="Calibri"/>
                <a:cs typeface="Arial"/>
              </a:rPr>
              <a:t>ب- إمكانية الوصول إلى القطاع:</a:t>
            </a:r>
            <a:r>
              <a:rPr lang="ar-IQ" sz="3600" dirty="0" smtClean="0">
                <a:solidFill>
                  <a:schemeClr val="accent1"/>
                </a:solidFill>
                <a:effectLst/>
                <a:latin typeface="Calibri"/>
                <a:ea typeface="Calibri"/>
                <a:cs typeface="Arial"/>
              </a:rPr>
              <a:t> </a:t>
            </a:r>
            <a:r>
              <a:rPr lang="ar-IQ" sz="3600" dirty="0" smtClean="0">
                <a:effectLst/>
                <a:latin typeface="Calibri"/>
                <a:ea typeface="Calibri"/>
                <a:cs typeface="Arial"/>
              </a:rPr>
              <a:t>يقصد بذلك الدرجة التي يمكن من خلالها الوصول وخدمة القطاعات السوقية الناتجة بفعالية في التسويق الدولي بسبب ضعف المهارات اللغوية والاتجاهات الوطنية في السوق الخارجي وانعدام الموارد المالية والبشرية اللازمة لخدمة المستهلك النهائي بكفاءة وعليه فقد لا تستطيع المؤسسة الوصول إلى سوق ما بكفاءة عالية وعدم قدرتها على تصميم مزيج تسويقي ملائم للسوق الأجنبي رغم جاذبيته الكبيرة (غول,2008: 93).</a:t>
            </a:r>
            <a:endParaRPr lang="en-US" sz="3600" dirty="0">
              <a:effectLst/>
              <a:latin typeface="Calibri"/>
              <a:ea typeface="Calibri"/>
              <a:cs typeface="Arial"/>
            </a:endParaRPr>
          </a:p>
        </p:txBody>
      </p:sp>
    </p:spTree>
    <p:extLst>
      <p:ext uri="{BB962C8B-B14F-4D97-AF65-F5344CB8AC3E}">
        <p14:creationId xmlns:p14="http://schemas.microsoft.com/office/powerpoint/2010/main" val="1257436601"/>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556792"/>
            <a:ext cx="8496944" cy="3970318"/>
          </a:xfrm>
          <a:prstGeom prst="rect">
            <a:avLst/>
          </a:prstGeom>
        </p:spPr>
        <p:txBody>
          <a:bodyPr wrap="square">
            <a:spAutoFit/>
          </a:bodyPr>
          <a:lstStyle/>
          <a:p>
            <a:pPr algn="just"/>
            <a:r>
              <a:rPr lang="ar-IQ" sz="3600" b="1" dirty="0" smtClean="0">
                <a:solidFill>
                  <a:schemeClr val="accent1"/>
                </a:solidFill>
                <a:effectLst/>
                <a:ea typeface="Calibri"/>
                <a:cs typeface="Arial"/>
              </a:rPr>
              <a:t>ج- إمكانية تحقيق الربح:</a:t>
            </a:r>
            <a:r>
              <a:rPr lang="ar-IQ" sz="3600" dirty="0" smtClean="0">
                <a:solidFill>
                  <a:schemeClr val="accent1"/>
                </a:solidFill>
                <a:effectLst/>
                <a:ea typeface="Calibri"/>
                <a:cs typeface="Arial"/>
              </a:rPr>
              <a:t> </a:t>
            </a:r>
            <a:r>
              <a:rPr lang="ar-IQ" sz="3600" dirty="0" smtClean="0">
                <a:effectLst/>
                <a:ea typeface="Calibri"/>
                <a:cs typeface="Arial"/>
              </a:rPr>
              <a:t>تتمثل في درجة حجم ربحية القطاعات السوقية الناتجة عن التقسيم والتي تدفع</a:t>
            </a:r>
            <a:r>
              <a:rPr lang="ar-IQ" sz="3600" dirty="0" smtClean="0">
                <a:effectLst/>
                <a:latin typeface="Calibri"/>
                <a:ea typeface="Calibri"/>
                <a:cs typeface="Arial"/>
              </a:rPr>
              <a:t> </a:t>
            </a:r>
            <a:r>
              <a:rPr lang="ar-IQ" sz="3600" dirty="0" smtClean="0">
                <a:effectLst/>
                <a:ea typeface="Calibri"/>
                <a:cs typeface="Arial"/>
              </a:rPr>
              <a:t>بالمؤسسة إلى الاهتمام بها وتوجيه المجهودات التسويقية إليها في الأسواق الدولية هذا إذا علمنا بأن المؤسسة تتحمل تكاليف باهضه في تقسيم الأسواق والناجمة عن ضرورة التأقلم لاحتياجات وطلبات الأسواق المحلية (الرسوم الجمركية، الضرائب، قيود قانونية... الخ) </a:t>
            </a:r>
            <a:endParaRPr lang="ar-IQ" sz="3600" dirty="0"/>
          </a:p>
        </p:txBody>
      </p:sp>
    </p:spTree>
    <p:extLst>
      <p:ext uri="{BB962C8B-B14F-4D97-AF65-F5344CB8AC3E}">
        <p14:creationId xmlns:p14="http://schemas.microsoft.com/office/powerpoint/2010/main" val="3183445018"/>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8412" y="764704"/>
            <a:ext cx="8305800" cy="1143000"/>
          </a:xfrm>
        </p:spPr>
        <p:txBody>
          <a:bodyPr>
            <a:noAutofit/>
          </a:bodyPr>
          <a:lstStyle/>
          <a:p>
            <a:pPr algn="ctr"/>
            <a:r>
              <a:rPr lang="ar-IQ" sz="9600" dirty="0" smtClean="0"/>
              <a:t>المحتويات</a:t>
            </a:r>
            <a:endParaRPr lang="ar-IQ" sz="9600" dirty="0"/>
          </a:p>
        </p:txBody>
      </p:sp>
      <p:sp>
        <p:nvSpPr>
          <p:cNvPr id="3" name="مستطيل 2"/>
          <p:cNvSpPr/>
          <p:nvPr/>
        </p:nvSpPr>
        <p:spPr>
          <a:xfrm>
            <a:off x="207268" y="2348880"/>
            <a:ext cx="8496944" cy="3631763"/>
          </a:xfrm>
          <a:prstGeom prst="rect">
            <a:avLst/>
          </a:prstGeom>
        </p:spPr>
        <p:txBody>
          <a:bodyPr wrap="square">
            <a:spAutoFit/>
          </a:bodyPr>
          <a:lstStyle/>
          <a:p>
            <a:pPr>
              <a:lnSpc>
                <a:spcPct val="115000"/>
              </a:lnSpc>
            </a:pPr>
            <a:r>
              <a:rPr lang="ar-IQ" sz="4000" b="1" dirty="0">
                <a:ea typeface="Calibri"/>
              </a:rPr>
              <a:t>المقدمة:</a:t>
            </a:r>
            <a:endParaRPr lang="en-US" sz="4000" dirty="0">
              <a:ea typeface="Calibri"/>
              <a:cs typeface="Arial"/>
            </a:endParaRPr>
          </a:p>
          <a:p>
            <a:pPr>
              <a:lnSpc>
                <a:spcPct val="115000"/>
              </a:lnSpc>
            </a:pPr>
            <a:r>
              <a:rPr lang="ar-IQ" sz="4000" b="1" dirty="0">
                <a:ea typeface="Calibri"/>
              </a:rPr>
              <a:t> </a:t>
            </a:r>
            <a:r>
              <a:rPr lang="ar-IQ" sz="4000" b="1" dirty="0" smtClean="0">
                <a:ea typeface="Calibri"/>
              </a:rPr>
              <a:t>اولاً- </a:t>
            </a:r>
            <a:r>
              <a:rPr lang="ar-IQ" sz="4000" b="1" dirty="0">
                <a:ea typeface="Calibri"/>
              </a:rPr>
              <a:t>مفهوم عملية اختيار الاسواق الدولية:</a:t>
            </a:r>
            <a:endParaRPr lang="en-US" sz="4000" dirty="0">
              <a:ea typeface="Calibri"/>
              <a:cs typeface="Arial"/>
            </a:endParaRPr>
          </a:p>
          <a:p>
            <a:pPr>
              <a:lnSpc>
                <a:spcPct val="115000"/>
              </a:lnSpc>
            </a:pPr>
            <a:r>
              <a:rPr lang="ar-IQ" sz="4000" b="1" dirty="0">
                <a:ea typeface="Calibri"/>
              </a:rPr>
              <a:t> </a:t>
            </a:r>
            <a:r>
              <a:rPr lang="ar-IQ" sz="4000" b="1" dirty="0" smtClean="0">
                <a:ea typeface="Calibri"/>
              </a:rPr>
              <a:t>ثانياً- </a:t>
            </a:r>
            <a:r>
              <a:rPr lang="ar-IQ" sz="4000" b="1" dirty="0">
                <a:ea typeface="Calibri"/>
              </a:rPr>
              <a:t>مفهوم القطاعات السوقية</a:t>
            </a:r>
            <a:endParaRPr lang="en-US" sz="4000" dirty="0">
              <a:ea typeface="Calibri"/>
              <a:cs typeface="Arial"/>
            </a:endParaRPr>
          </a:p>
          <a:p>
            <a:pPr>
              <a:lnSpc>
                <a:spcPct val="115000"/>
              </a:lnSpc>
            </a:pPr>
            <a:r>
              <a:rPr lang="ar-IQ" sz="4000" b="1" dirty="0">
                <a:ea typeface="Calibri"/>
              </a:rPr>
              <a:t> </a:t>
            </a:r>
            <a:r>
              <a:rPr lang="ar-IQ" sz="4000" b="1" dirty="0" smtClean="0">
                <a:ea typeface="Calibri"/>
              </a:rPr>
              <a:t>ثالثاً- </a:t>
            </a:r>
            <a:r>
              <a:rPr lang="ar-IQ" sz="4000" b="1" dirty="0">
                <a:ea typeface="Calibri"/>
              </a:rPr>
              <a:t>تقسيم السوق الدولية:</a:t>
            </a:r>
            <a:endParaRPr lang="en-US" sz="4000" dirty="0">
              <a:ea typeface="Calibri"/>
              <a:cs typeface="Arial"/>
            </a:endParaRPr>
          </a:p>
          <a:p>
            <a:pPr>
              <a:lnSpc>
                <a:spcPct val="115000"/>
              </a:lnSpc>
            </a:pPr>
            <a:r>
              <a:rPr lang="ar-IQ" sz="4000" b="1" dirty="0">
                <a:ea typeface="Calibri"/>
              </a:rPr>
              <a:t> </a:t>
            </a:r>
            <a:r>
              <a:rPr lang="ar-IQ" sz="4000" b="1" dirty="0" smtClean="0">
                <a:ea typeface="Calibri"/>
              </a:rPr>
              <a:t>رابعاً- </a:t>
            </a:r>
            <a:r>
              <a:rPr lang="ar-IQ" sz="4000" b="1" dirty="0">
                <a:ea typeface="Calibri"/>
              </a:rPr>
              <a:t>اجراءات اختيار السوق الدولية:</a:t>
            </a:r>
            <a:endParaRPr lang="ar-IQ" sz="4000" dirty="0"/>
          </a:p>
        </p:txBody>
      </p:sp>
    </p:spTree>
    <p:extLst>
      <p:ext uri="{BB962C8B-B14F-4D97-AF65-F5344CB8AC3E}">
        <p14:creationId xmlns:p14="http://schemas.microsoft.com/office/powerpoint/2010/main" val="497103116"/>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92410" y="1412776"/>
            <a:ext cx="8424936" cy="4524315"/>
          </a:xfrm>
          <a:prstGeom prst="rect">
            <a:avLst/>
          </a:prstGeom>
        </p:spPr>
        <p:txBody>
          <a:bodyPr wrap="square">
            <a:spAutoFit/>
          </a:bodyPr>
          <a:lstStyle/>
          <a:p>
            <a:pPr algn="just"/>
            <a:r>
              <a:rPr lang="ar-IQ" sz="3600" dirty="0" smtClean="0">
                <a:effectLst/>
                <a:ea typeface="Calibri"/>
                <a:cs typeface="Arial"/>
              </a:rPr>
              <a:t>إن عوامل السلعة المحددة مثل الرسوم الجمركية والضرائب المفروضة على أنواع معينة من السلع تخلق أسس وقواعد لتعديلات السلعة. كما ان عوامل السلعة المحددة مثل القيود القانونية, اتفاقات حماية الحدود , معايير المواصفات, تؤثر على تكاليف ومواصفات السلعة ؟ لذلك على الشركة ان تدرك بان استراتيجية تقسيم الاسواق هي مكلفة , وان هناك علاقة طردية بين الارباح والتكاليف (الضمور,2007: 152).</a:t>
            </a:r>
            <a:endParaRPr lang="ar-IQ" sz="3600" dirty="0"/>
          </a:p>
        </p:txBody>
      </p:sp>
    </p:spTree>
    <p:extLst>
      <p:ext uri="{BB962C8B-B14F-4D97-AF65-F5344CB8AC3E}">
        <p14:creationId xmlns:p14="http://schemas.microsoft.com/office/powerpoint/2010/main" val="823965529"/>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412776"/>
            <a:ext cx="8712968" cy="5148141"/>
          </a:xfrm>
          <a:prstGeom prst="rect">
            <a:avLst/>
          </a:prstGeom>
        </p:spPr>
        <p:txBody>
          <a:bodyPr wrap="square">
            <a:spAutoFit/>
          </a:bodyPr>
          <a:lstStyle/>
          <a:p>
            <a:pPr algn="just">
              <a:lnSpc>
                <a:spcPct val="115000"/>
              </a:lnSpc>
            </a:pPr>
            <a:r>
              <a:rPr lang="ar-IQ" sz="3600" b="1" dirty="0" smtClean="0">
                <a:solidFill>
                  <a:schemeClr val="accent1"/>
                </a:solidFill>
                <a:effectLst/>
                <a:latin typeface="Calibri"/>
                <a:ea typeface="Calibri"/>
                <a:cs typeface="Arial"/>
              </a:rPr>
              <a:t>د- إمكانية التنفيذ:</a:t>
            </a:r>
            <a:r>
              <a:rPr lang="ar-IQ" sz="3600" dirty="0" smtClean="0">
                <a:solidFill>
                  <a:schemeClr val="accent1"/>
                </a:solidFill>
                <a:effectLst/>
                <a:latin typeface="Calibri"/>
                <a:ea typeface="Calibri"/>
                <a:cs typeface="Arial"/>
              </a:rPr>
              <a:t> </a:t>
            </a:r>
            <a:r>
              <a:rPr lang="ar-IQ" sz="3600" dirty="0" smtClean="0">
                <a:effectLst/>
                <a:latin typeface="Calibri"/>
                <a:ea typeface="Calibri"/>
                <a:cs typeface="Arial"/>
              </a:rPr>
              <a:t>تتمثل في الدرجة التي يمكن من خلالها تصميم برامج تسويقية فعالة لجذب وخدمة القطاعات السوقية، فالقطاعات السوقية الممكن قياسها والوصول إليها واحتمال ربحيها لا تعتبر قطاعات هامة ما لم يمكن تطوير وتنفيذ برامج تسويقية لكل منها.(غول, 2008: 93).</a:t>
            </a:r>
            <a:endParaRPr lang="en-US" sz="3600" dirty="0" smtClean="0">
              <a:effectLst/>
              <a:latin typeface="Calibri"/>
              <a:ea typeface="Calibri"/>
              <a:cs typeface="Arial"/>
            </a:endParaRPr>
          </a:p>
          <a:p>
            <a:pPr algn="just">
              <a:lnSpc>
                <a:spcPct val="115000"/>
              </a:lnSpc>
            </a:pPr>
            <a:r>
              <a:rPr lang="ar-IQ" sz="3600" dirty="0" smtClean="0">
                <a:effectLst/>
                <a:latin typeface="Calibri"/>
                <a:ea typeface="Calibri"/>
                <a:cs typeface="Arial"/>
              </a:rPr>
              <a:t>فمن الثابت بان المعيار المستخدم لتقسيم السوق سيعتمد على ظروف السوق وعلى خصائص المنظمة السياحية , ويمكن التمييز بين نوعين  من متغيرات تقسيم السوق وهما: </a:t>
            </a:r>
            <a:endParaRPr lang="en-US" sz="3600" dirty="0">
              <a:effectLst/>
              <a:latin typeface="Calibri"/>
              <a:ea typeface="Calibri"/>
              <a:cs typeface="Arial"/>
            </a:endParaRPr>
          </a:p>
        </p:txBody>
      </p:sp>
    </p:spTree>
    <p:extLst>
      <p:ext uri="{BB962C8B-B14F-4D97-AF65-F5344CB8AC3E}">
        <p14:creationId xmlns:p14="http://schemas.microsoft.com/office/powerpoint/2010/main" val="3400186849"/>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47650" y="1340768"/>
            <a:ext cx="8640960" cy="4552015"/>
          </a:xfrm>
          <a:prstGeom prst="rect">
            <a:avLst/>
          </a:prstGeom>
        </p:spPr>
        <p:txBody>
          <a:bodyPr wrap="square">
            <a:spAutoFit/>
          </a:bodyPr>
          <a:lstStyle/>
          <a:p>
            <a:pPr algn="just">
              <a:lnSpc>
                <a:spcPct val="115000"/>
              </a:lnSpc>
            </a:pPr>
            <a:r>
              <a:rPr lang="ar-IQ" sz="3600" dirty="0" smtClean="0">
                <a:effectLst/>
                <a:latin typeface="Calibri"/>
                <a:ea typeface="Calibri"/>
                <a:cs typeface="Arial"/>
              </a:rPr>
              <a:t> (أ) مؤشرات السوق العام .</a:t>
            </a:r>
            <a:endParaRPr lang="en-US" sz="3600" dirty="0" smtClean="0">
              <a:effectLst/>
              <a:latin typeface="Calibri"/>
              <a:ea typeface="Calibri"/>
              <a:cs typeface="Arial"/>
            </a:endParaRPr>
          </a:p>
          <a:p>
            <a:pPr algn="just">
              <a:lnSpc>
                <a:spcPct val="115000"/>
              </a:lnSpc>
            </a:pPr>
            <a:r>
              <a:rPr lang="ar-IQ" sz="3600" dirty="0" smtClean="0">
                <a:effectLst/>
                <a:latin typeface="Calibri"/>
                <a:ea typeface="Calibri"/>
                <a:cs typeface="Arial"/>
              </a:rPr>
              <a:t> (ب) مؤشرات المنتج المحددة.</a:t>
            </a:r>
            <a:endParaRPr lang="en-US" sz="3600" dirty="0" smtClean="0">
              <a:effectLst/>
              <a:latin typeface="Calibri"/>
              <a:ea typeface="Calibri"/>
              <a:cs typeface="Arial"/>
            </a:endParaRPr>
          </a:p>
          <a:p>
            <a:pPr algn="just">
              <a:lnSpc>
                <a:spcPct val="115000"/>
              </a:lnSpc>
            </a:pPr>
            <a:r>
              <a:rPr lang="ar-IQ" sz="3600" dirty="0" smtClean="0">
                <a:effectLst/>
                <a:latin typeface="Calibri"/>
                <a:ea typeface="Calibri"/>
                <a:cs typeface="Arial"/>
              </a:rPr>
              <a:t> وكلاهما ما خوذان على المستوى الكلي للسوق ومستوى العملاء حيث ان مؤشرات السوق العام لا تتغير بمجرد تغير القوة الشرائية, في حين ان مؤشرات المنتج المحددة قد تتغير بحسب حالة الشركة الفردية او حسب منتج معين . كما موضح في الشكل رقم (1)(الضمور,2007: 152).</a:t>
            </a:r>
            <a:endParaRPr lang="en-US" sz="3600" dirty="0">
              <a:effectLst/>
              <a:latin typeface="Calibri"/>
              <a:ea typeface="Calibri"/>
              <a:cs typeface="Arial"/>
            </a:endParaRPr>
          </a:p>
        </p:txBody>
      </p:sp>
    </p:spTree>
    <p:extLst>
      <p:ext uri="{BB962C8B-B14F-4D97-AF65-F5344CB8AC3E}">
        <p14:creationId xmlns:p14="http://schemas.microsoft.com/office/powerpoint/2010/main" val="1361320362"/>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71394" y="692696"/>
            <a:ext cx="5601213" cy="587853"/>
          </a:xfrm>
          <a:prstGeom prst="rect">
            <a:avLst/>
          </a:prstGeom>
        </p:spPr>
        <p:txBody>
          <a:bodyPr wrap="none">
            <a:spAutoFit/>
          </a:bodyPr>
          <a:lstStyle/>
          <a:p>
            <a:pPr algn="ctr">
              <a:lnSpc>
                <a:spcPct val="115000"/>
              </a:lnSpc>
            </a:pPr>
            <a:r>
              <a:rPr lang="ar-IQ" sz="2800" b="1" dirty="0" smtClean="0">
                <a:effectLst/>
                <a:latin typeface="Calibri"/>
                <a:ea typeface="Calibri"/>
                <a:cs typeface="Arial"/>
              </a:rPr>
              <a:t>الشكل رقم(1) يبين اسس تقسيم السوق الدولية</a:t>
            </a:r>
            <a:endParaRPr lang="en-US" sz="2800" dirty="0">
              <a:effectLst/>
              <a:latin typeface="Calibri"/>
              <a:ea typeface="Calibri"/>
              <a:cs typeface="Arial"/>
            </a:endParaRPr>
          </a:p>
        </p:txBody>
      </p:sp>
      <p:pic>
        <p:nvPicPr>
          <p:cNvPr id="3" name="صورة 2" descr="C:\Users\ALNIBRAS\Downloads\Screenshot-2017-11-3 التسويق الدولي و دوره في اقتحام الأسواق الدولية - اقتحام الاسواق pdf.png"/>
          <p:cNvPicPr/>
          <p:nvPr/>
        </p:nvPicPr>
        <p:blipFill>
          <a:blip r:embed="rId3">
            <a:extLst>
              <a:ext uri="{28A0092B-C50C-407E-A947-70E740481C1C}">
                <a14:useLocalDpi xmlns:a14="http://schemas.microsoft.com/office/drawing/2010/main" val="0"/>
              </a:ext>
            </a:extLst>
          </a:blip>
          <a:srcRect/>
          <a:stretch>
            <a:fillRect/>
          </a:stretch>
        </p:blipFill>
        <p:spPr bwMode="auto">
          <a:xfrm>
            <a:off x="0" y="1412776"/>
            <a:ext cx="9144000" cy="5227320"/>
          </a:xfrm>
          <a:prstGeom prst="rect">
            <a:avLst/>
          </a:prstGeom>
          <a:noFill/>
          <a:ln>
            <a:noFill/>
          </a:ln>
        </p:spPr>
      </p:pic>
    </p:spTree>
    <p:extLst>
      <p:ext uri="{BB962C8B-B14F-4D97-AF65-F5344CB8AC3E}">
        <p14:creationId xmlns:p14="http://schemas.microsoft.com/office/powerpoint/2010/main" val="1776270223"/>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4" name="chimes.wav"/>
          </p:stSnd>
        </p:sndAc>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980728"/>
            <a:ext cx="8305800" cy="1143000"/>
          </a:xfrm>
        </p:spPr>
        <p:txBody>
          <a:bodyPr>
            <a:normAutofit fontScale="90000"/>
          </a:bodyPr>
          <a:lstStyle/>
          <a:p>
            <a:pPr algn="just" rtl="1">
              <a:lnSpc>
                <a:spcPct val="115000"/>
              </a:lnSpc>
              <a:spcAft>
                <a:spcPts val="0"/>
              </a:spcAft>
            </a:pPr>
            <a:r>
              <a:rPr lang="ar-IQ" sz="5400" b="1" dirty="0" smtClean="0">
                <a:ea typeface="Calibri"/>
                <a:cs typeface="Arial"/>
              </a:rPr>
              <a:t>رابعاً- </a:t>
            </a:r>
            <a:r>
              <a:rPr lang="ar-IQ" sz="5400" b="1" dirty="0">
                <a:ea typeface="Calibri"/>
                <a:cs typeface="Arial"/>
              </a:rPr>
              <a:t>إجراءات اختيار السوق الدولية:</a:t>
            </a:r>
            <a:r>
              <a:rPr lang="ar-IQ" sz="5400" dirty="0">
                <a:ea typeface="Calibri"/>
                <a:cs typeface="Arial"/>
              </a:rPr>
              <a:t> </a:t>
            </a:r>
            <a:r>
              <a:rPr lang="en-US" sz="3600" dirty="0">
                <a:ea typeface="Calibri"/>
                <a:cs typeface="Arial"/>
              </a:rPr>
              <a:t/>
            </a:r>
            <a:br>
              <a:rPr lang="en-US" sz="3600" dirty="0">
                <a:ea typeface="Calibri"/>
                <a:cs typeface="Arial"/>
              </a:rPr>
            </a:br>
            <a:endParaRPr lang="ar-IQ" dirty="0"/>
          </a:p>
        </p:txBody>
      </p:sp>
      <p:sp>
        <p:nvSpPr>
          <p:cNvPr id="3" name="مستطيل 2"/>
          <p:cNvSpPr/>
          <p:nvPr/>
        </p:nvSpPr>
        <p:spPr>
          <a:xfrm>
            <a:off x="179512" y="1124744"/>
            <a:ext cx="8712968" cy="5583067"/>
          </a:xfrm>
          <a:prstGeom prst="rect">
            <a:avLst/>
          </a:prstGeom>
        </p:spPr>
        <p:txBody>
          <a:bodyPr wrap="square">
            <a:spAutoFit/>
          </a:bodyPr>
          <a:lstStyle/>
          <a:p>
            <a:pPr algn="just">
              <a:lnSpc>
                <a:spcPct val="115000"/>
              </a:lnSpc>
            </a:pPr>
            <a:r>
              <a:rPr lang="ar-IQ" sz="3200" dirty="0" smtClean="0">
                <a:effectLst/>
                <a:latin typeface="Calibri"/>
                <a:ea typeface="Calibri"/>
                <a:cs typeface="Arial"/>
              </a:rPr>
              <a:t>هناك نوعان من الإجراءات لغربلة الأسواق الخارجية :</a:t>
            </a:r>
            <a:endParaRPr lang="en-US" sz="3200" dirty="0" smtClean="0">
              <a:effectLst/>
              <a:latin typeface="Calibri"/>
              <a:ea typeface="Calibri"/>
              <a:cs typeface="Arial"/>
            </a:endParaRPr>
          </a:p>
          <a:p>
            <a:pPr algn="just"/>
            <a:r>
              <a:rPr lang="ar-IQ" sz="3200" b="1" dirty="0" smtClean="0">
                <a:solidFill>
                  <a:schemeClr val="accent1"/>
                </a:solidFill>
                <a:effectLst/>
                <a:latin typeface="Calibri"/>
                <a:ea typeface="Calibri"/>
                <a:cs typeface="Arial"/>
              </a:rPr>
              <a:t>1- طريقة التمدد:</a:t>
            </a:r>
            <a:r>
              <a:rPr lang="ar-IQ" sz="3200" dirty="0" smtClean="0">
                <a:solidFill>
                  <a:schemeClr val="accent1"/>
                </a:solidFill>
                <a:effectLst/>
                <a:latin typeface="Calibri"/>
                <a:ea typeface="Calibri"/>
                <a:cs typeface="Arial"/>
              </a:rPr>
              <a:t> </a:t>
            </a:r>
            <a:r>
              <a:rPr lang="ar-IQ" sz="3200" dirty="0" smtClean="0">
                <a:effectLst/>
                <a:latin typeface="Calibri"/>
                <a:ea typeface="Calibri"/>
                <a:cs typeface="Arial"/>
              </a:rPr>
              <a:t>تبدأ هذه الطريقة باختيار نقطة البداية إما من السوق المحلية أو من صميم السوق الدولية الحالية, اذ يعتمد في ذلك على مدى التشابه بين السوق الوطنية والدولية اذ تمتد أعمال المسوق إلى السوق الدولية بحد أدنى من التعديلات على السلعة وباقي الوظائف الإدارية. ويتم اختيار الأسواق الأقرب أسواق الجيران اذ تتشابه بشكل كبير, وذلك للدرجة العالية من التشابه من عدة نواح, السياسية والاجتماعية, والثقافية. وبالتالي تكون البرامج التسويقية المصممة اكثر تطابقا في هذه الاسواق, وغالبا ما يطلق على هذه الطريقة سياسة الجار الاقرب (المحمود,2007: 126-127).</a:t>
            </a:r>
            <a:endParaRPr lang="ar-IQ" sz="3200" dirty="0"/>
          </a:p>
        </p:txBody>
      </p:sp>
    </p:spTree>
    <p:extLst>
      <p:ext uri="{BB962C8B-B14F-4D97-AF65-F5344CB8AC3E}">
        <p14:creationId xmlns:p14="http://schemas.microsoft.com/office/powerpoint/2010/main" val="1323381334"/>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692696"/>
            <a:ext cx="8784976" cy="5511189"/>
          </a:xfrm>
          <a:prstGeom prst="rect">
            <a:avLst/>
          </a:prstGeom>
        </p:spPr>
        <p:txBody>
          <a:bodyPr wrap="square">
            <a:spAutoFit/>
          </a:bodyPr>
          <a:lstStyle/>
          <a:p>
            <a:pPr algn="just">
              <a:lnSpc>
                <a:spcPct val="115000"/>
              </a:lnSpc>
            </a:pPr>
            <a:r>
              <a:rPr lang="ar-IQ" sz="2800" dirty="0" smtClean="0">
                <a:effectLst/>
                <a:latin typeface="Calibri"/>
                <a:ea typeface="Calibri"/>
                <a:cs typeface="Arial"/>
              </a:rPr>
              <a:t>ان طريقة  التجمع (التمدد) في اختيار الاسواق تفترض بان الشركة لديها سوق وحيدة ويمكن ان تعامل كمنطقة اساسية , هذه المنطقة يتم اختيارها اما لا نها تمثل مركزا تسويقيا للشركة او النية تتجه لكي تكون نقطة انطلاق للتسوق الدولي.5على سبيل المثال دول الخليج العربي والسوق المشتركة في شمال افريقيا وتضم مصر وليبيا وتونس وغيرها من الامثلة.</a:t>
            </a:r>
            <a:endParaRPr lang="en-US" sz="2800" dirty="0" smtClean="0">
              <a:effectLst/>
              <a:latin typeface="Calibri"/>
              <a:ea typeface="Calibri"/>
              <a:cs typeface="Arial"/>
            </a:endParaRPr>
          </a:p>
          <a:p>
            <a:pPr algn="just">
              <a:lnSpc>
                <a:spcPct val="115000"/>
              </a:lnSpc>
            </a:pPr>
            <a:r>
              <a:rPr lang="ar-IQ" sz="2800" dirty="0" smtClean="0">
                <a:effectLst/>
                <a:latin typeface="Calibri"/>
                <a:ea typeface="Calibri"/>
                <a:cs typeface="Arial"/>
              </a:rPr>
              <a:t>هناك عدة اعتبارات يجب الاخذ بها عند اختيار منطقة ما لتكون مركزا لسوق مشتركة على سبيل المثال اذا ارادت الشركة التمكن من اسواق دول في نفس الوقت فان انشاء مكتب مبيعات في دول صغيرة مثل سويسرا قد يوظف كقاعدة اساسية</a:t>
            </a:r>
            <a:endParaRPr lang="en-US" sz="2800" dirty="0" smtClean="0">
              <a:effectLst/>
              <a:latin typeface="Calibri"/>
              <a:ea typeface="Calibri"/>
              <a:cs typeface="Arial"/>
            </a:endParaRPr>
          </a:p>
          <a:p>
            <a:pPr algn="just">
              <a:lnSpc>
                <a:spcPct val="115000"/>
              </a:lnSpc>
            </a:pPr>
            <a:r>
              <a:rPr lang="ar-IQ" sz="2800" dirty="0" smtClean="0">
                <a:effectLst/>
                <a:latin typeface="Calibri"/>
                <a:ea typeface="Calibri"/>
                <a:cs typeface="Arial"/>
              </a:rPr>
              <a:t> لا سواق مثل المانيا , فرنسا, ايطاليا, وهولندا. وكل دولة لديها سوق ذو احتمال وطاقة عالية (الضمور،2007: 157).</a:t>
            </a:r>
            <a:endParaRPr lang="en-US" sz="2800" dirty="0">
              <a:effectLst/>
              <a:latin typeface="Calibri"/>
              <a:ea typeface="Calibri"/>
              <a:cs typeface="Arial"/>
            </a:endParaRPr>
          </a:p>
        </p:txBody>
      </p:sp>
    </p:spTree>
    <p:extLst>
      <p:ext uri="{BB962C8B-B14F-4D97-AF65-F5344CB8AC3E}">
        <p14:creationId xmlns:p14="http://schemas.microsoft.com/office/powerpoint/2010/main" val="3910922353"/>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1268760"/>
            <a:ext cx="8496944" cy="5152693"/>
          </a:xfrm>
          <a:prstGeom prst="rect">
            <a:avLst/>
          </a:prstGeom>
        </p:spPr>
        <p:txBody>
          <a:bodyPr wrap="square">
            <a:spAutoFit/>
          </a:bodyPr>
          <a:lstStyle/>
          <a:p>
            <a:pPr algn="just">
              <a:lnSpc>
                <a:spcPct val="115000"/>
              </a:lnSpc>
            </a:pPr>
            <a:r>
              <a:rPr lang="ar-IQ" sz="3200" b="1" dirty="0" smtClean="0">
                <a:solidFill>
                  <a:schemeClr val="accent1"/>
                </a:solidFill>
                <a:effectLst/>
                <a:latin typeface="Calibri"/>
                <a:ea typeface="Calibri"/>
                <a:cs typeface="Arial"/>
              </a:rPr>
              <a:t>2- طريقة التقلص:</a:t>
            </a:r>
            <a:r>
              <a:rPr lang="ar-IQ" sz="3200" dirty="0" smtClean="0">
                <a:solidFill>
                  <a:schemeClr val="accent1"/>
                </a:solidFill>
                <a:effectLst/>
                <a:latin typeface="Calibri"/>
                <a:ea typeface="Calibri"/>
                <a:cs typeface="Arial"/>
              </a:rPr>
              <a:t> </a:t>
            </a:r>
            <a:r>
              <a:rPr lang="ar-IQ" sz="3200" dirty="0" smtClean="0">
                <a:effectLst/>
                <a:latin typeface="Calibri"/>
                <a:ea typeface="Calibri"/>
                <a:cs typeface="Arial"/>
              </a:rPr>
              <a:t>عند استخدام طريقة التقلص(الانكماش) فإن الاختيار المثالي للسوق يبدأ من عدد الأسواق التي تجزأ إلى مجموعات إقليمية وفق أسس: سياسية، اقتصادية، لغوية و غيرها. تتضمن هذه الطريقة عملية غربلة منتظمة لجميع الأسواق تؤدي بالنهاية إلى حذف فوري للأسواق غير الواعدة، آخذين في الاعتبار مؤشرات السوق. العام و مؤشرات السلعة المحددة التي سبق تفصيلها تتمثل أهم الإجراءات التي تعتمد عليها طريقة التقلص في انتقاء الأسواق في خمسة خطوات وهي كما يأتي(قدو,2009: 158):</a:t>
            </a:r>
            <a:endParaRPr lang="en-US" sz="3200" dirty="0">
              <a:effectLst/>
              <a:latin typeface="Calibri"/>
              <a:ea typeface="Calibri"/>
              <a:cs typeface="Arial"/>
            </a:endParaRPr>
          </a:p>
        </p:txBody>
      </p:sp>
    </p:spTree>
    <p:extLst>
      <p:ext uri="{BB962C8B-B14F-4D97-AF65-F5344CB8AC3E}">
        <p14:creationId xmlns:p14="http://schemas.microsoft.com/office/powerpoint/2010/main" val="1930033706"/>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8412" y="980728"/>
            <a:ext cx="8305800" cy="1143000"/>
          </a:xfrm>
        </p:spPr>
        <p:txBody>
          <a:bodyPr>
            <a:normAutofit fontScale="90000"/>
          </a:bodyPr>
          <a:lstStyle/>
          <a:p>
            <a:pPr algn="ctr" rtl="1">
              <a:lnSpc>
                <a:spcPct val="115000"/>
              </a:lnSpc>
              <a:spcAft>
                <a:spcPts val="0"/>
              </a:spcAft>
            </a:pPr>
            <a:r>
              <a:rPr lang="en-US" sz="4000" dirty="0">
                <a:ea typeface="Calibri"/>
                <a:cs typeface="Arial"/>
              </a:rPr>
              <a:t/>
            </a:r>
            <a:br>
              <a:rPr lang="en-US" sz="4000" dirty="0">
                <a:ea typeface="Calibri"/>
                <a:cs typeface="Arial"/>
              </a:rPr>
            </a:br>
            <a:endParaRPr lang="ar-IQ" dirty="0"/>
          </a:p>
        </p:txBody>
      </p:sp>
      <p:sp>
        <p:nvSpPr>
          <p:cNvPr id="3" name="مستطيل 2"/>
          <p:cNvSpPr/>
          <p:nvPr/>
        </p:nvSpPr>
        <p:spPr>
          <a:xfrm>
            <a:off x="207268" y="1158826"/>
            <a:ext cx="8496944" cy="4598182"/>
          </a:xfrm>
          <a:prstGeom prst="rect">
            <a:avLst/>
          </a:prstGeom>
        </p:spPr>
        <p:txBody>
          <a:bodyPr wrap="square">
            <a:spAutoFit/>
          </a:bodyPr>
          <a:lstStyle/>
          <a:p>
            <a:pPr algn="just">
              <a:lnSpc>
                <a:spcPct val="115000"/>
              </a:lnSpc>
            </a:pPr>
            <a:r>
              <a:rPr lang="ar-IQ" sz="3200" b="1" dirty="0" smtClean="0">
                <a:effectLst/>
                <a:latin typeface="Calibri"/>
                <a:ea typeface="Calibri"/>
                <a:cs typeface="Arial"/>
              </a:rPr>
              <a:t>1- التقسيم الجغرافي:</a:t>
            </a:r>
            <a:endParaRPr lang="en-US" sz="3200" dirty="0" smtClean="0">
              <a:effectLst/>
              <a:latin typeface="Calibri"/>
              <a:ea typeface="Calibri"/>
              <a:cs typeface="Arial"/>
            </a:endParaRPr>
          </a:p>
          <a:p>
            <a:pPr algn="just"/>
            <a:r>
              <a:rPr lang="ar-IQ" sz="3200" dirty="0" smtClean="0">
                <a:effectLst/>
                <a:ea typeface="Calibri"/>
                <a:cs typeface="Arial"/>
              </a:rPr>
              <a:t> يمكن تقسيمها اكثر تفصيلا الى مرحلة المعلومات ومرحلة القرار , وهذا يعتمد على قرب السوق ودرجة الخبرة التي يمتلكها السوق الدولي عن مجموعة المؤشرات العامة للسوق, اضافة الى المؤشرات الجغرافية مثل العوامل الديموغرافية, الاقتصادية, السياسية وخصائص البيئة السوقية هي ايضا موضع اهتمام . فبعض الخصائص قد تكون اكثر تقلبا من غيرها, لذلك نجد الاهتمام منصبا على التغيرات والتوقعات اكثر من الاعتماد على الخصائص القديمة. </a:t>
            </a:r>
            <a:endParaRPr lang="ar-IQ" sz="3200" dirty="0"/>
          </a:p>
        </p:txBody>
      </p:sp>
    </p:spTree>
    <p:extLst>
      <p:ext uri="{BB962C8B-B14F-4D97-AF65-F5344CB8AC3E}">
        <p14:creationId xmlns:p14="http://schemas.microsoft.com/office/powerpoint/2010/main" val="3774691713"/>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908720"/>
            <a:ext cx="8568952" cy="5493812"/>
          </a:xfrm>
          <a:prstGeom prst="rect">
            <a:avLst/>
          </a:prstGeom>
        </p:spPr>
        <p:txBody>
          <a:bodyPr wrap="square">
            <a:spAutoFit/>
          </a:bodyPr>
          <a:lstStyle/>
          <a:p>
            <a:pPr algn="just">
              <a:lnSpc>
                <a:spcPct val="115000"/>
              </a:lnSpc>
            </a:pPr>
            <a:r>
              <a:rPr lang="ar-IQ" sz="3600" dirty="0" smtClean="0">
                <a:effectLst/>
                <a:latin typeface="Calibri"/>
                <a:ea typeface="Calibri"/>
                <a:cs typeface="Arial"/>
              </a:rPr>
              <a:t>ففي العالم الذي تتغير فيه السياسات الاقتصادية من قبل الحكومات الوطنية والسلطات الدولية, فانه من المهم جدا للمسوق ان يجمع اكبر قدر ممكن من المعلومات في هذا الحقل وما هو ذو علاقة بالوضع التسويقي من اجل تعديل الاستراتيجيات والسياسات التسويقية وفقا لذلك. </a:t>
            </a:r>
            <a:endParaRPr lang="en-US" sz="3600" dirty="0" smtClean="0">
              <a:effectLst/>
              <a:latin typeface="Calibri"/>
              <a:ea typeface="Calibri"/>
              <a:cs typeface="Arial"/>
            </a:endParaRPr>
          </a:p>
          <a:p>
            <a:pPr algn="just"/>
            <a:r>
              <a:rPr lang="ar-IQ" sz="3600" dirty="0" smtClean="0">
                <a:effectLst/>
                <a:ea typeface="Calibri"/>
                <a:cs typeface="Arial"/>
              </a:rPr>
              <a:t>ومن خلال المؤشرات العامة للسوق, يجب ان تتم مقارنة المؤشرات المحددة بالمنتج يمكن تقسيمها الى اكثر من مجموعتين من العوامل المحظورة (أ) صفات المنتج المحظورة,</a:t>
            </a:r>
            <a:endParaRPr lang="ar-IQ" sz="3600" dirty="0"/>
          </a:p>
        </p:txBody>
      </p:sp>
    </p:spTree>
    <p:extLst>
      <p:ext uri="{BB962C8B-B14F-4D97-AF65-F5344CB8AC3E}">
        <p14:creationId xmlns:p14="http://schemas.microsoft.com/office/powerpoint/2010/main" val="1484881026"/>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1268760"/>
            <a:ext cx="8352928" cy="5148141"/>
          </a:xfrm>
          <a:prstGeom prst="rect">
            <a:avLst/>
          </a:prstGeom>
        </p:spPr>
        <p:txBody>
          <a:bodyPr wrap="square">
            <a:spAutoFit/>
          </a:bodyPr>
          <a:lstStyle/>
          <a:p>
            <a:pPr algn="just">
              <a:lnSpc>
                <a:spcPct val="115000"/>
              </a:lnSpc>
            </a:pPr>
            <a:r>
              <a:rPr lang="ar-IQ" sz="3600" dirty="0" smtClean="0">
                <a:effectLst/>
                <a:latin typeface="Calibri"/>
                <a:ea typeface="Calibri"/>
                <a:cs typeface="Arial"/>
              </a:rPr>
              <a:t>اي مجموعة العوامل التي ترافق السلعة والتي هي على صراع مع المؤشرات العامة للسوق كالظروف المناخية , الثقافية, الاجتماعية واسباب اخرى (ب) صفات السوق المحظورة وهي تعني مجموعة الخصائص ذات العلاقة بالسوق والتي يمنع التعامل بها لأسباب مختلفة منها المحظورات والممنوعات والمقاطعات والحصص الاستيرادية, بالإضافة الى موانع اخرى مثل الضريبة التعرفة الجمركية وغير الجمركية. </a:t>
            </a:r>
            <a:endParaRPr lang="en-US" sz="3600" dirty="0">
              <a:effectLst/>
              <a:latin typeface="Calibri"/>
              <a:ea typeface="Calibri"/>
              <a:cs typeface="Arial"/>
            </a:endParaRPr>
          </a:p>
        </p:txBody>
      </p:sp>
    </p:spTree>
    <p:extLst>
      <p:ext uri="{BB962C8B-B14F-4D97-AF65-F5344CB8AC3E}">
        <p14:creationId xmlns:p14="http://schemas.microsoft.com/office/powerpoint/2010/main" val="3210781814"/>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836712"/>
            <a:ext cx="8305800" cy="1143000"/>
          </a:xfrm>
        </p:spPr>
        <p:txBody>
          <a:bodyPr>
            <a:normAutofit fontScale="90000"/>
          </a:bodyPr>
          <a:lstStyle/>
          <a:p>
            <a:pPr algn="ctr" rtl="1">
              <a:lnSpc>
                <a:spcPct val="115000"/>
              </a:lnSpc>
              <a:spcAft>
                <a:spcPts val="0"/>
              </a:spcAft>
            </a:pPr>
            <a:r>
              <a:rPr lang="ar-IQ" sz="5400" b="1" dirty="0">
                <a:ea typeface="Calibri"/>
                <a:cs typeface="Led Italic Font"/>
              </a:rPr>
              <a:t>مقدمة</a:t>
            </a:r>
            <a:r>
              <a:rPr lang="en-US" sz="3600" dirty="0">
                <a:ea typeface="Calibri"/>
                <a:cs typeface="Arial"/>
              </a:rPr>
              <a:t/>
            </a:r>
            <a:br>
              <a:rPr lang="en-US" sz="3600" dirty="0">
                <a:ea typeface="Calibri"/>
                <a:cs typeface="Arial"/>
              </a:rPr>
            </a:br>
            <a:endParaRPr lang="ar-IQ" dirty="0"/>
          </a:p>
        </p:txBody>
      </p:sp>
      <p:sp>
        <p:nvSpPr>
          <p:cNvPr id="3" name="مستطيل 2"/>
          <p:cNvSpPr/>
          <p:nvPr/>
        </p:nvSpPr>
        <p:spPr>
          <a:xfrm>
            <a:off x="503040" y="1700808"/>
            <a:ext cx="8533456" cy="5755422"/>
          </a:xfrm>
          <a:prstGeom prst="rect">
            <a:avLst/>
          </a:prstGeom>
        </p:spPr>
        <p:txBody>
          <a:bodyPr wrap="square">
            <a:spAutoFit/>
          </a:bodyPr>
          <a:lstStyle/>
          <a:p>
            <a:pPr algn="just">
              <a:lnSpc>
                <a:spcPct val="115000"/>
              </a:lnSpc>
            </a:pPr>
            <a:r>
              <a:rPr lang="ar-IQ" sz="3200" dirty="0" smtClean="0">
                <a:effectLst/>
                <a:latin typeface="Calibri"/>
                <a:ea typeface="Calibri"/>
                <a:cs typeface="Arial"/>
              </a:rPr>
              <a:t>إن نجاح عملية التسويق الدولي مرهون بالتحديد الصحيح و التقييم السليم للفرص التسويقية الدولية,  وإتباع السبل المجدية لتقييم و اختيار أفضل الأسواق الدولية, من خلال فهم وإدراك ما يجري داخل تلك الأسواق ،و هذا لا يتم إلا بإتباع استراتيجية تسويقية دولية ناجحة تحدد مراكز القوة و الضعف في المنظمة السياحية و الفرص والتهديدات في البيئة العالمية للمنظمة.</a:t>
            </a:r>
            <a:endParaRPr lang="en-US" sz="3200" dirty="0" smtClean="0">
              <a:effectLst/>
              <a:latin typeface="Calibri"/>
              <a:ea typeface="Calibri"/>
              <a:cs typeface="Arial"/>
            </a:endParaRPr>
          </a:p>
          <a:p>
            <a:pPr algn="just">
              <a:lnSpc>
                <a:spcPct val="115000"/>
              </a:lnSpc>
            </a:pPr>
            <a:r>
              <a:rPr lang="ar-IQ" sz="3200" dirty="0" smtClean="0">
                <a:effectLst/>
                <a:latin typeface="Calibri"/>
                <a:ea typeface="Calibri"/>
                <a:cs typeface="Arial"/>
              </a:rPr>
              <a:t>تستطيع المنظمات السياحية تلبية مختلف حاجات ورغبات السائح, وذلك من خلال اختيار وتقسيم الأسواق الدولية إلى قطاعات متجانسة واختيار القطاع السوقي الذي يتناسب وامكانيات المنظمة وجعله هدف استراتيجي. </a:t>
            </a:r>
            <a:endParaRPr lang="en-US" sz="3200" dirty="0">
              <a:effectLst/>
              <a:latin typeface="Calibri"/>
              <a:ea typeface="Calibri"/>
              <a:cs typeface="Arial"/>
            </a:endParaRPr>
          </a:p>
        </p:txBody>
      </p:sp>
    </p:spTree>
    <p:extLst>
      <p:ext uri="{BB962C8B-B14F-4D97-AF65-F5344CB8AC3E}">
        <p14:creationId xmlns:p14="http://schemas.microsoft.com/office/powerpoint/2010/main" val="4004732121"/>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196752"/>
            <a:ext cx="8563494" cy="5148141"/>
          </a:xfrm>
          <a:prstGeom prst="rect">
            <a:avLst/>
          </a:prstGeom>
        </p:spPr>
        <p:txBody>
          <a:bodyPr wrap="square">
            <a:spAutoFit/>
          </a:bodyPr>
          <a:lstStyle/>
          <a:p>
            <a:pPr algn="just">
              <a:lnSpc>
                <a:spcPct val="115000"/>
              </a:lnSpc>
            </a:pPr>
            <a:r>
              <a:rPr lang="ar-IQ" sz="3600" dirty="0" smtClean="0">
                <a:effectLst/>
                <a:latin typeface="Calibri"/>
                <a:ea typeface="Calibri"/>
                <a:cs typeface="Arial"/>
              </a:rPr>
              <a:t>ويمكن توضيح صفات المنتج المحظورة من خلال المثال التالي مثلا محاولة لبيع مواد غذائية او مشروبات تحتوي على الكحول او لحم الخنزير في دول يحرم الدين استخدامها والتعامل بها. اما صفات السوق المحظورة فمثال ذلك شركة ترغب بتصدير انتاجها الى الاردن, الا ان مثل هذه الشركة مدرج اسمها على القائمة السوداء نظرا لتعاملها مع اسرائيل, وذلك قبل توقيع معاهدة السلام الاردنية-الاسرائيلية .</a:t>
            </a:r>
            <a:endParaRPr lang="en-US" sz="3600" dirty="0">
              <a:effectLst/>
              <a:latin typeface="Calibri"/>
              <a:ea typeface="Calibri"/>
              <a:cs typeface="Arial"/>
            </a:endParaRPr>
          </a:p>
        </p:txBody>
      </p:sp>
    </p:spTree>
    <p:extLst>
      <p:ext uri="{BB962C8B-B14F-4D97-AF65-F5344CB8AC3E}">
        <p14:creationId xmlns:p14="http://schemas.microsoft.com/office/powerpoint/2010/main" val="2461500324"/>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1124744"/>
            <a:ext cx="8280920" cy="688458"/>
          </a:xfrm>
          <a:prstGeom prst="rect">
            <a:avLst/>
          </a:prstGeom>
        </p:spPr>
        <p:txBody>
          <a:bodyPr wrap="square">
            <a:spAutoFit/>
          </a:bodyPr>
          <a:lstStyle/>
          <a:p>
            <a:pPr algn="just">
              <a:lnSpc>
                <a:spcPct val="115000"/>
              </a:lnSpc>
            </a:pPr>
            <a:r>
              <a:rPr lang="en-US" sz="3600" dirty="0" smtClean="0">
                <a:effectLst/>
                <a:latin typeface="Arial"/>
                <a:ea typeface="Calibri"/>
                <a:cs typeface="Arial"/>
              </a:rPr>
              <a:t> </a:t>
            </a:r>
            <a:endParaRPr lang="en-US" sz="3600" dirty="0">
              <a:effectLst/>
              <a:latin typeface="Calibri"/>
              <a:ea typeface="Calibri"/>
              <a:cs typeface="Arial"/>
            </a:endParaRPr>
          </a:p>
        </p:txBody>
      </p:sp>
      <p:sp>
        <p:nvSpPr>
          <p:cNvPr id="3" name="مستطيل 2"/>
          <p:cNvSpPr/>
          <p:nvPr/>
        </p:nvSpPr>
        <p:spPr>
          <a:xfrm>
            <a:off x="304800" y="1450295"/>
            <a:ext cx="8496944" cy="4524315"/>
          </a:xfrm>
          <a:prstGeom prst="rect">
            <a:avLst/>
          </a:prstGeom>
        </p:spPr>
        <p:txBody>
          <a:bodyPr wrap="square">
            <a:spAutoFit/>
          </a:bodyPr>
          <a:lstStyle/>
          <a:p>
            <a:pPr algn="just"/>
            <a:r>
              <a:rPr lang="ar-IQ" sz="3600" dirty="0" smtClean="0">
                <a:effectLst/>
                <a:ea typeface="Calibri"/>
                <a:cs typeface="Arial"/>
              </a:rPr>
              <a:t>ان التقسيم الجغرافي المعتمد على مؤشرات السوق الكلية يخفض عدد الاسواق المحتملة اكثر, والاسواق المتبقية تحدد القدرة الكلية السنوية لكل سوق (اي مقدار الطلب المحتمل بكل سوق) وذلك من خلال وسائل الانتاج المحلية واحصاءات التجارة الخارجية. هذه الحسابات تقدم للمسوق الدولي قواعد كمية لخدمة اسواق اكثر وذلك من اجل تقرير اي من الاسواق المتبقية تحتاج الى جمع معلومات اكثر تفصيلا. </a:t>
            </a:r>
            <a:endParaRPr lang="ar-IQ" sz="3600" dirty="0"/>
          </a:p>
        </p:txBody>
      </p:sp>
    </p:spTree>
    <p:extLst>
      <p:ext uri="{BB962C8B-B14F-4D97-AF65-F5344CB8AC3E}">
        <p14:creationId xmlns:p14="http://schemas.microsoft.com/office/powerpoint/2010/main" val="2621941599"/>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32234" y="588591"/>
            <a:ext cx="8352928" cy="6269409"/>
          </a:xfrm>
          <a:prstGeom prst="rect">
            <a:avLst/>
          </a:prstGeom>
        </p:spPr>
        <p:txBody>
          <a:bodyPr wrap="square">
            <a:spAutoFit/>
          </a:bodyPr>
          <a:lstStyle/>
          <a:p>
            <a:pPr algn="just">
              <a:lnSpc>
                <a:spcPct val="115000"/>
              </a:lnSpc>
            </a:pPr>
            <a:r>
              <a:rPr lang="ar-IQ" sz="3600" b="1" dirty="0" smtClean="0">
                <a:effectLst/>
                <a:latin typeface="Calibri"/>
                <a:ea typeface="Calibri"/>
                <a:cs typeface="Arial"/>
              </a:rPr>
              <a:t>ب- التقسيم الاجتماعي – الاقتصادي: </a:t>
            </a:r>
            <a:endParaRPr lang="en-US" sz="3600" dirty="0" smtClean="0">
              <a:effectLst/>
              <a:latin typeface="Calibri"/>
              <a:ea typeface="Calibri"/>
              <a:cs typeface="Arial"/>
            </a:endParaRPr>
          </a:p>
          <a:p>
            <a:pPr algn="just"/>
            <a:r>
              <a:rPr lang="ar-IQ" sz="3600" dirty="0" smtClean="0">
                <a:effectLst/>
                <a:ea typeface="Calibri"/>
                <a:cs typeface="Arial"/>
              </a:rPr>
              <a:t>بعد اختيار الاسواق في الخطوات الاولى , فان هناك تقسيما اخر , وذلك حساب معلومات المسوق عن العملاء ومن مؤشرات التقسيم على اساس العميل هي انماط الطلب والعرض, وكليهما يتم قياسهما كميا ونوعيا. فمن حيث الطلب , فان خصائص سوق المستهلك النهائي تختلف عن خصائص السوق الصناعي, فعلى الرغم من ان كلا النوعين يختلفان الا ان هناك مؤشرات سيكولوجية مثل السلوك, والاتجاهات وانماط الشراء وعملية اتخاذ القرار التي يجب ان يكون لها اكبر الاعتبار. ومن جهة العرض, </a:t>
            </a:r>
            <a:endParaRPr lang="ar-IQ" sz="3600" dirty="0"/>
          </a:p>
        </p:txBody>
      </p:sp>
    </p:spTree>
    <p:extLst>
      <p:ext uri="{BB962C8B-B14F-4D97-AF65-F5344CB8AC3E}">
        <p14:creationId xmlns:p14="http://schemas.microsoft.com/office/powerpoint/2010/main" val="3081570372"/>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2126" y="1556792"/>
            <a:ext cx="8568952" cy="4385816"/>
          </a:xfrm>
          <a:prstGeom prst="rect">
            <a:avLst/>
          </a:prstGeom>
        </p:spPr>
        <p:txBody>
          <a:bodyPr wrap="square">
            <a:spAutoFit/>
          </a:bodyPr>
          <a:lstStyle/>
          <a:p>
            <a:pPr algn="just">
              <a:lnSpc>
                <a:spcPct val="115000"/>
              </a:lnSpc>
            </a:pPr>
            <a:r>
              <a:rPr lang="ar-IQ" sz="3600" dirty="0" smtClean="0">
                <a:effectLst/>
                <a:latin typeface="Calibri"/>
                <a:ea typeface="Calibri"/>
                <a:cs typeface="Arial"/>
              </a:rPr>
              <a:t>يجب تصنيف المنافسين حسب جنسيتهم, وقدراتهم ونشاطاتهم وهكذا . كما يجب تحديد قنوات التوزيع حسب صفات مثل مدى توفرها وقدرتها, ووظائفها كما يجب ايضا من جهة العرض تقييم وضع وسائل الاعلان والدعاية حسب التكلفة ومدى توفرها, والتوزيع والاولوية.</a:t>
            </a:r>
            <a:endParaRPr lang="en-US" sz="3600" dirty="0" smtClean="0">
              <a:effectLst/>
              <a:latin typeface="Calibri"/>
              <a:ea typeface="Calibri"/>
              <a:cs typeface="Arial"/>
            </a:endParaRPr>
          </a:p>
          <a:p>
            <a:r>
              <a:rPr lang="ar-IQ" sz="3600" dirty="0" smtClean="0">
                <a:effectLst/>
                <a:ea typeface="Calibri"/>
                <a:cs typeface="Arial"/>
              </a:rPr>
              <a:t>فبعد جمع المعلومات على المستوى الجغرافي, والمستوى الاجتماعي- والاقتصادي ,</a:t>
            </a:r>
            <a:endParaRPr lang="ar-IQ" sz="3600" dirty="0"/>
          </a:p>
        </p:txBody>
      </p:sp>
    </p:spTree>
    <p:extLst>
      <p:ext uri="{BB962C8B-B14F-4D97-AF65-F5344CB8AC3E}">
        <p14:creationId xmlns:p14="http://schemas.microsoft.com/office/powerpoint/2010/main" val="3361235526"/>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1700808"/>
            <a:ext cx="8352928" cy="3970318"/>
          </a:xfrm>
          <a:prstGeom prst="rect">
            <a:avLst/>
          </a:prstGeom>
        </p:spPr>
        <p:txBody>
          <a:bodyPr wrap="square">
            <a:spAutoFit/>
          </a:bodyPr>
          <a:lstStyle/>
          <a:p>
            <a:pPr algn="just"/>
            <a:r>
              <a:rPr lang="ar-IQ" sz="3600" dirty="0" smtClean="0">
                <a:effectLst/>
                <a:ea typeface="Calibri"/>
                <a:cs typeface="Arial"/>
              </a:rPr>
              <a:t>فان المسوق الدولي حسب المعلومات المتوفرة لديه يجب ان يقيم النتائج عن الاسواق المحتملة لتحديد حصة السوق (المبيعات المحتملة) والتي تؤدي الى الترتيب النهائي الذي يعتمد على تقدير الربحية , وبالتالي يتم اختيار السوق او الاسواق الافضل وبالاحتفاظ بالأسواق الاخرى لإمكانيه التعامل معها في المستقبل(الضمور, 159-160).</a:t>
            </a:r>
            <a:endParaRPr lang="ar-IQ" sz="3600" dirty="0"/>
          </a:p>
        </p:txBody>
      </p:sp>
    </p:spTree>
    <p:extLst>
      <p:ext uri="{BB962C8B-B14F-4D97-AF65-F5344CB8AC3E}">
        <p14:creationId xmlns:p14="http://schemas.microsoft.com/office/powerpoint/2010/main" val="1644486690"/>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908720"/>
            <a:ext cx="8305800" cy="1143000"/>
          </a:xfrm>
        </p:spPr>
        <p:txBody>
          <a:bodyPr>
            <a:normAutofit fontScale="90000"/>
          </a:bodyPr>
          <a:lstStyle/>
          <a:p>
            <a:pPr algn="ctr" rtl="1">
              <a:lnSpc>
                <a:spcPct val="115000"/>
              </a:lnSpc>
              <a:spcAft>
                <a:spcPts val="0"/>
              </a:spcAft>
            </a:pPr>
            <a:r>
              <a:rPr lang="ar-IQ" sz="4000" b="1" dirty="0">
                <a:ea typeface="Calibri"/>
                <a:cs typeface="Arial"/>
              </a:rPr>
              <a:t>شكل رقم (2) يوضح اجراءات غربلة الاسواق (التقلص)</a:t>
            </a:r>
            <a:r>
              <a:rPr lang="en-US" sz="4000" dirty="0">
                <a:ea typeface="Calibri"/>
                <a:cs typeface="Arial"/>
              </a:rPr>
              <a:t/>
            </a:r>
            <a:br>
              <a:rPr lang="en-US" sz="4000" dirty="0">
                <a:ea typeface="Calibri"/>
                <a:cs typeface="Arial"/>
              </a:rPr>
            </a:br>
            <a:endParaRPr lang="ar-IQ" dirty="0"/>
          </a:p>
        </p:txBody>
      </p:sp>
      <p:pic>
        <p:nvPicPr>
          <p:cNvPr id="2055"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2696" y="1412776"/>
            <a:ext cx="7416824"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3719524"/>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4" name="chimes.wav"/>
          </p:stSnd>
        </p:sndAc>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1450" y="980728"/>
            <a:ext cx="8784976" cy="5719001"/>
          </a:xfrm>
          <a:prstGeom prst="rect">
            <a:avLst/>
          </a:prstGeom>
        </p:spPr>
        <p:txBody>
          <a:bodyPr wrap="square">
            <a:spAutoFit/>
          </a:bodyPr>
          <a:lstStyle/>
          <a:p>
            <a:pPr algn="just">
              <a:lnSpc>
                <a:spcPct val="115000"/>
              </a:lnSpc>
            </a:pPr>
            <a:r>
              <a:rPr lang="ar-IQ" sz="3200" dirty="0" smtClean="0">
                <a:effectLst/>
                <a:latin typeface="Calibri"/>
                <a:ea typeface="Calibri"/>
                <a:cs typeface="Arial"/>
              </a:rPr>
              <a:t>إن اختلاف البيئات السياسية ، الاقتصادية ، والاجتماعية ، والثقافية بين الدول وأيضا اختلاف مستويات الدخل، وتنوع أنماط الحياة والسلوك الاجتماعي من اهم الاسباب التي دفعت المنظمات السياحية الى تقسيم الأسواق الدولية الى قطاعات متجانسة كأسلوب حديث في اختيار الأسواق التي تتلاءم مع منتجاتها وامكاناتها, من خلال اجراءات غربلة الأسواق الدولية, وكيفية توجيه الجهود الإدارية ومدراء المنظمات السياحية بشكل يلائم مختلف الأسواق الدولية. وسنتناول في هذه الورقة البحثية عدة متغيرات منها مفهوم عملية اختيار الاسواق الدولية, مفهوم القطاعات السوقة, وتقسيم السوق الدولية, واجراءات اختيار السوق الدولية.</a:t>
            </a:r>
            <a:endParaRPr lang="en-US" sz="3200" dirty="0">
              <a:effectLst/>
              <a:latin typeface="Calibri"/>
              <a:ea typeface="Calibri"/>
              <a:cs typeface="Arial"/>
            </a:endParaRPr>
          </a:p>
        </p:txBody>
      </p:sp>
    </p:spTree>
    <p:extLst>
      <p:ext uri="{BB962C8B-B14F-4D97-AF65-F5344CB8AC3E}">
        <p14:creationId xmlns:p14="http://schemas.microsoft.com/office/powerpoint/2010/main" val="1457915001"/>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052736"/>
            <a:ext cx="8305800" cy="1143000"/>
          </a:xfrm>
        </p:spPr>
        <p:txBody>
          <a:bodyPr>
            <a:normAutofit fontScale="90000"/>
          </a:bodyPr>
          <a:lstStyle/>
          <a:p>
            <a:pPr algn="just" rtl="1">
              <a:lnSpc>
                <a:spcPct val="115000"/>
              </a:lnSpc>
              <a:spcAft>
                <a:spcPts val="0"/>
              </a:spcAft>
            </a:pPr>
            <a:r>
              <a:rPr lang="ar-IQ" sz="4900" b="1" dirty="0">
                <a:ea typeface="Calibri"/>
                <a:cs typeface="Arial"/>
              </a:rPr>
              <a:t>اولا-</a:t>
            </a:r>
            <a:r>
              <a:rPr lang="ar-IQ" sz="4900" dirty="0">
                <a:ea typeface="Calibri"/>
                <a:cs typeface="Arial"/>
              </a:rPr>
              <a:t> </a:t>
            </a:r>
            <a:r>
              <a:rPr lang="ar-IQ" sz="4900" b="1" dirty="0">
                <a:ea typeface="Calibri"/>
                <a:cs typeface="Arial"/>
              </a:rPr>
              <a:t>مفهوم عملية اختيار الأسواق الدولية: </a:t>
            </a:r>
            <a:r>
              <a:rPr lang="en-US" sz="3600" dirty="0">
                <a:ea typeface="Calibri"/>
                <a:cs typeface="Arial"/>
              </a:rPr>
              <a:t/>
            </a:r>
            <a:br>
              <a:rPr lang="en-US" sz="3600" dirty="0">
                <a:ea typeface="Calibri"/>
                <a:cs typeface="Arial"/>
              </a:rPr>
            </a:br>
            <a:endParaRPr lang="ar-IQ" dirty="0"/>
          </a:p>
        </p:txBody>
      </p:sp>
      <p:sp>
        <p:nvSpPr>
          <p:cNvPr id="3" name="مستطيل 2"/>
          <p:cNvSpPr/>
          <p:nvPr/>
        </p:nvSpPr>
        <p:spPr>
          <a:xfrm>
            <a:off x="179512" y="1340768"/>
            <a:ext cx="8784976" cy="3033587"/>
          </a:xfrm>
          <a:prstGeom prst="rect">
            <a:avLst/>
          </a:prstGeom>
        </p:spPr>
        <p:txBody>
          <a:bodyPr wrap="square">
            <a:spAutoFit/>
          </a:bodyPr>
          <a:lstStyle/>
          <a:p>
            <a:pPr algn="just">
              <a:lnSpc>
                <a:spcPct val="115000"/>
              </a:lnSpc>
            </a:pPr>
            <a:r>
              <a:rPr lang="ar-IQ" sz="2800" dirty="0" smtClean="0">
                <a:effectLst/>
                <a:latin typeface="Calibri"/>
                <a:ea typeface="Calibri"/>
                <a:cs typeface="Arial"/>
              </a:rPr>
              <a:t>يرتبط بناء استراتيجية التسويق الدولية بنوعين من القرارات، الاختيار والتوجه. حيث تعرف عملية الاختيار بانها عملية لتقييم الفرص التسويقية التي تنتهي باختيار الأسواق الأكثر جاذبية وحسب إمكانيات وقدرات الشركة على استغلالها، وتعرف عملية التوجه في الاسواق الخارجية بأنها الاستراتيجية المتبعة من قبل الشركة في السوق الخارجي، البناء، البقاء، الهدم  (الضمور,2007: 148). </a:t>
            </a:r>
            <a:endParaRPr lang="en-US" sz="2800" dirty="0" smtClean="0">
              <a:effectLst/>
              <a:latin typeface="Calibri"/>
              <a:ea typeface="Calibri"/>
              <a:cs typeface="Arial"/>
            </a:endParaRPr>
          </a:p>
        </p:txBody>
      </p:sp>
    </p:spTree>
    <p:extLst>
      <p:ext uri="{BB962C8B-B14F-4D97-AF65-F5344CB8AC3E}">
        <p14:creationId xmlns:p14="http://schemas.microsoft.com/office/powerpoint/2010/main" val="2404928557"/>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579164"/>
            <a:ext cx="8784976" cy="6285310"/>
          </a:xfrm>
          <a:prstGeom prst="rect">
            <a:avLst/>
          </a:prstGeom>
        </p:spPr>
        <p:txBody>
          <a:bodyPr wrap="square">
            <a:spAutoFit/>
          </a:bodyPr>
          <a:lstStyle/>
          <a:p>
            <a:pPr algn="just">
              <a:lnSpc>
                <a:spcPct val="115000"/>
              </a:lnSpc>
            </a:pPr>
            <a:r>
              <a:rPr lang="ar-IQ" sz="3200" dirty="0" smtClean="0">
                <a:effectLst/>
                <a:latin typeface="Calibri"/>
                <a:ea typeface="Calibri"/>
                <a:cs typeface="Arial"/>
              </a:rPr>
              <a:t>وهناك من يشير بأن يبدأ الاختيار الأفضل للسوق من الاختيار الكلي لعدد الاسواق الوطنية و التي تقسم إلى مجموعات إقليمية على أسس سياسية, اقتصادية, لغوية. حيث يتم غربلة الأسواق و استبعاد و حذف الأسواق غير الواعدة و التحري عن الأسواق الواعدة (المحمود,2007: 126).</a:t>
            </a:r>
            <a:endParaRPr lang="en-US" sz="3200" dirty="0" smtClean="0">
              <a:effectLst/>
              <a:latin typeface="Calibri"/>
              <a:ea typeface="Calibri"/>
              <a:cs typeface="Arial"/>
            </a:endParaRPr>
          </a:p>
          <a:p>
            <a:pPr algn="just">
              <a:lnSpc>
                <a:spcPct val="115000"/>
              </a:lnSpc>
            </a:pPr>
            <a:r>
              <a:rPr lang="ar-IQ" sz="3200" dirty="0" smtClean="0">
                <a:effectLst/>
                <a:latin typeface="Calibri"/>
                <a:ea typeface="Calibri"/>
                <a:cs typeface="Arial"/>
              </a:rPr>
              <a:t>اذ تتطلب هذه العملية تقييم مدى احتياجات السوق المتوقعة  وقدرات الشركة على تلبية هذه الاحتياجات او على تغيير السوق لصالحها. لا ييتم اختيار الاسواق على اسس تسويقية بحتة, بل على اعتبارات اخرى ايضا تتضمن مهارات الشركة وامكاناتها واهدافها وتتطلب وضع عملية اختيار السوق ضمن محتوى استراتيجي كلي. ثم تحديد الاستراتيجية المناسبة التي تبحث عنها الشركة. </a:t>
            </a:r>
            <a:endParaRPr lang="en-US" sz="3200" dirty="0">
              <a:effectLst/>
              <a:latin typeface="Calibri"/>
              <a:ea typeface="Calibri"/>
              <a:cs typeface="Arial"/>
            </a:endParaRPr>
          </a:p>
        </p:txBody>
      </p:sp>
    </p:spTree>
    <p:extLst>
      <p:ext uri="{BB962C8B-B14F-4D97-AF65-F5344CB8AC3E}">
        <p14:creationId xmlns:p14="http://schemas.microsoft.com/office/powerpoint/2010/main" val="1912253255"/>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084619"/>
            <a:ext cx="8568952" cy="5152693"/>
          </a:xfrm>
          <a:prstGeom prst="rect">
            <a:avLst/>
          </a:prstGeom>
        </p:spPr>
        <p:txBody>
          <a:bodyPr wrap="square">
            <a:spAutoFit/>
          </a:bodyPr>
          <a:lstStyle/>
          <a:p>
            <a:pPr algn="just">
              <a:lnSpc>
                <a:spcPct val="115000"/>
              </a:lnSpc>
            </a:pPr>
            <a:r>
              <a:rPr lang="ar-IQ" sz="3200" b="1" dirty="0" smtClean="0">
                <a:effectLst/>
                <a:latin typeface="Calibri"/>
                <a:ea typeface="Calibri"/>
                <a:cs typeface="Arial"/>
              </a:rPr>
              <a:t>يرى الباحثان ان عملية اختيار الاسواق التي تتناسب مع امكانات المنظمة السياحية تتم بناء على الدراسة الشاملة للسوق الدولية ودراسة امكانات كل من المنظمة والسوق  لغرض اختيار انسب الاسواق. ويرتئي الباحثان وضع التعريف الاجرائي التالي: اختيار السوق الدولية هو عملية تبدأ بدراسة شاملة لعوامل البيئة الدولية, وامكانات المنظمة السياحية, وذلك باستخدام بحوث التسويق لتحديد عناصر ومميزات كل من الاسواق والمنظمة, وموائمتها لاختيار السوق الدولية التي تتناسب مع امكانات المنظمة في تقديم الخدمات السياحية. </a:t>
            </a:r>
            <a:endParaRPr lang="en-US" sz="3200" b="1" dirty="0">
              <a:effectLst/>
              <a:latin typeface="Calibri"/>
              <a:ea typeface="Calibri"/>
              <a:cs typeface="Arial"/>
            </a:endParaRPr>
          </a:p>
        </p:txBody>
      </p:sp>
    </p:spTree>
    <p:extLst>
      <p:ext uri="{BB962C8B-B14F-4D97-AF65-F5344CB8AC3E}">
        <p14:creationId xmlns:p14="http://schemas.microsoft.com/office/powerpoint/2010/main" val="647680293"/>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908720"/>
            <a:ext cx="8305800" cy="1428768"/>
          </a:xfrm>
        </p:spPr>
        <p:txBody>
          <a:bodyPr>
            <a:normAutofit fontScale="90000"/>
          </a:bodyPr>
          <a:lstStyle/>
          <a:p>
            <a:pPr algn="just" rtl="1">
              <a:lnSpc>
                <a:spcPct val="115000"/>
              </a:lnSpc>
              <a:spcAft>
                <a:spcPts val="0"/>
              </a:spcAft>
            </a:pPr>
            <a:r>
              <a:rPr lang="ar-IQ" sz="5400" b="1" dirty="0" smtClean="0">
                <a:ea typeface="Calibri"/>
                <a:cs typeface="Arial"/>
              </a:rPr>
              <a:t>ثانيا- مفهوم القطاعات </a:t>
            </a:r>
            <a:r>
              <a:rPr lang="ar-IQ" sz="5400" b="1" dirty="0">
                <a:ea typeface="Calibri"/>
                <a:cs typeface="Arial"/>
              </a:rPr>
              <a:t>السوقية:</a:t>
            </a:r>
            <a:r>
              <a:rPr lang="en-US" sz="3600" dirty="0">
                <a:ea typeface="Calibri"/>
                <a:cs typeface="Arial"/>
              </a:rPr>
              <a:t/>
            </a:r>
            <a:br>
              <a:rPr lang="en-US" sz="3600" dirty="0">
                <a:ea typeface="Calibri"/>
                <a:cs typeface="Arial"/>
              </a:rPr>
            </a:br>
            <a:endParaRPr lang="ar-IQ" dirty="0"/>
          </a:p>
        </p:txBody>
      </p:sp>
      <p:sp>
        <p:nvSpPr>
          <p:cNvPr id="3" name="مستطيل 2"/>
          <p:cNvSpPr/>
          <p:nvPr/>
        </p:nvSpPr>
        <p:spPr>
          <a:xfrm>
            <a:off x="275084" y="1556792"/>
            <a:ext cx="8496944" cy="5152693"/>
          </a:xfrm>
          <a:prstGeom prst="rect">
            <a:avLst/>
          </a:prstGeom>
        </p:spPr>
        <p:txBody>
          <a:bodyPr wrap="square">
            <a:spAutoFit/>
          </a:bodyPr>
          <a:lstStyle/>
          <a:p>
            <a:pPr algn="just">
              <a:lnSpc>
                <a:spcPct val="115000"/>
              </a:lnSpc>
            </a:pPr>
            <a:r>
              <a:rPr lang="ar-IQ" sz="3200" dirty="0" smtClean="0">
                <a:effectLst/>
                <a:latin typeface="Calibri"/>
                <a:ea typeface="Calibri"/>
                <a:cs typeface="Arial"/>
              </a:rPr>
              <a:t>يقصد بقطاعات السوق تقسيم السوق الكلي الي قطاعات ومجموعات متجانسة من المستهلكين لكل منها مجموعة من الخصائص المميزة تعرف باسم القطاعات السوقية والعمل علي اشباع احتياجات كل قطاع سوقي أو سوق فرعي حسب خصائصه المميزة وذلك بتقديم أفضل مزيج تسويقي له.</a:t>
            </a:r>
            <a:endParaRPr lang="en-US" sz="3200" dirty="0" smtClean="0">
              <a:effectLst/>
              <a:latin typeface="Calibri"/>
              <a:ea typeface="Calibri"/>
              <a:cs typeface="Arial"/>
            </a:endParaRPr>
          </a:p>
          <a:p>
            <a:pPr algn="just">
              <a:lnSpc>
                <a:spcPct val="115000"/>
              </a:lnSpc>
            </a:pPr>
            <a:r>
              <a:rPr lang="ar-IQ" sz="3200" dirty="0" smtClean="0">
                <a:effectLst/>
                <a:latin typeface="Calibri"/>
                <a:ea typeface="Calibri"/>
                <a:cs typeface="Arial"/>
              </a:rPr>
              <a:t> ويمكن تعريف القطاعات السوقية على انها: تقسيم السوق الى قطاعات متجانسة من المستهلكين بحيث يمكن النظر الى كل قطاع على انه هدف تسويقي يجب تحقيقه عن طريق المزيج التسويقي المناسب(الضمور,2007: 149).</a:t>
            </a:r>
            <a:endParaRPr lang="en-US" sz="3200" dirty="0">
              <a:effectLst/>
              <a:latin typeface="Calibri"/>
              <a:ea typeface="Calibri"/>
              <a:cs typeface="Arial"/>
            </a:endParaRPr>
          </a:p>
        </p:txBody>
      </p:sp>
    </p:spTree>
    <p:extLst>
      <p:ext uri="{BB962C8B-B14F-4D97-AF65-F5344CB8AC3E}">
        <p14:creationId xmlns:p14="http://schemas.microsoft.com/office/powerpoint/2010/main" val="1872294459"/>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634758"/>
            <a:ext cx="8568952" cy="6223242"/>
          </a:xfrm>
          <a:prstGeom prst="rect">
            <a:avLst/>
          </a:prstGeom>
        </p:spPr>
        <p:txBody>
          <a:bodyPr wrap="square">
            <a:spAutoFit/>
          </a:bodyPr>
          <a:lstStyle/>
          <a:p>
            <a:pPr algn="just">
              <a:lnSpc>
                <a:spcPct val="115000"/>
              </a:lnSpc>
            </a:pPr>
            <a:r>
              <a:rPr lang="ar-IQ" sz="3200" dirty="0" smtClean="0">
                <a:effectLst/>
                <a:latin typeface="Calibri"/>
                <a:ea typeface="Calibri"/>
                <a:cs typeface="Arial"/>
              </a:rPr>
              <a:t>ومنهم  من عرفه بانه: قيام المنظمة باختيار الشريحة السوقية المناسبة والتي تكون هي الأفضل من جميع الشرائح السوقية الأخرى (</a:t>
            </a:r>
            <a:r>
              <a:rPr lang="en-US" sz="3200" dirty="0" smtClean="0">
                <a:effectLst/>
                <a:latin typeface="Calibri"/>
                <a:ea typeface="Calibri"/>
                <a:cs typeface="Arial"/>
              </a:rPr>
              <a:t>,200:  115</a:t>
            </a:r>
            <a:r>
              <a:rPr lang="ar-IQ" sz="3200" dirty="0" smtClean="0">
                <a:effectLst/>
                <a:latin typeface="Calibri"/>
                <a:ea typeface="Calibri"/>
                <a:cs typeface="Arial"/>
              </a:rPr>
              <a:t>  </a:t>
            </a:r>
            <a:r>
              <a:rPr lang="en-US" sz="3200" dirty="0" smtClean="0">
                <a:effectLst/>
                <a:latin typeface="Calibri"/>
                <a:ea typeface="Calibri"/>
                <a:cs typeface="Arial"/>
              </a:rPr>
              <a:t>Pasco</a:t>
            </a:r>
            <a:r>
              <a:rPr lang="ar-IQ" sz="3200" dirty="0" smtClean="0">
                <a:effectLst/>
                <a:latin typeface="Calibri"/>
                <a:ea typeface="Calibri"/>
                <a:cs typeface="Arial"/>
              </a:rPr>
              <a:t>).</a:t>
            </a:r>
            <a:endParaRPr lang="en-US" sz="3200" dirty="0" smtClean="0">
              <a:effectLst/>
              <a:latin typeface="Calibri"/>
              <a:ea typeface="Calibri"/>
              <a:cs typeface="Arial"/>
            </a:endParaRPr>
          </a:p>
          <a:p>
            <a:pPr algn="just"/>
            <a:r>
              <a:rPr lang="ar-IQ" sz="3200" dirty="0" smtClean="0">
                <a:effectLst/>
                <a:latin typeface="Calibri"/>
                <a:ea typeface="Calibri"/>
                <a:cs typeface="Arial"/>
              </a:rPr>
              <a:t>ويتم  تحديد القطاع أو القطاعات السوقية التي سيركز المشروع السياحي علي خدمتها, وعادة يفضل عند دخول سوق جديد التركيز علي قطاع واحد فقط وإذا ثبت نجاحه يمكن إضافة قطاعات اخري، الاّ ان تعدد الاساليب المتبعة لتحديد السوق المستهدف حيث يمكن مثلا خدمة عدة قطاعات غير مترابطة أي لا تربطها علاقة مشتركة فيما عدا ان كل قطاع يمثل فرصة تسويقية جذابة كما يمكن أحيانا تغطية السوق ككل بتوفير تشكيلة متنوعة من المنتجات والخدمات لكل منتج منها يوجه الي قطاع معين. </a:t>
            </a:r>
            <a:endParaRPr lang="ar-IQ" sz="3200" dirty="0"/>
          </a:p>
        </p:txBody>
      </p:sp>
    </p:spTree>
    <p:extLst>
      <p:ext uri="{BB962C8B-B14F-4D97-AF65-F5344CB8AC3E}">
        <p14:creationId xmlns:p14="http://schemas.microsoft.com/office/powerpoint/2010/main" val="294705095"/>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371</TotalTime>
  <Words>2495</Words>
  <Application>Microsoft Office PowerPoint</Application>
  <PresentationFormat>On-screen Show (4:3)</PresentationFormat>
  <Paragraphs>76</Paragraphs>
  <Slides>35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35</vt:i4>
      </vt:variant>
    </vt:vector>
  </HeadingPairs>
  <TitlesOfParts>
    <vt:vector size="43" baseType="lpstr">
      <vt:lpstr>Arial</vt:lpstr>
      <vt:lpstr>Calibri</vt:lpstr>
      <vt:lpstr>Constantia</vt:lpstr>
      <vt:lpstr>Led Italic Font</vt:lpstr>
      <vt:lpstr>Majalla UI</vt:lpstr>
      <vt:lpstr>Traditional Arabic</vt:lpstr>
      <vt:lpstr>Wingdings 2</vt:lpstr>
      <vt:lpstr>تدفق</vt:lpstr>
      <vt:lpstr>استراتيجيات اختيار الاسواق الدولية للخدمات السياحية والفندقية </vt:lpstr>
      <vt:lpstr>المحتويات</vt:lpstr>
      <vt:lpstr>مقدمة </vt:lpstr>
      <vt:lpstr>PowerPoint Presentation</vt:lpstr>
      <vt:lpstr>اولا- مفهوم عملية اختيار الأسواق الدولية:  </vt:lpstr>
      <vt:lpstr>PowerPoint Presentation</vt:lpstr>
      <vt:lpstr>PowerPoint Presentation</vt:lpstr>
      <vt:lpstr>ثانيا- مفهوم القطاعات السوقية: </vt:lpstr>
      <vt:lpstr>PowerPoint Presentation</vt:lpstr>
      <vt:lpstr>PowerPoint Presentation</vt:lpstr>
      <vt:lpstr>PowerPoint Presentation</vt:lpstr>
      <vt:lpstr>ثالثاً- تقسيم السوق الدولية: </vt:lpstr>
      <vt:lpstr>PowerPoint Presentation</vt:lpstr>
      <vt:lpstr>1- فوائد تقسيم السوق: </vt:lpstr>
      <vt:lpstr>PowerPoint Presentation</vt:lpstr>
      <vt:lpstr>2- شروط نجاح تقسيم السوق: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رابعاً- إجراءات اختيار السوق الدولية:  </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شكل رقم (2) يوضح اجراءات غربلة الاسواق (التقلص) </vt:lpstr>
    </vt:vector>
  </TitlesOfParts>
  <Company>Enjoy My Fine Releases.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استراتيجيات اختيار الاسواق الدولية للخدمات السياحية والفندقية</dc:title>
  <dc:creator>DR.Ahmed Saker 2O11</dc:creator>
  <cp:lastModifiedBy>MAHA ALAZAWI</cp:lastModifiedBy>
  <cp:revision>28</cp:revision>
  <dcterms:created xsi:type="dcterms:W3CDTF">2017-11-11T15:03:55Z</dcterms:created>
  <dcterms:modified xsi:type="dcterms:W3CDTF">2018-07-03T05:57:41Z</dcterms:modified>
</cp:coreProperties>
</file>