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57" r:id="rId22"/>
    <p:sldId id="259"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1" d="100"/>
          <a:sy n="81" d="100"/>
        </p:scale>
        <p:origin x="108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05F539B3-1B32-4F14-A470-DA6F03AF8CE0}" type="datetimeFigureOut">
              <a:rPr lang="ar-IQ" smtClean="0">
                <a:solidFill>
                  <a:srgbClr val="DBF5F9">
                    <a:shade val="90000"/>
                  </a:srgbClr>
                </a:solidFill>
              </a:rPr>
              <a:pPr/>
              <a:t>07/10/1439</a:t>
            </a:fld>
            <a:endParaRPr lang="ar-IQ">
              <a:solidFill>
                <a:srgbClr val="DBF5F9">
                  <a:shade val="90000"/>
                </a:srgbClr>
              </a:solidFill>
            </a:endParaRPr>
          </a:p>
        </p:txBody>
      </p:sp>
      <p:sp>
        <p:nvSpPr>
          <p:cNvPr id="19" name="عنصر نائب للتذييل 18"/>
          <p:cNvSpPr>
            <a:spLocks noGrp="1"/>
          </p:cNvSpPr>
          <p:nvPr>
            <p:ph type="ftr" sz="quarter" idx="11"/>
          </p:nvPr>
        </p:nvSpPr>
        <p:spPr/>
        <p:txBody>
          <a:bodyPr/>
          <a:lstStyle/>
          <a:p>
            <a:endParaRPr lang="ar-IQ">
              <a:solidFill>
                <a:srgbClr val="DBF5F9">
                  <a:shade val="90000"/>
                </a:srgbClr>
              </a:solidFill>
            </a:endParaRPr>
          </a:p>
        </p:txBody>
      </p:sp>
      <p:sp>
        <p:nvSpPr>
          <p:cNvPr id="27" name="عنصر نائب لرقم الشريحة 26"/>
          <p:cNvSpPr>
            <a:spLocks noGrp="1"/>
          </p:cNvSpPr>
          <p:nvPr>
            <p:ph type="sldNum" sz="quarter" idx="12"/>
          </p:nvPr>
        </p:nvSpPr>
        <p:spPr/>
        <p:txBody>
          <a:bodyPr/>
          <a:lstStyle/>
          <a:p>
            <a:fld id="{6D8A61F3-94BE-456B-80ED-9D4BD318311B}" type="slidenum">
              <a:rPr lang="ar-IQ" smtClean="0">
                <a:solidFill>
                  <a:srgbClr val="DBF5F9">
                    <a:shade val="90000"/>
                  </a:srgbClr>
                </a:solidFill>
              </a:rPr>
              <a:pPr/>
              <a:t>‹#›</a:t>
            </a:fld>
            <a:endParaRPr lang="ar-IQ">
              <a:solidFill>
                <a:srgbClr val="DBF5F9">
                  <a:shade val="90000"/>
                </a:srgbClr>
              </a:solidFill>
            </a:endParaRPr>
          </a:p>
        </p:txBody>
      </p:sp>
    </p:spTree>
    <p:extLst>
      <p:ext uri="{BB962C8B-B14F-4D97-AF65-F5344CB8AC3E}">
        <p14:creationId xmlns:p14="http://schemas.microsoft.com/office/powerpoint/2010/main" val="115347501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5" name="عنصر نائب للتذييل 4"/>
          <p:cNvSpPr>
            <a:spLocks noGrp="1"/>
          </p:cNvSpPr>
          <p:nvPr>
            <p:ph type="ftr" sz="quarter" idx="11"/>
          </p:nvPr>
        </p:nvSpPr>
        <p:spPr/>
        <p:txBody>
          <a:bodyPr/>
          <a:lstStyle/>
          <a:p>
            <a:endParaRPr lang="ar-IQ">
              <a:solidFill>
                <a:srgbClr val="04617B">
                  <a:shade val="90000"/>
                </a:srgbClr>
              </a:solidFill>
            </a:endParaRPr>
          </a:p>
        </p:txBody>
      </p:sp>
      <p:sp>
        <p:nvSpPr>
          <p:cNvPr id="6" name="عنصر نائب لرقم الشريحة 5"/>
          <p:cNvSpPr>
            <a:spLocks noGrp="1"/>
          </p:cNvSpPr>
          <p:nvPr>
            <p:ph type="sldNum" sz="quarter" idx="12"/>
          </p:nvPr>
        </p:nvSpPr>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Tree>
    <p:extLst>
      <p:ext uri="{BB962C8B-B14F-4D97-AF65-F5344CB8AC3E}">
        <p14:creationId xmlns:p14="http://schemas.microsoft.com/office/powerpoint/2010/main" val="3455795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5F539B3-1B32-4F14-A470-DA6F03AF8CE0}" type="datetimeFigureOut">
              <a:rPr lang="ar-IQ" smtClean="0">
                <a:solidFill>
                  <a:srgbClr val="DBF5F9">
                    <a:shade val="90000"/>
                  </a:srgbClr>
                </a:solidFill>
              </a:rPr>
              <a:pPr/>
              <a:t>07/10/1439</a:t>
            </a:fld>
            <a:endParaRPr lang="ar-IQ">
              <a:solidFill>
                <a:srgbClr val="DBF5F9">
                  <a:shade val="90000"/>
                </a:srgbClr>
              </a:solidFill>
            </a:endParaRPr>
          </a:p>
        </p:txBody>
      </p:sp>
      <p:sp>
        <p:nvSpPr>
          <p:cNvPr id="5" name="عنصر نائب للتذييل 4"/>
          <p:cNvSpPr>
            <a:spLocks noGrp="1"/>
          </p:cNvSpPr>
          <p:nvPr>
            <p:ph type="ftr" sz="quarter" idx="11"/>
          </p:nvPr>
        </p:nvSpPr>
        <p:spPr/>
        <p:txBody>
          <a:bodyPr/>
          <a:lstStyle/>
          <a:p>
            <a:endParaRPr lang="ar-IQ">
              <a:solidFill>
                <a:srgbClr val="DBF5F9">
                  <a:shade val="90000"/>
                </a:srgbClr>
              </a:solidFill>
            </a:endParaRPr>
          </a:p>
        </p:txBody>
      </p:sp>
      <p:sp>
        <p:nvSpPr>
          <p:cNvPr id="6" name="عنصر نائب لرقم الشريحة 5"/>
          <p:cNvSpPr>
            <a:spLocks noGrp="1"/>
          </p:cNvSpPr>
          <p:nvPr>
            <p:ph type="sldNum" sz="quarter" idx="12"/>
          </p:nvPr>
        </p:nvSpPr>
        <p:spPr/>
        <p:txBody>
          <a:bodyPr/>
          <a:lstStyle/>
          <a:p>
            <a:fld id="{6D8A61F3-94BE-456B-80ED-9D4BD318311B}" type="slidenum">
              <a:rPr lang="ar-IQ" smtClean="0">
                <a:solidFill>
                  <a:srgbClr val="DBF5F9">
                    <a:shade val="90000"/>
                  </a:srgbClr>
                </a:solidFill>
              </a:rPr>
              <a:pPr/>
              <a:t>‹#›</a:t>
            </a:fld>
            <a:endParaRPr lang="ar-IQ">
              <a:solidFill>
                <a:srgbClr val="DBF5F9">
                  <a:shade val="90000"/>
                </a:srgbClr>
              </a:solidFill>
            </a:endParaRPr>
          </a:p>
        </p:txBody>
      </p:sp>
    </p:spTree>
    <p:extLst>
      <p:ext uri="{BB962C8B-B14F-4D97-AF65-F5344CB8AC3E}">
        <p14:creationId xmlns:p14="http://schemas.microsoft.com/office/powerpoint/2010/main" val="419153480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6" name="عنصر نائب للتذييل 5"/>
          <p:cNvSpPr>
            <a:spLocks noGrp="1"/>
          </p:cNvSpPr>
          <p:nvPr>
            <p:ph type="ftr" sz="quarter" idx="11"/>
          </p:nvPr>
        </p:nvSpPr>
        <p:spPr/>
        <p:txBody>
          <a:bodyPr/>
          <a:lstStyle/>
          <a:p>
            <a:endParaRPr lang="ar-IQ">
              <a:solidFill>
                <a:srgbClr val="04617B">
                  <a:shade val="90000"/>
                </a:srgbClr>
              </a:solidFill>
            </a:endParaRPr>
          </a:p>
        </p:txBody>
      </p:sp>
      <p:sp>
        <p:nvSpPr>
          <p:cNvPr id="7" name="عنصر نائب لرقم الشريحة 6"/>
          <p:cNvSpPr>
            <a:spLocks noGrp="1"/>
          </p:cNvSpPr>
          <p:nvPr>
            <p:ph type="sldNum" sz="quarter" idx="12"/>
          </p:nvPr>
        </p:nvSpPr>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Tree>
    <p:extLst>
      <p:ext uri="{BB962C8B-B14F-4D97-AF65-F5344CB8AC3E}">
        <p14:creationId xmlns:p14="http://schemas.microsoft.com/office/powerpoint/2010/main" val="559447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8" name="عنصر نائب للتذييل 7"/>
          <p:cNvSpPr>
            <a:spLocks noGrp="1"/>
          </p:cNvSpPr>
          <p:nvPr>
            <p:ph type="ftr" sz="quarter" idx="11"/>
          </p:nvPr>
        </p:nvSpPr>
        <p:spPr/>
        <p:txBody>
          <a:bodyPr/>
          <a:lstStyle/>
          <a:p>
            <a:endParaRPr lang="ar-IQ">
              <a:solidFill>
                <a:srgbClr val="04617B">
                  <a:shade val="90000"/>
                </a:srgbClr>
              </a:solidFill>
            </a:endParaRPr>
          </a:p>
        </p:txBody>
      </p:sp>
      <p:sp>
        <p:nvSpPr>
          <p:cNvPr id="9" name="عنصر نائب لرقم الشريحة 8"/>
          <p:cNvSpPr>
            <a:spLocks noGrp="1"/>
          </p:cNvSpPr>
          <p:nvPr>
            <p:ph type="sldNum" sz="quarter" idx="12"/>
          </p:nvPr>
        </p:nvSpPr>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Tree>
    <p:extLst>
      <p:ext uri="{BB962C8B-B14F-4D97-AF65-F5344CB8AC3E}">
        <p14:creationId xmlns:p14="http://schemas.microsoft.com/office/powerpoint/2010/main" val="3650291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4" name="عنصر نائب للتذييل 3"/>
          <p:cNvSpPr>
            <a:spLocks noGrp="1"/>
          </p:cNvSpPr>
          <p:nvPr>
            <p:ph type="ftr" sz="quarter" idx="11"/>
          </p:nvPr>
        </p:nvSpPr>
        <p:spPr/>
        <p:txBody>
          <a:bodyPr/>
          <a:lstStyle/>
          <a:p>
            <a:endParaRPr lang="ar-IQ">
              <a:solidFill>
                <a:srgbClr val="04617B">
                  <a:shade val="90000"/>
                </a:srgbClr>
              </a:solidFill>
            </a:endParaRPr>
          </a:p>
        </p:txBody>
      </p:sp>
      <p:sp>
        <p:nvSpPr>
          <p:cNvPr id="5" name="عنصر نائب لرقم الشريحة 4"/>
          <p:cNvSpPr>
            <a:spLocks noGrp="1"/>
          </p:cNvSpPr>
          <p:nvPr>
            <p:ph type="sldNum" sz="quarter" idx="12"/>
          </p:nvPr>
        </p:nvSpPr>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Tree>
    <p:extLst>
      <p:ext uri="{BB962C8B-B14F-4D97-AF65-F5344CB8AC3E}">
        <p14:creationId xmlns:p14="http://schemas.microsoft.com/office/powerpoint/2010/main" val="6672904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3" name="عنصر نائب للتذييل 2"/>
          <p:cNvSpPr>
            <a:spLocks noGrp="1"/>
          </p:cNvSpPr>
          <p:nvPr>
            <p:ph type="ftr" sz="quarter" idx="11"/>
          </p:nvPr>
        </p:nvSpPr>
        <p:spPr/>
        <p:txBody>
          <a:bodyPr/>
          <a:lstStyle/>
          <a:p>
            <a:endParaRPr lang="ar-IQ">
              <a:solidFill>
                <a:srgbClr val="04617B">
                  <a:shade val="90000"/>
                </a:srgbClr>
              </a:solidFill>
            </a:endParaRPr>
          </a:p>
        </p:txBody>
      </p:sp>
      <p:sp>
        <p:nvSpPr>
          <p:cNvPr id="4" name="عنصر نائب لرقم الشريحة 3"/>
          <p:cNvSpPr>
            <a:spLocks noGrp="1"/>
          </p:cNvSpPr>
          <p:nvPr>
            <p:ph type="sldNum" sz="quarter" idx="12"/>
          </p:nvPr>
        </p:nvSpPr>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Tree>
    <p:extLst>
      <p:ext uri="{BB962C8B-B14F-4D97-AF65-F5344CB8AC3E}">
        <p14:creationId xmlns:p14="http://schemas.microsoft.com/office/powerpoint/2010/main" val="1616353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6" name="عنصر نائب للتذييل 5"/>
          <p:cNvSpPr>
            <a:spLocks noGrp="1"/>
          </p:cNvSpPr>
          <p:nvPr>
            <p:ph type="ftr" sz="quarter" idx="11"/>
          </p:nvPr>
        </p:nvSpPr>
        <p:spPr/>
        <p:txBody>
          <a:bodyPr/>
          <a:lstStyle/>
          <a:p>
            <a:endParaRPr lang="ar-IQ">
              <a:solidFill>
                <a:srgbClr val="04617B">
                  <a:shade val="90000"/>
                </a:srgbClr>
              </a:solidFill>
            </a:endParaRPr>
          </a:p>
        </p:txBody>
      </p:sp>
      <p:sp>
        <p:nvSpPr>
          <p:cNvPr id="7" name="عنصر نائب لرقم الشريحة 6"/>
          <p:cNvSpPr>
            <a:spLocks noGrp="1"/>
          </p:cNvSpPr>
          <p:nvPr>
            <p:ph type="sldNum" sz="quarter" idx="12"/>
          </p:nvPr>
        </p:nvSpPr>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Tree>
    <p:extLst>
      <p:ext uri="{BB962C8B-B14F-4D97-AF65-F5344CB8AC3E}">
        <p14:creationId xmlns:p14="http://schemas.microsoft.com/office/powerpoint/2010/main" val="11567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6" name="عنصر نائب للتذييل 5"/>
          <p:cNvSpPr>
            <a:spLocks noGrp="1"/>
          </p:cNvSpPr>
          <p:nvPr>
            <p:ph type="ftr" sz="quarter" idx="11"/>
          </p:nvPr>
        </p:nvSpPr>
        <p:spPr/>
        <p:txBody>
          <a:bodyPr/>
          <a:lstStyle/>
          <a:p>
            <a:endParaRPr lang="ar-IQ">
              <a:solidFill>
                <a:srgbClr val="04617B">
                  <a:shade val="90000"/>
                </a:srgbClr>
              </a:solidFill>
            </a:endParaRPr>
          </a:p>
        </p:txBody>
      </p:sp>
      <p:sp>
        <p:nvSpPr>
          <p:cNvPr id="7" name="عنصر نائب لرقم الشريحة 6"/>
          <p:cNvSpPr>
            <a:spLocks noGrp="1"/>
          </p:cNvSpPr>
          <p:nvPr>
            <p:ph type="sldNum" sz="quarter" idx="12"/>
          </p:nvPr>
        </p:nvSpPr>
        <p:spPr>
          <a:xfrm>
            <a:off x="8077200" y="6356350"/>
            <a:ext cx="609600" cy="365125"/>
          </a:xfrm>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2040706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5" name="عنصر نائب للتذييل 4"/>
          <p:cNvSpPr>
            <a:spLocks noGrp="1"/>
          </p:cNvSpPr>
          <p:nvPr>
            <p:ph type="ftr" sz="quarter" idx="11"/>
          </p:nvPr>
        </p:nvSpPr>
        <p:spPr/>
        <p:txBody>
          <a:bodyPr/>
          <a:lstStyle/>
          <a:p>
            <a:endParaRPr lang="ar-IQ">
              <a:solidFill>
                <a:srgbClr val="04617B">
                  <a:shade val="90000"/>
                </a:srgbClr>
              </a:solidFill>
            </a:endParaRPr>
          </a:p>
        </p:txBody>
      </p:sp>
      <p:sp>
        <p:nvSpPr>
          <p:cNvPr id="6" name="عنصر نائب لرقم الشريحة 5"/>
          <p:cNvSpPr>
            <a:spLocks noGrp="1"/>
          </p:cNvSpPr>
          <p:nvPr>
            <p:ph type="sldNum" sz="quarter" idx="12"/>
          </p:nvPr>
        </p:nvSpPr>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Tree>
    <p:extLst>
      <p:ext uri="{BB962C8B-B14F-4D97-AF65-F5344CB8AC3E}">
        <p14:creationId xmlns:p14="http://schemas.microsoft.com/office/powerpoint/2010/main" val="2432854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5" name="عنصر نائب للتذييل 4"/>
          <p:cNvSpPr>
            <a:spLocks noGrp="1"/>
          </p:cNvSpPr>
          <p:nvPr>
            <p:ph type="ftr" sz="quarter" idx="11"/>
          </p:nvPr>
        </p:nvSpPr>
        <p:spPr/>
        <p:txBody>
          <a:bodyPr/>
          <a:lstStyle/>
          <a:p>
            <a:endParaRPr lang="ar-IQ">
              <a:solidFill>
                <a:srgbClr val="04617B">
                  <a:shade val="90000"/>
                </a:srgbClr>
              </a:solidFill>
            </a:endParaRPr>
          </a:p>
        </p:txBody>
      </p:sp>
      <p:sp>
        <p:nvSpPr>
          <p:cNvPr id="6" name="عنصر نائب لرقم الشريحة 5"/>
          <p:cNvSpPr>
            <a:spLocks noGrp="1"/>
          </p:cNvSpPr>
          <p:nvPr>
            <p:ph type="sldNum" sz="quarter" idx="12"/>
          </p:nvPr>
        </p:nvSpPr>
        <p:spPr/>
        <p:txBody>
          <a:body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spTree>
    <p:extLst>
      <p:ext uri="{BB962C8B-B14F-4D97-AF65-F5344CB8AC3E}">
        <p14:creationId xmlns:p14="http://schemas.microsoft.com/office/powerpoint/2010/main" val="351951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07/10/1439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07/10/1439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07/10/1439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07/10/1439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5F539B3-1B32-4F14-A470-DA6F03AF8CE0}" type="datetimeFigureOut">
              <a:rPr lang="ar-IQ" smtClean="0">
                <a:solidFill>
                  <a:srgbClr val="04617B">
                    <a:shade val="90000"/>
                  </a:srgbClr>
                </a:solidFill>
              </a:rPr>
              <a:pPr/>
              <a:t>07/10/1439</a:t>
            </a:fld>
            <a:endParaRPr lang="ar-IQ">
              <a:solidFill>
                <a:srgbClr val="04617B">
                  <a:shade val="90000"/>
                </a:srgbClr>
              </a:solidFill>
            </a:endParaRPr>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solidFill>
                <a:srgbClr val="04617B">
                  <a:shade val="90000"/>
                </a:srgbClr>
              </a:solidFill>
            </a:endParaRPr>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8A61F3-94BE-456B-80ED-9D4BD318311B}" type="slidenum">
              <a:rPr lang="ar-IQ" smtClean="0">
                <a:solidFill>
                  <a:srgbClr val="04617B">
                    <a:shade val="90000"/>
                  </a:srgbClr>
                </a:solidFill>
              </a:rPr>
              <a:pPr/>
              <a:t>‹#›</a:t>
            </a:fld>
            <a:endParaRPr lang="ar-IQ">
              <a:solidFill>
                <a:srgbClr val="04617B">
                  <a:shade val="90000"/>
                </a:srgbClr>
              </a:solidFill>
            </a:endParaRPr>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741379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NOOR ALIRAQ\Desktop\مناظر طبعية (2\New folder\039751ea3edf0b6a1medxo0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1040"/>
            <a:ext cx="9144000" cy="756084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331640" y="764704"/>
            <a:ext cx="6768752" cy="2677656"/>
          </a:xfrm>
          <a:prstGeom prst="rect">
            <a:avLst/>
          </a:prstGeom>
        </p:spPr>
        <p:txBody>
          <a:bodyPr wrap="square">
            <a:spAutoFit/>
          </a:bodyPr>
          <a:lstStyle/>
          <a:p>
            <a:pPr algn="ctr"/>
            <a:endParaRPr lang="ar-IQ" sz="2800" b="1" dirty="0" smtClean="0">
              <a:latin typeface="Andalus" pitchFamily="18" charset="-78"/>
              <a:cs typeface="Andalus" pitchFamily="18" charset="-78"/>
            </a:endParaRPr>
          </a:p>
          <a:p>
            <a:pPr algn="ctr"/>
            <a:r>
              <a:rPr lang="ar-IQ" sz="2800" b="1" dirty="0" smtClean="0">
                <a:latin typeface="Andalus" pitchFamily="18" charset="-78"/>
                <a:cs typeface="Andalus" pitchFamily="18" charset="-78"/>
              </a:rPr>
              <a:t>استراتجية </a:t>
            </a:r>
            <a:r>
              <a:rPr lang="ar-IQ" sz="2800" b="1" dirty="0">
                <a:latin typeface="Andalus" pitchFamily="18" charset="-78"/>
                <a:cs typeface="Andalus" pitchFamily="18" charset="-78"/>
              </a:rPr>
              <a:t>النقل</a:t>
            </a:r>
          </a:p>
          <a:p>
            <a:pPr algn="ctr"/>
            <a:r>
              <a:rPr lang="ar-IQ" sz="2800" b="1" dirty="0">
                <a:latin typeface="Andalus" pitchFamily="18" charset="-78"/>
                <a:cs typeface="Andalus" pitchFamily="18" charset="-78"/>
              </a:rPr>
              <a:t>وعلاقة إدارة الإمداد بإدارة التسويق </a:t>
            </a:r>
          </a:p>
          <a:p>
            <a:pPr algn="ctr"/>
            <a:r>
              <a:rPr lang="ar-IQ" sz="2800" b="1" dirty="0">
                <a:latin typeface="Andalus" pitchFamily="18" charset="-78"/>
                <a:cs typeface="Andalus" pitchFamily="18" charset="-78"/>
              </a:rPr>
              <a:t>بإشراف</a:t>
            </a:r>
          </a:p>
          <a:p>
            <a:pPr algn="ctr"/>
            <a:r>
              <a:rPr lang="ar-IQ" sz="2800" b="1" dirty="0">
                <a:latin typeface="Andalus" pitchFamily="18" charset="-78"/>
                <a:cs typeface="Andalus" pitchFamily="18" charset="-78"/>
              </a:rPr>
              <a:t>أ . م . د  مــــها عارف العزاوي</a:t>
            </a:r>
          </a:p>
          <a:p>
            <a:pPr algn="ctr"/>
            <a:endParaRPr lang="ar-IQ" sz="2800" dirty="0"/>
          </a:p>
        </p:txBody>
      </p:sp>
    </p:spTree>
    <p:extLst>
      <p:ext uri="{BB962C8B-B14F-4D97-AF65-F5344CB8AC3E}">
        <p14:creationId xmlns:p14="http://schemas.microsoft.com/office/powerpoint/2010/main" val="100138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257"/>
            <a:ext cx="8964488" cy="6858000"/>
          </a:xfrm>
        </p:spPr>
        <p:txBody>
          <a:bodyPr>
            <a:normAutofit fontScale="90000"/>
          </a:bodyPr>
          <a:lstStyle/>
          <a:p>
            <a:pPr algn="r"/>
            <a:r>
              <a:rPr lang="ar-IQ" sz="2800" b="1" dirty="0"/>
              <a:t>أنشطة الإمداد تؤثر على نشاط التسويق والبيع من خلال:</a:t>
            </a:r>
            <a:r>
              <a:rPr lang="ar-IQ" sz="2800" dirty="0"/>
              <a:t/>
            </a:r>
            <a:br>
              <a:rPr lang="ar-IQ" sz="2800" dirty="0"/>
            </a:br>
            <a:r>
              <a:rPr lang="ar-IQ" sz="2800" dirty="0"/>
              <a:t>• </a:t>
            </a:r>
            <a:r>
              <a:rPr lang="ar-IQ" sz="3100" dirty="0">
                <a:cs typeface="+mn-cs"/>
              </a:rPr>
              <a:t>تكلفة سعر </a:t>
            </a:r>
            <a:r>
              <a:rPr lang="ar-IQ" sz="3100" dirty="0" smtClean="0">
                <a:cs typeface="+mn-cs"/>
              </a:rPr>
              <a:t>المنتج</a:t>
            </a:r>
            <a:r>
              <a:rPr lang="ar-IQ" sz="3100" dirty="0">
                <a:cs typeface="+mn-cs"/>
              </a:rPr>
              <a:t/>
            </a:r>
            <a:br>
              <a:rPr lang="ar-IQ" sz="3100" dirty="0">
                <a:cs typeface="+mn-cs"/>
              </a:rPr>
            </a:br>
            <a:r>
              <a:rPr lang="ar-IQ" sz="3100" dirty="0">
                <a:cs typeface="+mn-cs"/>
              </a:rPr>
              <a:t>• توقيت إنتاج </a:t>
            </a:r>
            <a:r>
              <a:rPr lang="ar-IQ" sz="3100" dirty="0" smtClean="0">
                <a:cs typeface="+mn-cs"/>
              </a:rPr>
              <a:t>المنتج</a:t>
            </a:r>
            <a:r>
              <a:rPr lang="ar-IQ" sz="3100" dirty="0">
                <a:cs typeface="+mn-cs"/>
              </a:rPr>
              <a:t/>
            </a:r>
            <a:br>
              <a:rPr lang="ar-IQ" sz="3100" dirty="0">
                <a:cs typeface="+mn-cs"/>
              </a:rPr>
            </a:br>
            <a:r>
              <a:rPr lang="ar-IQ" sz="3100" dirty="0">
                <a:cs typeface="+mn-cs"/>
              </a:rPr>
              <a:t>• جودة الإمدادات ومن ثم جودة </a:t>
            </a:r>
            <a:r>
              <a:rPr lang="ar-IQ" sz="3100" dirty="0" smtClean="0">
                <a:cs typeface="+mn-cs"/>
              </a:rPr>
              <a:t>المنتج</a:t>
            </a:r>
            <a:r>
              <a:rPr lang="ar-IQ" sz="3100" dirty="0">
                <a:cs typeface="+mn-cs"/>
              </a:rPr>
              <a:t/>
            </a:r>
            <a:br>
              <a:rPr lang="ar-IQ" sz="3100" dirty="0">
                <a:cs typeface="+mn-cs"/>
              </a:rPr>
            </a:br>
            <a:r>
              <a:rPr lang="ar-IQ" sz="3100" dirty="0">
                <a:cs typeface="+mn-cs"/>
              </a:rPr>
              <a:t>• توقيت إتاحة المنتج </a:t>
            </a:r>
            <a:r>
              <a:rPr lang="ar-IQ" sz="3100" dirty="0" smtClean="0">
                <a:cs typeface="+mn-cs"/>
              </a:rPr>
              <a:t>للزبون</a:t>
            </a:r>
            <a:r>
              <a:rPr lang="ar-IQ" sz="3100" dirty="0">
                <a:cs typeface="+mn-cs"/>
              </a:rPr>
              <a:t/>
            </a:r>
            <a:br>
              <a:rPr lang="ar-IQ" sz="3100" dirty="0">
                <a:cs typeface="+mn-cs"/>
              </a:rPr>
            </a:br>
            <a:r>
              <a:rPr lang="ar-IQ" sz="3100" dirty="0">
                <a:cs typeface="+mn-cs"/>
              </a:rPr>
              <a:t>• أماكن إتاحة المنتج </a:t>
            </a:r>
            <a:r>
              <a:rPr lang="ar-IQ" sz="3100" dirty="0" smtClean="0">
                <a:cs typeface="+mn-cs"/>
              </a:rPr>
              <a:t>للزبون</a:t>
            </a:r>
            <a:r>
              <a:rPr lang="ar-IQ" sz="3100" dirty="0">
                <a:cs typeface="+mn-cs"/>
              </a:rPr>
              <a:t/>
            </a:r>
            <a:br>
              <a:rPr lang="ar-IQ" sz="3100" dirty="0">
                <a:cs typeface="+mn-cs"/>
              </a:rPr>
            </a:br>
            <a:r>
              <a:rPr lang="ar-IQ" sz="3100" dirty="0">
                <a:cs typeface="+mn-cs"/>
              </a:rPr>
              <a:t>• كفاءة أساليب وأدوات التعبئة والتغليف وفق احتياجات ورغبات وأذواق </a:t>
            </a:r>
            <a:r>
              <a:rPr lang="ar-IQ" sz="2700" dirty="0" smtClean="0">
                <a:cs typeface="+mn-cs"/>
              </a:rPr>
              <a:t>الزبون</a:t>
            </a:r>
            <a:r>
              <a:rPr lang="ar-IQ" sz="2700" dirty="0">
                <a:cs typeface="+mn-cs"/>
              </a:rPr>
              <a:t/>
            </a:r>
            <a:br>
              <a:rPr lang="ar-IQ" sz="2700" dirty="0">
                <a:cs typeface="+mn-cs"/>
              </a:rPr>
            </a:br>
            <a:r>
              <a:rPr lang="ar-IQ" sz="2700" dirty="0">
                <a:cs typeface="+mn-cs"/>
              </a:rPr>
              <a:t>• مستوى رضا </a:t>
            </a:r>
            <a:r>
              <a:rPr lang="ar-IQ" sz="2700" dirty="0" smtClean="0">
                <a:cs typeface="+mn-cs"/>
              </a:rPr>
              <a:t>الزبون </a:t>
            </a:r>
            <a:r>
              <a:rPr lang="ar-IQ" sz="2700" dirty="0">
                <a:cs typeface="+mn-cs"/>
              </a:rPr>
              <a:t>عن الخدمات التي تقدمها له المنظمة؛</a:t>
            </a:r>
            <a:br>
              <a:rPr lang="ar-IQ" sz="2700" dirty="0">
                <a:cs typeface="+mn-cs"/>
              </a:rPr>
            </a:br>
            <a:r>
              <a:rPr lang="ar-IQ" sz="2700" dirty="0">
                <a:cs typeface="+mn-cs"/>
              </a:rPr>
              <a:t>• العلاقة بين مصادر الإمداد التي تشتري منتجات المنظمة (المورد/ </a:t>
            </a:r>
            <a:r>
              <a:rPr lang="ar-IQ" sz="2700" dirty="0" smtClean="0">
                <a:cs typeface="+mn-cs"/>
              </a:rPr>
              <a:t>الزبون)؛</a:t>
            </a:r>
            <a:r>
              <a:rPr lang="ar-IQ" sz="2700" dirty="0">
                <a:cs typeface="+mn-cs"/>
              </a:rPr>
              <a:t/>
            </a:r>
            <a:br>
              <a:rPr lang="ar-IQ" sz="2700" dirty="0">
                <a:cs typeface="+mn-cs"/>
              </a:rPr>
            </a:br>
            <a:r>
              <a:rPr lang="ar-IQ" sz="2700" dirty="0">
                <a:cs typeface="+mn-cs"/>
              </a:rPr>
              <a:t>فالعلاقة بين اللوجستيك والتسويق علاقـة تـرابط وتقـاطع ويـتم التـأثير مـن خـلال البيانـات والمعلومات المقدمة من طرف إدارة التسويق ومن بينها ما يلي:</a:t>
            </a:r>
            <a:br>
              <a:rPr lang="ar-IQ" sz="2700" dirty="0">
                <a:cs typeface="+mn-cs"/>
              </a:rPr>
            </a:br>
            <a:r>
              <a:rPr lang="ar-IQ" sz="2700" dirty="0">
                <a:cs typeface="+mn-cs"/>
              </a:rPr>
              <a:t>- قيمة المبيعات الحالية والمتوقعة وأيضا خطط التسويق المختلفة؛</a:t>
            </a:r>
            <a:br>
              <a:rPr lang="ar-IQ" sz="2700" dirty="0">
                <a:cs typeface="+mn-cs"/>
              </a:rPr>
            </a:br>
            <a:r>
              <a:rPr lang="ar-IQ" sz="2700" dirty="0">
                <a:cs typeface="+mn-cs"/>
              </a:rPr>
              <a:t>- معلومات عن </a:t>
            </a:r>
            <a:r>
              <a:rPr lang="ar-IQ" sz="2700" dirty="0" smtClean="0">
                <a:cs typeface="+mn-cs"/>
              </a:rPr>
              <a:t>الزبائن </a:t>
            </a:r>
            <a:r>
              <a:rPr lang="ar-IQ" sz="2700" dirty="0">
                <a:cs typeface="+mn-cs"/>
              </a:rPr>
              <a:t>الذي يشترون منتجات الشركة وخاصـة إذا كـان الـبعض مـنهم يعتبـر موردا لبعض أصناف المواد والخامات؛</a:t>
            </a:r>
            <a:br>
              <a:rPr lang="ar-IQ" sz="2700" dirty="0">
                <a:cs typeface="+mn-cs"/>
              </a:rPr>
            </a:br>
            <a:r>
              <a:rPr lang="ar-IQ" sz="2700" dirty="0">
                <a:cs typeface="+mn-cs"/>
              </a:rPr>
              <a:t>- أيضا تساعد بحوث التسويق في تنمية معلومات الشراء عند اتخاذ قرارات </a:t>
            </a:r>
            <a:r>
              <a:rPr lang="ar-IQ" sz="2700" dirty="0" smtClean="0">
                <a:cs typeface="+mn-cs"/>
              </a:rPr>
              <a:t>الشراء</a:t>
            </a:r>
            <a:endParaRPr lang="ar-IQ" dirty="0"/>
          </a:p>
        </p:txBody>
      </p:sp>
    </p:spTree>
    <p:extLst>
      <p:ext uri="{BB962C8B-B14F-4D97-AF65-F5344CB8AC3E}">
        <p14:creationId xmlns:p14="http://schemas.microsoft.com/office/powerpoint/2010/main" val="2019956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583362"/>
          </a:xfrm>
        </p:spPr>
        <p:txBody>
          <a:bodyPr>
            <a:normAutofit fontScale="90000"/>
          </a:bodyPr>
          <a:lstStyle/>
          <a:p>
            <a:pPr algn="r"/>
            <a:r>
              <a:rPr lang="ar-IQ" dirty="0"/>
              <a:t>- </a:t>
            </a:r>
            <a:r>
              <a:rPr lang="ar-IQ" sz="2700" dirty="0">
                <a:cs typeface="+mn-cs"/>
              </a:rPr>
              <a:t>أيضا تستفيد إدارة التسويق من البيانات الخاصة بالتطورات التـي تحـدث فـي أسـواق المـواد ومستلزمات الإنتاج حتى تضـع سياسـاتها التسـويقية ممـا يتفـق مـع خصـائص هـذه المـواد بالأسعار والتكلفة المناسبة</a:t>
            </a:r>
            <a:br>
              <a:rPr lang="ar-IQ" sz="2700" dirty="0">
                <a:cs typeface="+mn-cs"/>
              </a:rPr>
            </a:br>
            <a:r>
              <a:rPr lang="ar-IQ" sz="2700" b="1" dirty="0">
                <a:cs typeface="+mn-cs"/>
              </a:rPr>
              <a:t>وتتخذ السلع مسار التوزيع </a:t>
            </a:r>
            <a:r>
              <a:rPr lang="ar-IQ" sz="2700" dirty="0" smtClean="0">
                <a:cs typeface="+mn-cs"/>
              </a:rPr>
              <a:t/>
            </a:r>
            <a:br>
              <a:rPr lang="ar-IQ" sz="2700" dirty="0" smtClean="0">
                <a:cs typeface="+mn-cs"/>
              </a:rPr>
            </a:br>
            <a:r>
              <a:rPr lang="ar-IQ" sz="2700" dirty="0" smtClean="0">
                <a:cs typeface="+mn-cs"/>
              </a:rPr>
              <a:t>وهو </a:t>
            </a:r>
            <a:r>
              <a:rPr lang="ar-IQ" sz="2700" dirty="0">
                <a:cs typeface="+mn-cs"/>
              </a:rPr>
              <a:t>المسار الذي تتخذه السلع لدى انتقال ملكيتها عن طريق الوسطاء والسماسره وتجار الجملة والتجزئة كما يجمع كل النشاطات الموضوعية في التسيير بطريقة ذات مردودية للتدفقات ، المنتجات و البضائع من نقاط الأصل إلى غاية أماكن استعمالها إلى </a:t>
            </a:r>
            <a:r>
              <a:rPr lang="ar-IQ" sz="2700" dirty="0" smtClean="0">
                <a:cs typeface="+mn-cs"/>
              </a:rPr>
              <a:t>الاستهلاك</a:t>
            </a:r>
            <a:br>
              <a:rPr lang="ar-IQ" sz="2700" dirty="0" smtClean="0">
                <a:cs typeface="+mn-cs"/>
              </a:rPr>
            </a:br>
            <a:r>
              <a:rPr lang="ar-IQ" sz="2700" dirty="0" smtClean="0">
                <a:cs typeface="+mn-cs"/>
              </a:rPr>
              <a:t> </a:t>
            </a:r>
            <a:r>
              <a:rPr lang="ar-IQ" sz="2700" b="1" dirty="0">
                <a:cs typeface="+mn-cs"/>
              </a:rPr>
              <a:t>و يمكن أن يستنتج من هذا التعريف </a:t>
            </a:r>
            <a:r>
              <a:rPr lang="ar-IQ" sz="2700" dirty="0" smtClean="0">
                <a:cs typeface="+mn-cs"/>
              </a:rPr>
              <a:t/>
            </a:r>
            <a:br>
              <a:rPr lang="ar-IQ" sz="2700" dirty="0" smtClean="0">
                <a:cs typeface="+mn-cs"/>
              </a:rPr>
            </a:br>
            <a:r>
              <a:rPr lang="ar-IQ" sz="2700" dirty="0" smtClean="0">
                <a:cs typeface="+mn-cs"/>
              </a:rPr>
              <a:t>أن </a:t>
            </a:r>
            <a:r>
              <a:rPr lang="ar-IQ" sz="2700" dirty="0">
                <a:cs typeface="+mn-cs"/>
              </a:rPr>
              <a:t>مهمته هي ضمان انتقال السلع و الخدمات من المنتج إلى المستهلك .</a:t>
            </a:r>
            <a:r>
              <a:rPr lang="ar-IQ" sz="2700" dirty="0"/>
              <a:t/>
            </a:r>
            <a:br>
              <a:rPr lang="ar-IQ" sz="2700" dirty="0"/>
            </a:br>
            <a:r>
              <a:rPr lang="ar-IQ" sz="2700" dirty="0"/>
              <a:t>و تتجلى أهمية التوزيع المادي من خلال الخدمات التي يقدمها وهي كما يلي :</a:t>
            </a:r>
            <a:br>
              <a:rPr lang="ar-IQ" sz="2700" dirty="0"/>
            </a:br>
            <a:r>
              <a:rPr lang="en-US" sz="2700" dirty="0" smtClean="0"/>
              <a:t>o</a:t>
            </a:r>
            <a:r>
              <a:rPr lang="ar-IQ" sz="2700" dirty="0" smtClean="0"/>
              <a:t>استحواذ </a:t>
            </a:r>
            <a:r>
              <a:rPr lang="ar-IQ" sz="2700" dirty="0"/>
              <a:t>على إجراء كبير من تكلفة التسويق .</a:t>
            </a:r>
            <a:br>
              <a:rPr lang="ar-IQ" sz="2700" dirty="0"/>
            </a:br>
            <a:r>
              <a:rPr lang="en-US" sz="2700" dirty="0" smtClean="0"/>
              <a:t>o</a:t>
            </a:r>
            <a:r>
              <a:rPr lang="ar-IQ" sz="2700" dirty="0" smtClean="0"/>
              <a:t>تقديم </a:t>
            </a:r>
            <a:r>
              <a:rPr lang="ar-IQ" sz="2700" dirty="0"/>
              <a:t>المنفعة المكانية و الزمانية.</a:t>
            </a:r>
            <a:br>
              <a:rPr lang="ar-IQ" sz="2700" dirty="0"/>
            </a:br>
            <a:r>
              <a:rPr lang="en-US" sz="2700" dirty="0" smtClean="0"/>
              <a:t>o</a:t>
            </a:r>
            <a:r>
              <a:rPr lang="ar-IQ" sz="2700" dirty="0" smtClean="0"/>
              <a:t>الزيادة </a:t>
            </a:r>
            <a:r>
              <a:rPr lang="ar-IQ" sz="2700" dirty="0"/>
              <a:t>في الدخل القومي.</a:t>
            </a:r>
            <a:br>
              <a:rPr lang="ar-IQ" sz="2700" dirty="0"/>
            </a:br>
            <a:r>
              <a:rPr lang="en-US" sz="2700" dirty="0" smtClean="0"/>
              <a:t>o</a:t>
            </a:r>
            <a:r>
              <a:rPr lang="ar-IQ" sz="2700" dirty="0" smtClean="0"/>
              <a:t>المساهمة </a:t>
            </a:r>
            <a:r>
              <a:rPr lang="ar-IQ" sz="2700" dirty="0"/>
              <a:t>في تحسين المستوى </a:t>
            </a:r>
            <a:r>
              <a:rPr lang="ar-IQ" sz="2700" dirty="0" smtClean="0"/>
              <a:t>المعيشة</a:t>
            </a:r>
            <a:r>
              <a:rPr lang="ar-IQ" dirty="0"/>
              <a:t/>
            </a:r>
            <a:br>
              <a:rPr lang="ar-IQ" dirty="0"/>
            </a:br>
            <a:endParaRPr lang="ar-IQ" dirty="0"/>
          </a:p>
        </p:txBody>
      </p:sp>
    </p:spTree>
    <p:extLst>
      <p:ext uri="{BB962C8B-B14F-4D97-AF65-F5344CB8AC3E}">
        <p14:creationId xmlns:p14="http://schemas.microsoft.com/office/powerpoint/2010/main" val="3215704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a:bodyPr>
          <a:lstStyle/>
          <a:p>
            <a:r>
              <a:rPr lang="ar-IQ" sz="2800" b="1" dirty="0"/>
              <a:t>مهام التوزيع تكمن في :</a:t>
            </a:r>
          </a:p>
        </p:txBody>
      </p:sp>
      <p:sp>
        <p:nvSpPr>
          <p:cNvPr id="3" name="عنصر نائب للمحتوى 2"/>
          <p:cNvSpPr>
            <a:spLocks noGrp="1"/>
          </p:cNvSpPr>
          <p:nvPr>
            <p:ph idx="1"/>
          </p:nvPr>
        </p:nvSpPr>
        <p:spPr>
          <a:xfrm>
            <a:off x="457200" y="1052736"/>
            <a:ext cx="8229600" cy="5073427"/>
          </a:xfrm>
        </p:spPr>
        <p:txBody>
          <a:bodyPr>
            <a:normAutofit fontScale="92500" lnSpcReduction="20000"/>
          </a:bodyPr>
          <a:lstStyle/>
          <a:p>
            <a:endParaRPr lang="ar-IQ" dirty="0"/>
          </a:p>
          <a:p>
            <a:r>
              <a:rPr lang="ar-IQ" dirty="0"/>
              <a:t>1.	التحكم في جزء كبيرا من تكلفة التسويق.</a:t>
            </a:r>
          </a:p>
          <a:p>
            <a:r>
              <a:rPr lang="ar-IQ" dirty="0"/>
              <a:t>2.	تقديم المنفعة الزمانية و المكانية.</a:t>
            </a:r>
          </a:p>
          <a:p>
            <a:r>
              <a:rPr lang="ar-IQ" dirty="0"/>
              <a:t>3.	الزيادة في الدخل القومي.</a:t>
            </a:r>
          </a:p>
          <a:p>
            <a:r>
              <a:rPr lang="ar-IQ" dirty="0"/>
              <a:t>4.	المساهمة في تحسين الدخل القومي.</a:t>
            </a:r>
          </a:p>
          <a:p>
            <a:r>
              <a:rPr lang="ar-IQ" dirty="0"/>
              <a:t>5.	المساهمة في تحسين المستوى المعيشي .</a:t>
            </a:r>
          </a:p>
          <a:p>
            <a:r>
              <a:rPr lang="ar-IQ" dirty="0"/>
              <a:t>6.	بينما تكمن مهام التوزيع في :</a:t>
            </a:r>
          </a:p>
          <a:p>
            <a:r>
              <a:rPr lang="ar-IQ" dirty="0"/>
              <a:t>7.	التحكم في جزء كبير من تكلفة التسويق.</a:t>
            </a:r>
          </a:p>
          <a:p>
            <a:r>
              <a:rPr lang="ar-IQ" dirty="0"/>
              <a:t>8.	تقديم المنفعة الزمانية في الدخل القومي.</a:t>
            </a:r>
          </a:p>
          <a:p>
            <a:r>
              <a:rPr lang="ar-IQ" dirty="0"/>
              <a:t>9.	الزيادة في الدخل القومي.</a:t>
            </a:r>
          </a:p>
          <a:p>
            <a:r>
              <a:rPr lang="ar-IQ" dirty="0"/>
              <a:t>10.	المساهمة في تحسين المستوى المعيشي</a:t>
            </a:r>
            <a:r>
              <a:rPr lang="ar-IQ" dirty="0" smtClean="0"/>
              <a:t>.</a:t>
            </a:r>
          </a:p>
          <a:p>
            <a:endParaRPr lang="ar-IQ" dirty="0"/>
          </a:p>
          <a:p>
            <a:endParaRPr lang="ar-IQ" dirty="0"/>
          </a:p>
        </p:txBody>
      </p:sp>
    </p:spTree>
    <p:extLst>
      <p:ext uri="{BB962C8B-B14F-4D97-AF65-F5344CB8AC3E}">
        <p14:creationId xmlns:p14="http://schemas.microsoft.com/office/powerpoint/2010/main" val="374096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 </a:t>
            </a:r>
            <a:r>
              <a:rPr lang="ar-IQ" sz="3100" b="1" dirty="0"/>
              <a:t>طرق التوزيع و أهميتها :</a:t>
            </a:r>
            <a:br>
              <a:rPr lang="ar-IQ" sz="3100" b="1" dirty="0"/>
            </a:br>
            <a:r>
              <a:rPr lang="ar-IQ" sz="3100" b="1" dirty="0"/>
              <a:t>•	أهمية وظيفة التوزيع :</a:t>
            </a:r>
            <a:br>
              <a:rPr lang="ar-IQ" sz="3100" b="1" dirty="0"/>
            </a:br>
            <a:endParaRPr lang="ar-IQ" sz="3100" b="1" dirty="0"/>
          </a:p>
        </p:txBody>
      </p:sp>
      <p:sp>
        <p:nvSpPr>
          <p:cNvPr id="3" name="عنصر نائب للمحتوى 2"/>
          <p:cNvSpPr>
            <a:spLocks noGrp="1"/>
          </p:cNvSpPr>
          <p:nvPr>
            <p:ph idx="1"/>
          </p:nvPr>
        </p:nvSpPr>
        <p:spPr>
          <a:xfrm>
            <a:off x="179512" y="1268760"/>
            <a:ext cx="8964488" cy="5328592"/>
          </a:xfrm>
        </p:spPr>
        <p:txBody>
          <a:bodyPr>
            <a:normAutofit fontScale="47500" lnSpcReduction="20000"/>
          </a:bodyPr>
          <a:lstStyle/>
          <a:p>
            <a:r>
              <a:rPr lang="ar-IQ" sz="5100" dirty="0"/>
              <a:t>لو نظرنا إلى طرق التوزيع التي تنتقل خلالها الصناعة من المنتج الى المستهلك نجد انه في بعض الأحيان تنتقل سلعة معينة من المنتج إلى المستهلك الأخير مباشرة بينما أنها في بعض الأحيان نجد أن هذه السلعة نفسها تنتقل من المنتج إلى المستهلك بواسطة عدد من الوسطاء ، و هو ما أطلق عليه بالمؤسسات التسويقية ( وكلاء البيع ، تجار التجزئة ) ، كما أنها قد تنقل بوسيط واحد أو عدة وسطاء.</a:t>
            </a:r>
          </a:p>
          <a:p>
            <a:r>
              <a:rPr lang="ar-IQ" sz="5100" dirty="0"/>
              <a:t>و اختيار طرق التوزيع له أهمية كبيرة في السياسات الإدارية المختلفة فنجد أولا إن طرق التوزيع تأثر بدرجة كبيرة على سعر البيع الذي يدفعه المشتري إذ أن تكاليف التسويق تصل من المتوسط إلى نصف الثمن الذي يدفعه المشتري ، و تختلف حسب الطريقة التوزيع الذي تناسب فيه السلع</a:t>
            </a:r>
          </a:p>
          <a:p>
            <a:r>
              <a:rPr lang="ar-IQ" sz="5100" dirty="0"/>
              <a:t>و من اختيار طريقة توزيع النقل فيها تكاليف التوزيع و بالتالي يمكن توسيع دائرة توزيع السلع ، كذلك فان طريقة اختيار طرق التوزيع ، تؤدي أيضا إلى زيادة تكاليف التوزيع بالدرجة الأكبر بحيث ينتج عن ذلك أية زيادة في أرباحه و من ثم فانه يبحث عن طريقة أخرى أكثر تناسب له فمثال عن طرق البيع المباشر للمستهلكين</a:t>
            </a:r>
          </a:p>
          <a:p>
            <a:endParaRPr lang="ar-IQ" dirty="0"/>
          </a:p>
        </p:txBody>
      </p:sp>
    </p:spTree>
    <p:extLst>
      <p:ext uri="{BB962C8B-B14F-4D97-AF65-F5344CB8AC3E}">
        <p14:creationId xmlns:p14="http://schemas.microsoft.com/office/powerpoint/2010/main" val="3152652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txBody>
          <a:bodyPr>
            <a:normAutofit fontScale="90000"/>
          </a:bodyPr>
          <a:lstStyle/>
          <a:p>
            <a:pPr algn="r"/>
            <a:r>
              <a:rPr lang="ar-IQ" sz="3100" dirty="0">
                <a:cs typeface="+mn-cs"/>
              </a:rPr>
              <a:t>وتعتبر طريقة البيع إلى الزبائن مباشرة هي أكثر طرق التوزيع تكلفة ، و يرجع ذلك إلى أن البيع يتطلب تعيين عدد من رجال البيع وما يتبع ذلك من تنظيم وإسراف على أعمالهم كما تكلفة البيع المباشر إلى الزبائن  للسلع الصناعية أكثر من التوزيع المباشر للسلع الاستهلاكية و يرجع ذلك إلى ما يستلزمه بيع السلع الصناعية من مهارات عالية في رجال البيع و يتبع ذلك من زيادة تدريبهم و الإشراف عليهم </a:t>
            </a:r>
            <a:r>
              <a:rPr lang="ar-IQ" sz="3100" dirty="0" smtClean="0">
                <a:cs typeface="+mn-cs"/>
              </a:rPr>
              <a:t>.</a:t>
            </a:r>
            <a:br>
              <a:rPr lang="ar-IQ" sz="3100" dirty="0" smtClean="0">
                <a:cs typeface="+mn-cs"/>
              </a:rPr>
            </a:br>
            <a:r>
              <a:rPr lang="ar-IQ" sz="3100" dirty="0">
                <a:cs typeface="+mn-cs"/>
              </a:rPr>
              <a:t/>
            </a:r>
            <a:br>
              <a:rPr lang="ar-IQ" sz="3100" dirty="0">
                <a:cs typeface="+mn-cs"/>
              </a:rPr>
            </a:br>
            <a:r>
              <a:rPr lang="ar-IQ" sz="3100" b="1" dirty="0">
                <a:cs typeface="+mn-cs"/>
              </a:rPr>
              <a:t>وعليه تتعدد الطرق التوزيعية ، ويمكن حصر أهمها في الأتي :</a:t>
            </a:r>
            <a:r>
              <a:rPr lang="ar-IQ" sz="3100" dirty="0">
                <a:cs typeface="+mn-cs"/>
              </a:rPr>
              <a:t/>
            </a:r>
            <a:br>
              <a:rPr lang="ar-IQ" sz="3100" dirty="0">
                <a:cs typeface="+mn-cs"/>
              </a:rPr>
            </a:br>
            <a:r>
              <a:rPr lang="ar-IQ" sz="3100" dirty="0" smtClean="0">
                <a:cs typeface="+mn-cs"/>
              </a:rPr>
              <a:t>1)البيع </a:t>
            </a:r>
            <a:r>
              <a:rPr lang="ar-IQ" sz="3100" dirty="0">
                <a:cs typeface="+mn-cs"/>
              </a:rPr>
              <a:t>المباشر للمستهلك.</a:t>
            </a:r>
            <a:br>
              <a:rPr lang="ar-IQ" sz="3100" dirty="0">
                <a:cs typeface="+mn-cs"/>
              </a:rPr>
            </a:br>
            <a:r>
              <a:rPr lang="ar-IQ" sz="3100" dirty="0" smtClean="0">
                <a:cs typeface="+mn-cs"/>
              </a:rPr>
              <a:t>2)البيع </a:t>
            </a:r>
            <a:r>
              <a:rPr lang="ar-IQ" sz="3100" dirty="0">
                <a:cs typeface="+mn-cs"/>
              </a:rPr>
              <a:t>إلى تجار التجزئة .</a:t>
            </a:r>
            <a:br>
              <a:rPr lang="ar-IQ" sz="3100" dirty="0">
                <a:cs typeface="+mn-cs"/>
              </a:rPr>
            </a:br>
            <a:r>
              <a:rPr lang="ar-IQ" sz="3100" dirty="0" smtClean="0">
                <a:cs typeface="+mn-cs"/>
              </a:rPr>
              <a:t>3)البيع </a:t>
            </a:r>
            <a:r>
              <a:rPr lang="ar-IQ" sz="3100" dirty="0">
                <a:cs typeface="+mn-cs"/>
              </a:rPr>
              <a:t>إلى تجار الجملة.</a:t>
            </a:r>
            <a:br>
              <a:rPr lang="ar-IQ" sz="3100" dirty="0">
                <a:cs typeface="+mn-cs"/>
              </a:rPr>
            </a:br>
            <a:r>
              <a:rPr lang="ar-IQ" sz="3100" dirty="0" smtClean="0">
                <a:cs typeface="+mn-cs"/>
              </a:rPr>
              <a:t>4)البيع </a:t>
            </a:r>
            <a:r>
              <a:rPr lang="ar-IQ" sz="3100" dirty="0">
                <a:cs typeface="+mn-cs"/>
              </a:rPr>
              <a:t>بواسطة وكلاء البيع.</a:t>
            </a:r>
            <a:br>
              <a:rPr lang="ar-IQ" sz="3100" dirty="0">
                <a:cs typeface="+mn-cs"/>
              </a:rPr>
            </a:br>
            <a:endParaRPr lang="ar-IQ" dirty="0"/>
          </a:p>
        </p:txBody>
      </p:sp>
    </p:spTree>
    <p:extLst>
      <p:ext uri="{BB962C8B-B14F-4D97-AF65-F5344CB8AC3E}">
        <p14:creationId xmlns:p14="http://schemas.microsoft.com/office/powerpoint/2010/main" val="96860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a:bodyPr>
          <a:lstStyle/>
          <a:p>
            <a:r>
              <a:rPr lang="ar-IQ" sz="2800" b="1" dirty="0"/>
              <a:t>العلاقة بين مزيج التسويق والمزيج الامدادي</a:t>
            </a:r>
          </a:p>
        </p:txBody>
      </p:sp>
      <p:sp>
        <p:nvSpPr>
          <p:cNvPr id="3" name="عنصر نائب للمحتوى 2"/>
          <p:cNvSpPr>
            <a:spLocks noGrp="1"/>
          </p:cNvSpPr>
          <p:nvPr>
            <p:ph idx="1"/>
          </p:nvPr>
        </p:nvSpPr>
        <p:spPr>
          <a:xfrm>
            <a:off x="107504" y="980728"/>
            <a:ext cx="9036496" cy="5877272"/>
          </a:xfrm>
        </p:spPr>
        <p:txBody>
          <a:bodyPr>
            <a:normAutofit fontScale="92500" lnSpcReduction="10000"/>
          </a:bodyPr>
          <a:lstStyle/>
          <a:p>
            <a:r>
              <a:rPr lang="ar-IQ" sz="3000" dirty="0"/>
              <a:t>يعتبر التسويق العكسي في الأساس واحد من السياسات التسويقية التي تستخدم لتتحكم في سلوك الشريحة المستهدفة او تقنن طريقة تعاملها مع المنتج او الخدمة.</a:t>
            </a:r>
          </a:p>
          <a:p>
            <a:r>
              <a:rPr lang="ar-IQ" sz="3000" dirty="0"/>
              <a:t>وبيتم وضع هذه السياسة إعتماداً على نفس معاملات المزيج التسويقي المعتاد ( السعر – الترويج والإعلان – الأماكن – المنتج ) ” </a:t>
            </a:r>
            <a:r>
              <a:rPr lang="en-US" sz="3000" dirty="0"/>
              <a:t>marketing mix ”</a:t>
            </a:r>
          </a:p>
          <a:p>
            <a:r>
              <a:rPr lang="ar-IQ" sz="3000" dirty="0"/>
              <a:t>ولكن بطريقة عكسية, مثل رفع الأسعارأو وقف الدعم والصيانة وقطع الغيار للسيارات بعد فترة زمنية معينة من إصدارها, أو تقليل مصاريف الترويج والإعلان, أو سحب المنتج من الأسواق.</a:t>
            </a:r>
          </a:p>
          <a:p>
            <a:r>
              <a:rPr lang="ar-IQ" sz="3000" b="1" dirty="0"/>
              <a:t>الهدف من إستخدام استراتيجية التسويق العكسي</a:t>
            </a:r>
          </a:p>
          <a:p>
            <a:r>
              <a:rPr lang="ar-IQ" sz="3000" dirty="0"/>
              <a:t> هو عمل حالة توازن ما بين العرض والطلب, وممكن يتم تفعيل الاستراتيجية على سوق كامل أو على قطاعات معينة في السوق أو شرايح معينة منه لظبط معدلات العرض والطلب وضمان الإستمرار في العملية التسويقية بشكل سليم.</a:t>
            </a:r>
          </a:p>
          <a:p>
            <a:endParaRPr lang="ar-IQ" dirty="0"/>
          </a:p>
        </p:txBody>
      </p:sp>
    </p:spTree>
    <p:extLst>
      <p:ext uri="{BB962C8B-B14F-4D97-AF65-F5344CB8AC3E}">
        <p14:creationId xmlns:p14="http://schemas.microsoft.com/office/powerpoint/2010/main" val="1523233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rmAutofit fontScale="90000"/>
          </a:bodyPr>
          <a:lstStyle/>
          <a:p>
            <a:pPr algn="r"/>
            <a:r>
              <a:rPr lang="ar-IQ" sz="3100" b="1" dirty="0"/>
              <a:t>تنفيذ التسويق العكسي </a:t>
            </a:r>
            <a:r>
              <a:rPr lang="ar-IQ" sz="3100" b="1" dirty="0" smtClean="0"/>
              <a:t/>
            </a:r>
            <a:br>
              <a:rPr lang="ar-IQ" sz="3100" b="1" dirty="0" smtClean="0"/>
            </a:br>
            <a:r>
              <a:rPr lang="ar-IQ" sz="3100" dirty="0" smtClean="0"/>
              <a:t>يتم </a:t>
            </a:r>
            <a:r>
              <a:rPr lang="ar-IQ" sz="3100" dirty="0"/>
              <a:t>من خلال خطوات متصلة يتم فيها تنفيذ تكتيكات التسويق ولكن بأهداف مختلفة في هذه الحالة, حيث يكون الهدف هو عكس المعتاد من التسويق او المعروف عنه, حيث انه يستهدف خفض الطلب على المنتج او الخدمة لمعدلات آمنة من غير ما يسبب ذلك في منع الطلب الإضرار بالعملية التسويقية الاساسية أو هدم صورة العلامة التجارية والثقة فيها.</a:t>
            </a:r>
            <a:br>
              <a:rPr lang="ar-IQ" sz="3100" dirty="0"/>
            </a:br>
            <a:r>
              <a:rPr lang="ar-IQ" sz="3100" dirty="0"/>
              <a:t>ويتم بشكل أولي من خلال دراسة واستغلال متغيرات البيئة التسويقية الحالية مقارنة بالوقت الذي تم فيه عرض المنتج او الخدمة لأول مرة, ومحاولة عدم التوافق مع المستجدات, مع إيجاد حلول بديلة للمستخدمين في منتجات أخرى أو توجيه الشريحة المستهدفة إلى مسارات مختلفة أو طلب خدمات مختلفة.</a:t>
            </a:r>
            <a:br>
              <a:rPr lang="ar-IQ" sz="3100" dirty="0"/>
            </a:br>
            <a:r>
              <a:rPr lang="ar-IQ" sz="3100" b="1" dirty="0"/>
              <a:t>أسباب استخدام استراتيجيات التسويق العكسي </a:t>
            </a:r>
            <a:r>
              <a:rPr lang="ar-IQ" sz="3100" b="1" dirty="0" smtClean="0"/>
              <a:t/>
            </a:r>
            <a:br>
              <a:rPr lang="ar-IQ" sz="3100" b="1" dirty="0" smtClean="0"/>
            </a:br>
            <a:r>
              <a:rPr lang="ar-IQ" sz="3100" dirty="0" smtClean="0"/>
              <a:t>كتيرة </a:t>
            </a:r>
            <a:r>
              <a:rPr lang="ar-IQ" sz="3100" dirty="0"/>
              <a:t>جداً, المفروض ان كل شركة او مؤسسة او منتج تضع سياستها للتسويق العكسي من قبل حتى بداية العملية التسويقية, ويتم تفعيلها وقت الحاجة</a:t>
            </a:r>
            <a:r>
              <a:rPr lang="ar-IQ" dirty="0"/>
              <a:t/>
            </a:r>
            <a:br>
              <a:rPr lang="ar-IQ" dirty="0"/>
            </a:br>
            <a:endParaRPr lang="ar-IQ" dirty="0"/>
          </a:p>
        </p:txBody>
      </p:sp>
    </p:spTree>
    <p:extLst>
      <p:ext uri="{BB962C8B-B14F-4D97-AF65-F5344CB8AC3E}">
        <p14:creationId xmlns:p14="http://schemas.microsoft.com/office/powerpoint/2010/main" val="2414748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466730"/>
          </a:xfrm>
        </p:spPr>
        <p:txBody>
          <a:bodyPr>
            <a:normAutofit fontScale="90000"/>
          </a:bodyPr>
          <a:lstStyle/>
          <a:p>
            <a:pPr algn="r"/>
            <a:r>
              <a:rPr lang="ar-IQ" sz="3100" dirty="0"/>
              <a:t>ضمان عدم وصول المنتج أو الخدمة للناس خارج الشريحة المستهدفة, بخاصة لو الشريحة المستهدفة مخصصة جداً وعددها أقل من القطاع السوقي ويضم هذه الشريحة.</a:t>
            </a:r>
            <a:br>
              <a:rPr lang="ar-IQ" sz="3100" dirty="0"/>
            </a:br>
            <a:r>
              <a:rPr lang="ar-IQ" sz="3100" dirty="0"/>
              <a:t>تجنب الوقوع في مشكلة إرتفاع سقف طموحات الزبائن بشكل لا تستطيع تلبيته.</a:t>
            </a:r>
            <a:br>
              <a:rPr lang="ar-IQ" sz="3100" dirty="0"/>
            </a:br>
            <a:r>
              <a:rPr lang="ar-IQ" sz="3100" dirty="0"/>
              <a:t>إجراء إستباقي لتلافي ردود الفعل السلبية من الزبائن.</a:t>
            </a:r>
            <a:br>
              <a:rPr lang="ar-IQ" sz="3100" dirty="0"/>
            </a:br>
            <a:r>
              <a:rPr lang="ar-IQ" sz="3100" dirty="0"/>
              <a:t>وقد يمثل التسويق العكسي  استراتيجية التسويق الاساسية الأصلية</a:t>
            </a:r>
            <a:br>
              <a:rPr lang="ar-IQ" sz="3100" dirty="0"/>
            </a:br>
            <a:r>
              <a:rPr lang="ar-IQ" sz="3100" dirty="0"/>
              <a:t>التوعية ضد سوء التعامل مع البيئة والحد من التلوث والأضرار العامة.</a:t>
            </a:r>
            <a:br>
              <a:rPr lang="ar-IQ" sz="3100" dirty="0"/>
            </a:br>
            <a:r>
              <a:rPr lang="ar-IQ" sz="3100" dirty="0"/>
              <a:t>التسويق في الاساس كعملية احد اهدافها الاساسية هو فرض التوازن ما بين الطلب والعرض , وزيادة التقبل للخدمة والمنتج وزيادة مدى قبوله وانتشاره والإقبال على استهلاكه, يتم بشكل غير محدود لأن في النهاية كل شيء محكوم بقدرة انتاجية وحسابات التصنيع والتجهيز او الوقت المفترض لتقديم الخدمة وضمان جودتها.</a:t>
            </a:r>
            <a:r>
              <a:rPr lang="ar-IQ" dirty="0"/>
              <a:t/>
            </a:r>
            <a:br>
              <a:rPr lang="ar-IQ" dirty="0"/>
            </a:br>
            <a:endParaRPr lang="ar-IQ" dirty="0"/>
          </a:p>
        </p:txBody>
      </p:sp>
    </p:spTree>
    <p:extLst>
      <p:ext uri="{BB962C8B-B14F-4D97-AF65-F5344CB8AC3E}">
        <p14:creationId xmlns:p14="http://schemas.microsoft.com/office/powerpoint/2010/main" val="3284744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rmAutofit/>
          </a:bodyPr>
          <a:lstStyle/>
          <a:p>
            <a:pPr algn="r"/>
            <a:r>
              <a:rPr lang="ar-IQ" sz="2800" dirty="0"/>
              <a:t>تنفيذ منهجية التسويق العكسي أو التسويق السلبي ويقسم لاتنين من الطرق:</a:t>
            </a:r>
            <a:br>
              <a:rPr lang="ar-IQ" sz="2800" dirty="0"/>
            </a:br>
            <a:r>
              <a:rPr lang="ar-IQ" sz="2800" dirty="0"/>
              <a:t>التسويق السلبي بشكل عام: على كل المستخدمين وكل السوق, من الامثلة الحكومات عندما تقوم المنظمات  باصدار جديد من المنتج .</a:t>
            </a:r>
            <a:br>
              <a:rPr lang="ar-IQ" sz="2800" dirty="0"/>
            </a:br>
            <a:r>
              <a:rPr lang="ar-IQ" sz="2800" dirty="0"/>
              <a:t>التسويق السلبي بشكل مخصص: لشريحة معينة او لقطاع معين من السوق التخلص من ازبائن الذين يتسببون بتكلفة اكبر وربح أقل من باقي الزبائن.</a:t>
            </a:r>
            <a:br>
              <a:rPr lang="ar-IQ" sz="2800" dirty="0"/>
            </a:br>
            <a:r>
              <a:rPr lang="ar-IQ" sz="2800" dirty="0"/>
              <a:t>وللحد من الطلب, يتم من خلال بعض التكتيكات المختلفة, منها التكتيكات المباشرة او الأساليب السهلة اللي بتعتمد على عكس المزيج التسويقي :</a:t>
            </a:r>
            <a:br>
              <a:rPr lang="ar-IQ" sz="2800" dirty="0"/>
            </a:br>
            <a:r>
              <a:rPr lang="ar-IQ" sz="2800" dirty="0" smtClean="0"/>
              <a:t>1)رفع </a:t>
            </a:r>
            <a:r>
              <a:rPr lang="ar-IQ" sz="2800" dirty="0"/>
              <a:t>الاسعار أو تغيير السياسة التسعيرية مثل منع التخفيضات ووقف العروض الخاصة.</a:t>
            </a:r>
            <a:br>
              <a:rPr lang="ar-IQ" sz="2800" dirty="0"/>
            </a:br>
            <a:r>
              <a:rPr lang="ar-IQ" sz="2800" dirty="0" smtClean="0"/>
              <a:t>2)تقليل </a:t>
            </a:r>
            <a:r>
              <a:rPr lang="ar-IQ" sz="2800" dirty="0"/>
              <a:t>مصاريف الإعلانات والتوزيع أو التقليل والحد من القنوات الإعلانية أو عدم إستخدام بعضها.</a:t>
            </a:r>
            <a:br>
              <a:rPr lang="ar-IQ" sz="2800" dirty="0"/>
            </a:br>
            <a:endParaRPr lang="ar-IQ" sz="2800" dirty="0"/>
          </a:p>
        </p:txBody>
      </p:sp>
    </p:spTree>
    <p:extLst>
      <p:ext uri="{BB962C8B-B14F-4D97-AF65-F5344CB8AC3E}">
        <p14:creationId xmlns:p14="http://schemas.microsoft.com/office/powerpoint/2010/main" val="2324776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583362"/>
          </a:xfrm>
        </p:spPr>
        <p:txBody>
          <a:bodyPr>
            <a:normAutofit/>
          </a:bodyPr>
          <a:lstStyle/>
          <a:p>
            <a:pPr algn="r"/>
            <a:r>
              <a:rPr lang="ar-IQ" sz="2800" dirty="0"/>
              <a:t/>
            </a:r>
            <a:br>
              <a:rPr lang="ar-IQ" sz="2800" dirty="0"/>
            </a:br>
            <a:r>
              <a:rPr lang="ar-IQ" sz="2800" dirty="0" smtClean="0"/>
              <a:t>3)الحد </a:t>
            </a:r>
            <a:r>
              <a:rPr lang="ar-IQ" sz="2800" dirty="0"/>
              <a:t>من توافر المنتج تدريجياً في الأسواق المعتادة وحصره على منافذ بيع معينة.</a:t>
            </a:r>
            <a:br>
              <a:rPr lang="ar-IQ" sz="2800" dirty="0"/>
            </a:br>
            <a:r>
              <a:rPr lang="ar-IQ" sz="2800" dirty="0"/>
              <a:t>4)	تعقيد طلب الخدمة وتحديد اشتراطات خاصة ليها أو وضع شروط على عملية الشراء.</a:t>
            </a:r>
            <a:br>
              <a:rPr lang="ar-IQ" sz="2800" dirty="0"/>
            </a:br>
            <a:r>
              <a:rPr lang="ar-IQ" sz="2800" dirty="0" smtClean="0"/>
              <a:t>5)إجراء </a:t>
            </a:r>
            <a:r>
              <a:rPr lang="ar-IQ" sz="2800" dirty="0"/>
              <a:t>المقارنات الدقيقة واستخدام خصائص المنتجين في توضيح الفارق.</a:t>
            </a:r>
            <a:br>
              <a:rPr lang="ar-IQ" sz="2800" dirty="0"/>
            </a:br>
            <a:r>
              <a:rPr lang="ar-IQ" sz="2800" b="1" dirty="0"/>
              <a:t>بشكل آخر وفي تعريف تاني للتسويق العكسي أو التسويق المضاد أو التسويق السلبي:</a:t>
            </a:r>
            <a:r>
              <a:rPr lang="ar-IQ" sz="2800" dirty="0"/>
              <a:t/>
            </a:r>
            <a:br>
              <a:rPr lang="ar-IQ" sz="2800" dirty="0"/>
            </a:br>
            <a:r>
              <a:rPr lang="ar-IQ" sz="2800" dirty="0"/>
              <a:t>هو تبني مجموعة من الاستراتيجيات تهدف إلى تقليل ومنع المستهلكين المستهدفين عموماً أو مجموعات معينة منهم سواء بشكل مؤقت أو بشكل مستمر ودائم بهدف الحد من استهلاك منتج أو خدمة معينة .</a:t>
            </a:r>
            <a:br>
              <a:rPr lang="ar-IQ" sz="2800" dirty="0"/>
            </a:br>
            <a:endParaRPr lang="ar-IQ" sz="2800" dirty="0"/>
          </a:p>
        </p:txBody>
      </p:sp>
    </p:spTree>
    <p:extLst>
      <p:ext uri="{BB962C8B-B14F-4D97-AF65-F5344CB8AC3E}">
        <p14:creationId xmlns:p14="http://schemas.microsoft.com/office/powerpoint/2010/main" val="62377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0"/>
            <a:ext cx="9036496" cy="836712"/>
          </a:xfrm>
        </p:spPr>
        <p:txBody>
          <a:bodyPr>
            <a:normAutofit/>
          </a:bodyPr>
          <a:lstStyle/>
          <a:p>
            <a:r>
              <a:rPr lang="ar-IQ" sz="2800" b="1" dirty="0"/>
              <a:t>مفهوم وتعريف استراتيجية النقل</a:t>
            </a:r>
          </a:p>
        </p:txBody>
      </p:sp>
      <p:sp>
        <p:nvSpPr>
          <p:cNvPr id="3" name="عنصر نائب للمحتوى 2"/>
          <p:cNvSpPr>
            <a:spLocks noGrp="1"/>
          </p:cNvSpPr>
          <p:nvPr>
            <p:ph idx="1"/>
          </p:nvPr>
        </p:nvSpPr>
        <p:spPr>
          <a:xfrm>
            <a:off x="0" y="764704"/>
            <a:ext cx="8964488" cy="5976664"/>
          </a:xfrm>
        </p:spPr>
        <p:txBody>
          <a:bodyPr>
            <a:normAutofit lnSpcReduction="10000"/>
          </a:bodyPr>
          <a:lstStyle/>
          <a:p>
            <a:r>
              <a:rPr lang="ar-IQ" sz="3000" dirty="0"/>
              <a:t>يعتبر قطاع النقل من القطاعات الناهضة بالاقتصاد الوطني لما يوفره من تأمين حركة نقل الركاب و البضائع على النطاق المحلي و الدولي ، ومـا يلعبه من دور رائد في دفع حركة الاقتصاد و تقديم الخدمات للقطاعات الإنتاجية و الخدمية الأخرى كما يوفر هذا القطاع فرصا للاستثمار و إيجاد فرص للعمل ، فقطاع النقل يمثل عصب الحياة للاقتصاد في أي دولة كانت </a:t>
            </a:r>
            <a:endParaRPr lang="ar-IQ" sz="3000" dirty="0" smtClean="0"/>
          </a:p>
          <a:p>
            <a:pPr marL="0" indent="0">
              <a:buNone/>
            </a:pPr>
            <a:r>
              <a:rPr lang="ar-IQ" sz="3000" dirty="0"/>
              <a:t> </a:t>
            </a:r>
            <a:r>
              <a:rPr lang="ar-IQ" sz="3000" dirty="0" smtClean="0"/>
              <a:t> </a:t>
            </a:r>
            <a:r>
              <a:rPr lang="ar-IQ" sz="3000" b="1" dirty="0" smtClean="0"/>
              <a:t>و يأتي </a:t>
            </a:r>
            <a:r>
              <a:rPr lang="ar-IQ" sz="3000" b="1" dirty="0"/>
              <a:t>تأثير وسائله المختلفة في حياة المجتمع من زاويتين مهمتين :</a:t>
            </a:r>
          </a:p>
          <a:p>
            <a:r>
              <a:rPr lang="ar-IQ" sz="3000" dirty="0"/>
              <a:t>- تعتبر وسائل النقل محددا لـه أهمية القصوى في تحديد تمركز الأفــراد.</a:t>
            </a:r>
          </a:p>
          <a:p>
            <a:r>
              <a:rPr lang="ar-IQ" sz="3000" dirty="0"/>
              <a:t>- تؤثر وسائل النقل بدرجة كبيرة في قدرة الأشخاص على دفع الأسعار السلع التـي تنقلها هذه الوسائل حيث تدخل تكاليف النقل في أسعار بيع السلع وكذلك تؤثر تكاليف نقل المواد الخام و السلع وسيطية في أسعار بيع المنتجات النهائية .</a:t>
            </a:r>
          </a:p>
          <a:p>
            <a:endParaRPr lang="ar-IQ" dirty="0"/>
          </a:p>
        </p:txBody>
      </p:sp>
    </p:spTree>
    <p:extLst>
      <p:ext uri="{BB962C8B-B14F-4D97-AF65-F5344CB8AC3E}">
        <p14:creationId xmlns:p14="http://schemas.microsoft.com/office/powerpoint/2010/main" val="550707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3108" y="785794"/>
            <a:ext cx="8229600" cy="1143000"/>
          </a:xfrm>
        </p:spPr>
        <p:txBody>
          <a:bodyPr>
            <a:noAutofit/>
          </a:bodyPr>
          <a:lstStyle/>
          <a:p>
            <a:r>
              <a:rPr lang="ar-IQ" sz="8800" b="1" dirty="0" smtClean="0"/>
              <a:t>مع أطيب التحيات                  </a:t>
            </a:r>
            <a:endParaRPr lang="ar-IQ" sz="8800" b="1" dirty="0"/>
          </a:p>
        </p:txBody>
      </p:sp>
      <p:pic>
        <p:nvPicPr>
          <p:cNvPr id="1028" name="Picture 4" descr="C:\Program Files\Microsoft Office\MEDIA\CAGCAT10\j0240719.wmf"/>
          <p:cNvPicPr>
            <a:picLocks noChangeAspect="1" noChangeArrowheads="1"/>
          </p:cNvPicPr>
          <p:nvPr/>
        </p:nvPicPr>
        <p:blipFill>
          <a:blip r:embed="rId2"/>
          <a:srcRect/>
          <a:stretch>
            <a:fillRect/>
          </a:stretch>
        </p:blipFill>
        <p:spPr bwMode="auto">
          <a:xfrm>
            <a:off x="3989984" y="2515514"/>
            <a:ext cx="1164031" cy="1826971"/>
          </a:xfrm>
          <a:prstGeom prst="rect">
            <a:avLst/>
          </a:prstGeom>
          <a:noFill/>
        </p:spPr>
      </p:pic>
      <p:pic>
        <p:nvPicPr>
          <p:cNvPr id="1029" name="Picture 5" descr="C:\Program Files\Microsoft Office\MEDIA\CAGCAT10\j0281904.wmf"/>
          <p:cNvPicPr>
            <a:picLocks noChangeAspect="1" noChangeArrowheads="1"/>
          </p:cNvPicPr>
          <p:nvPr/>
        </p:nvPicPr>
        <p:blipFill>
          <a:blip r:embed="rId3"/>
          <a:srcRect/>
          <a:stretch>
            <a:fillRect/>
          </a:stretch>
        </p:blipFill>
        <p:spPr bwMode="auto">
          <a:xfrm>
            <a:off x="1142976" y="1857364"/>
            <a:ext cx="6786610" cy="4500594"/>
          </a:xfrm>
          <a:prstGeom prst="rect">
            <a:avLst/>
          </a:prstGeom>
          <a:noFill/>
        </p:spPr>
      </p:pic>
    </p:spTree>
    <p:extLst>
      <p:ext uri="{BB962C8B-B14F-4D97-AF65-F5344CB8AC3E}">
        <p14:creationId xmlns:p14="http://schemas.microsoft.com/office/powerpoint/2010/main" val="949686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3242211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22714"/>
          </a:xfrm>
        </p:spPr>
        <p:txBody>
          <a:bodyPr>
            <a:noAutofit/>
          </a:bodyPr>
          <a:lstStyle/>
          <a:p>
            <a:pPr algn="just"/>
            <a:r>
              <a:rPr lang="ar-IQ" sz="2800" dirty="0">
                <a:cs typeface="+mn-cs"/>
              </a:rPr>
              <a:t>ولقد أوضحت العديد من الدراسات مايعانيه النقل من مشاكل في تسيير تدفق المواد و المنتجات و عدم وجود منظومة متكاملة يعمل من خلالها هذا النشاط ، لذلك تبين أهمية البحث للتعرف على النظم الحديثة و الأساليب العلمية المعتمدة في إدارة النقل و على رأسها إدارة شبكة الإمداد والنظر إلى النقل كجزء أساسي من هذه المنظومة المتكاملة و التي تتضمن الشراء، التخزين، التوزيع......، </a:t>
            </a:r>
            <a:r>
              <a:rPr lang="ar-IQ" sz="2800" dirty="0" smtClean="0">
                <a:cs typeface="+mn-cs"/>
              </a:rPr>
              <a:t/>
            </a:r>
            <a:br>
              <a:rPr lang="ar-IQ" sz="2800" dirty="0" smtClean="0">
                <a:cs typeface="+mn-cs"/>
              </a:rPr>
            </a:br>
            <a:r>
              <a:rPr lang="ar-IQ" sz="2800" dirty="0">
                <a:cs typeface="+mn-cs"/>
              </a:rPr>
              <a:t> </a:t>
            </a:r>
            <a:r>
              <a:rPr lang="ar-IQ" sz="2800" dirty="0" smtClean="0">
                <a:cs typeface="+mn-cs"/>
              </a:rPr>
              <a:t>إذن سنقوم </a:t>
            </a:r>
            <a:r>
              <a:rPr lang="ar-IQ" sz="2800" dirty="0">
                <a:cs typeface="+mn-cs"/>
              </a:rPr>
              <a:t>بالتطرق الى ماهية شبكة الإمداد ثم إلى وظيفة النقل باعتبارها احد أهم الوظائف الإستراتيجية لشبكة الإمداد</a:t>
            </a:r>
            <a:br>
              <a:rPr lang="ar-IQ" sz="2800" dirty="0">
                <a:cs typeface="+mn-cs"/>
              </a:rPr>
            </a:br>
            <a:r>
              <a:rPr lang="ar-IQ" sz="2800" dirty="0">
                <a:cs typeface="+mn-cs"/>
              </a:rPr>
              <a:t>ويشير ان الإمداد إلى الإدارة الإستراتيجية لعملية تخزين كل المواد و الأجزاء والمنتجات التامة الصنع و نقل هذه العناصر من الموردين و داخل مرافق الوحدة الاقتصادية و نحو الزبائن و الهدف من ممارسة هذا النشاط هو توفير المخزون من المنتجات تامة الصنع و من المواد و الأجزاء بالأحجام المطلوبة و في الوقت المناسب و المكان المناسب </a:t>
            </a:r>
          </a:p>
        </p:txBody>
      </p:sp>
    </p:spTree>
    <p:extLst>
      <p:ext uri="{BB962C8B-B14F-4D97-AF65-F5344CB8AC3E}">
        <p14:creationId xmlns:p14="http://schemas.microsoft.com/office/powerpoint/2010/main" val="1284391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618858"/>
          </a:xfrm>
        </p:spPr>
        <p:txBody>
          <a:bodyPr/>
          <a:lstStyle/>
          <a:p>
            <a:pPr algn="just"/>
            <a:r>
              <a:rPr lang="ar-IQ" sz="2800" dirty="0" smtClean="0">
                <a:cs typeface="+mn-cs"/>
              </a:rPr>
              <a:t>و </a:t>
            </a:r>
            <a:r>
              <a:rPr lang="ar-IQ" sz="2800" dirty="0">
                <a:cs typeface="+mn-cs"/>
              </a:rPr>
              <a:t>في حالة تسمح بالاستخدام و ذلك بأقل تكلفة ممكنة و لا يمكن أن تعتبر أنشطة النقل و التخزين مثلا من الأنشطة الحديثة حيث أن الاتجاه الإداري الحديث يتمثل في الربط والتنسيق بينهما للتوصل إلى وظيفة متكاملة هي وظيفة الإمداد</a:t>
            </a:r>
            <a:r>
              <a:rPr lang="ar-IQ" dirty="0"/>
              <a:t>. </a:t>
            </a:r>
            <a:br>
              <a:rPr lang="ar-IQ" dirty="0"/>
            </a:br>
            <a:r>
              <a:rPr lang="ar-IQ" sz="2800" dirty="0"/>
              <a:t> ومن انواع الامداد (الإمداد العكسي )</a:t>
            </a:r>
            <a:r>
              <a:rPr lang="en-US" sz="2800" dirty="0" smtClean="0"/>
              <a:t>(logistique-Retro </a:t>
            </a:r>
            <a:r>
              <a:rPr lang="en-US" sz="2800" dirty="0"/>
              <a:t>)): </a:t>
            </a:r>
            <a:r>
              <a:rPr lang="ar-IQ" sz="2800" dirty="0" smtClean="0"/>
              <a:t/>
            </a:r>
            <a:br>
              <a:rPr lang="ar-IQ" sz="2800" dirty="0" smtClean="0"/>
            </a:br>
            <a:r>
              <a:rPr lang="ar-IQ" sz="2800" dirty="0"/>
              <a:t>و</a:t>
            </a:r>
            <a:r>
              <a:rPr lang="ar-IQ" sz="2800" dirty="0" smtClean="0"/>
              <a:t>يهتم </a:t>
            </a:r>
            <a:r>
              <a:rPr lang="ar-IQ" sz="2800" dirty="0"/>
              <a:t>هذا الإمداد بالتدفقات التي تكون من الزبائن إلى الموردين أو المنتجين و المتمثلة في المواد المستردة ، غير مباعة،او المرسلة للتصليح إضافة إلى الفضلات التي يجب التخلص منها بصفة عقلانية.</a:t>
            </a:r>
            <a:r>
              <a:rPr lang="ar-IQ" dirty="0"/>
              <a:t/>
            </a:r>
            <a:br>
              <a:rPr lang="ar-IQ" dirty="0"/>
            </a:br>
            <a:endParaRPr lang="ar-IQ" dirty="0"/>
          </a:p>
        </p:txBody>
      </p:sp>
    </p:spTree>
    <p:extLst>
      <p:ext uri="{BB962C8B-B14F-4D97-AF65-F5344CB8AC3E}">
        <p14:creationId xmlns:p14="http://schemas.microsoft.com/office/powerpoint/2010/main" val="2863958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10525"/>
            <a:ext cx="8229600" cy="658777"/>
          </a:xfrm>
        </p:spPr>
        <p:txBody>
          <a:bodyPr>
            <a:normAutofit fontScale="90000"/>
          </a:bodyPr>
          <a:lstStyle/>
          <a:p>
            <a:r>
              <a:rPr lang="ar-IQ" sz="2800" b="1" dirty="0"/>
              <a:t>علاقة إدارة الإمداد بإدارة التسويق </a:t>
            </a:r>
            <a:r>
              <a:rPr lang="ar-IQ" dirty="0"/>
              <a:t>:</a:t>
            </a:r>
          </a:p>
        </p:txBody>
      </p:sp>
      <p:sp>
        <p:nvSpPr>
          <p:cNvPr id="3" name="عنصر نائب للمحتوى 2"/>
          <p:cNvSpPr>
            <a:spLocks noGrp="1"/>
          </p:cNvSpPr>
          <p:nvPr>
            <p:ph idx="1"/>
          </p:nvPr>
        </p:nvSpPr>
        <p:spPr>
          <a:xfrm>
            <a:off x="179512" y="836712"/>
            <a:ext cx="8784976" cy="5904656"/>
          </a:xfrm>
        </p:spPr>
        <p:txBody>
          <a:bodyPr>
            <a:normAutofit fontScale="85000" lnSpcReduction="20000"/>
          </a:bodyPr>
          <a:lstStyle/>
          <a:p>
            <a:r>
              <a:rPr lang="ar-IQ" dirty="0"/>
              <a:t>ويمكن لأنشطة الإمداد أن تساعد المنظمة على التوسع في السوق و زيادة حصتها و بالتالي رفع مردوديتها مع خلق القيمة بالنسبة لزبائن و موردي المنظمة و هذه القيمة يمكن التعبير عنها من زاويتين هما الوقت و المكان فالمنتجات و الخدمات تكون بدون قيمة أو ليس لها قيمة إلا إذا أصبحت في متناول الزبائن من حيث الوقت و المكان الذي يحقق رغبتهم</a:t>
            </a:r>
            <a:r>
              <a:rPr lang="ar-IQ" dirty="0" smtClean="0"/>
              <a:t>.</a:t>
            </a:r>
          </a:p>
          <a:p>
            <a:endParaRPr lang="ar-IQ" dirty="0"/>
          </a:p>
          <a:p>
            <a:r>
              <a:rPr lang="ar-IQ" b="1" dirty="0"/>
              <a:t>و يمكن تلخيص المهام الإستراتيجية لأنشطة الإمداد  والتسويق فيما يلي:</a:t>
            </a:r>
          </a:p>
          <a:p>
            <a:r>
              <a:rPr lang="ar-IQ" dirty="0"/>
              <a:t>1.	</a:t>
            </a:r>
            <a:r>
              <a:rPr lang="ar-IQ" b="1" dirty="0"/>
              <a:t>تخفيض تكاليف أنشطة الإمداد : </a:t>
            </a:r>
            <a:r>
              <a:rPr lang="ar-IQ" dirty="0"/>
              <a:t>تشكل تكاليف أنشطة الإمداد جزءا كبيرا من تكاليف التشغيل في أي منظمة، لذلك فإن الإدارة بدأت تهتم بعناصر تكلفة أنشطة الإمداد و تسعى إلى ترشيدها على النحو الذي يساعد على ترشيد التكاليف الكلية و بالتالي زيادة الربحية و من بعض الوسائل التي تستخدمها المنظمات لتخفيض أنشطة الإمداد ما يسمى بعملية التبسيط مثل الحد من عدد المخازن غير الضرورية، التقليل من مستويات المخزون و رأس المال المستثمر فيه و تكلفة الإحتفاظ به و التشغيل و الإنتاج و كذلك عملية الشحن للزبائن و الالتزام بمواعيد التسليم، بشرط ألا يكون لهذه العمليات آثار عكسية على مستوى خدمة الزبائن.</a:t>
            </a:r>
          </a:p>
          <a:p>
            <a:endParaRPr lang="ar-IQ" dirty="0"/>
          </a:p>
        </p:txBody>
      </p:sp>
    </p:spTree>
    <p:extLst>
      <p:ext uri="{BB962C8B-B14F-4D97-AF65-F5344CB8AC3E}">
        <p14:creationId xmlns:p14="http://schemas.microsoft.com/office/powerpoint/2010/main" val="276974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0"/>
            <a:ext cx="8507288" cy="6741368"/>
          </a:xfrm>
        </p:spPr>
        <p:txBody>
          <a:bodyPr>
            <a:noAutofit/>
          </a:bodyPr>
          <a:lstStyle/>
          <a:p>
            <a:pPr algn="r"/>
            <a:r>
              <a:rPr lang="ar-IQ" sz="2400" dirty="0">
                <a:cs typeface="+mn-cs"/>
              </a:rPr>
              <a:t/>
            </a:r>
            <a:br>
              <a:rPr lang="ar-IQ" sz="2400" dirty="0">
                <a:cs typeface="+mn-cs"/>
              </a:rPr>
            </a:br>
            <a:r>
              <a:rPr lang="ar-IQ" sz="2400" b="1" dirty="0" smtClean="0">
                <a:cs typeface="+mn-cs"/>
              </a:rPr>
              <a:t>2.تحقيق </a:t>
            </a:r>
            <a:r>
              <a:rPr lang="ar-IQ" sz="2400" b="1" dirty="0">
                <a:cs typeface="+mn-cs"/>
              </a:rPr>
              <a:t>الموائمة بين الإنتاج و الاستهلاك : </a:t>
            </a:r>
            <a:r>
              <a:rPr lang="ar-IQ" sz="2400" dirty="0">
                <a:cs typeface="+mn-cs"/>
              </a:rPr>
              <a:t>تتمثل القيمة الاقتصادية للتخزين في خلق المنفعة الزمانية و ذلك بتوفير المنتج في السوق وقت الطلب عليه و من ناحية أخرى فإن وظيفة الإمداد تمثل إضافة لقيمة المنتجات من خلال خلق المنفعة المكانية، أي إتاحة المنتج في أماكن بخلاف أماكن الإنتاج و حيث يوجد الطلب عليه و من ناحية أخرى فإن التعبئة تساعد على تسهيل النقل و التخزين و المناولة و من ثم إضافة قيمة أخرى للمنتج متمثلة في الحفاظ على شكله و حمايته</a:t>
            </a:r>
            <a:r>
              <a:rPr lang="ar-IQ" sz="2400" dirty="0" smtClean="0">
                <a:cs typeface="+mn-cs"/>
              </a:rPr>
              <a:t>.</a:t>
            </a:r>
            <a:br>
              <a:rPr lang="ar-IQ" sz="2400" dirty="0" smtClean="0">
                <a:cs typeface="+mn-cs"/>
              </a:rPr>
            </a:br>
            <a:r>
              <a:rPr lang="ar-IQ" sz="2400" dirty="0">
                <a:cs typeface="+mn-cs"/>
              </a:rPr>
              <a:t/>
            </a:r>
            <a:br>
              <a:rPr lang="ar-IQ" sz="2400" dirty="0">
                <a:cs typeface="+mn-cs"/>
              </a:rPr>
            </a:br>
            <a:r>
              <a:rPr lang="ar-IQ" sz="2400" dirty="0" smtClean="0">
                <a:cs typeface="+mn-cs"/>
              </a:rPr>
              <a:t>3</a:t>
            </a:r>
            <a:r>
              <a:rPr lang="ar-IQ" sz="2400" b="1" dirty="0" smtClean="0">
                <a:cs typeface="+mn-cs"/>
              </a:rPr>
              <a:t>.تحسين </a:t>
            </a:r>
            <a:r>
              <a:rPr lang="ar-IQ" sz="2400" b="1" dirty="0">
                <a:cs typeface="+mn-cs"/>
              </a:rPr>
              <a:t>خدمة الزبائن : </a:t>
            </a:r>
            <a:r>
              <a:rPr lang="ar-IQ" sz="2400" dirty="0">
                <a:cs typeface="+mn-cs"/>
              </a:rPr>
              <a:t>إن مستوى خدمة الزبائن سيؤثر بشكل مباشر على مستوى الطلب و من ثم حجم المبيعات و بالتالي خلق الميزة التنافسية الأساسية أمام المنظمة.</a:t>
            </a:r>
            <a:br>
              <a:rPr lang="ar-IQ" sz="2400" dirty="0">
                <a:cs typeface="+mn-cs"/>
              </a:rPr>
            </a:br>
            <a:r>
              <a:rPr lang="ar-IQ" sz="2400" b="1" dirty="0" smtClean="0">
                <a:cs typeface="+mn-cs"/>
              </a:rPr>
              <a:t>4.تحقيق </a:t>
            </a:r>
            <a:r>
              <a:rPr lang="ar-IQ" sz="2400" b="1" dirty="0">
                <a:cs typeface="+mn-cs"/>
              </a:rPr>
              <a:t>الاستقرار في الأسعار : </a:t>
            </a:r>
            <a:r>
              <a:rPr lang="ar-IQ" sz="2400" dirty="0">
                <a:cs typeface="+mn-cs"/>
              </a:rPr>
              <a:t>إن الإدارة الفعالة لأنشطة الإمداد يمكن أن تساعد على تحقيق استقرار الأسعار فإذا زاد المعروض من سلعة ما فعلى المنتجين القيام بتخزين كميات كبيرة من هذا المنتج إلى أن يتحقق التوازن بين العرض و الطلب و بالتالي استقرار أسعار المنتجات.</a:t>
            </a:r>
            <a:br>
              <a:rPr lang="ar-IQ" sz="2400" dirty="0">
                <a:cs typeface="+mn-cs"/>
              </a:rPr>
            </a:br>
            <a:r>
              <a:rPr lang="ar-IQ" sz="2400" b="1" dirty="0" smtClean="0">
                <a:cs typeface="+mn-cs"/>
              </a:rPr>
              <a:t>5.زيادة </a:t>
            </a:r>
            <a:r>
              <a:rPr lang="ar-IQ" sz="2400" b="1" dirty="0">
                <a:cs typeface="+mn-cs"/>
              </a:rPr>
              <a:t>كفاءة النقل : </a:t>
            </a:r>
            <a:r>
              <a:rPr lang="ar-IQ" sz="2400" dirty="0">
                <a:cs typeface="+mn-cs"/>
              </a:rPr>
              <a:t>يجب أن تعمل الإدارة الفعالة لأنشطة الإمداد على السرعة في التسليم و تخفيض تكلفة النقل و ذلك من خلال :</a:t>
            </a:r>
            <a:br>
              <a:rPr lang="ar-IQ" sz="2400" dirty="0">
                <a:cs typeface="+mn-cs"/>
              </a:rPr>
            </a:br>
            <a:r>
              <a:rPr lang="ar-IQ" sz="2400" dirty="0">
                <a:cs typeface="+mn-cs"/>
              </a:rPr>
              <a:t>- اختيار وسيلة النقل المناسبة.</a:t>
            </a:r>
            <a:br>
              <a:rPr lang="ar-IQ" sz="2400" dirty="0">
                <a:cs typeface="+mn-cs"/>
              </a:rPr>
            </a:br>
            <a:r>
              <a:rPr lang="ar-IQ" sz="2400" dirty="0">
                <a:cs typeface="+mn-cs"/>
              </a:rPr>
              <a:t>- الجدولة الموضوعية و المناسبة لمواعيد التسليم.</a:t>
            </a:r>
            <a:br>
              <a:rPr lang="ar-IQ" sz="2400" dirty="0">
                <a:cs typeface="+mn-cs"/>
              </a:rPr>
            </a:br>
            <a:endParaRPr lang="ar-IQ" sz="2400" dirty="0">
              <a:cs typeface="+mn-cs"/>
            </a:endParaRPr>
          </a:p>
        </p:txBody>
      </p:sp>
    </p:spTree>
    <p:extLst>
      <p:ext uri="{BB962C8B-B14F-4D97-AF65-F5344CB8AC3E}">
        <p14:creationId xmlns:p14="http://schemas.microsoft.com/office/powerpoint/2010/main" val="723545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8964488" cy="6741368"/>
          </a:xfrm>
        </p:spPr>
        <p:txBody>
          <a:bodyPr>
            <a:normAutofit fontScale="90000"/>
          </a:bodyPr>
          <a:lstStyle/>
          <a:p>
            <a:pPr algn="r"/>
            <a:r>
              <a:rPr lang="ar-IQ" sz="3100" b="1" dirty="0"/>
              <a:t>النقل كوظيفة إستراتيجية في شبكة الإمداد :</a:t>
            </a:r>
            <a:r>
              <a:rPr lang="ar-IQ" sz="3100" dirty="0"/>
              <a:t/>
            </a:r>
            <a:br>
              <a:rPr lang="ar-IQ" sz="3100" dirty="0"/>
            </a:br>
            <a:r>
              <a:rPr lang="ar-IQ" sz="3100" b="1" dirty="0"/>
              <a:t>1 - مفهوم النقل :</a:t>
            </a:r>
            <a:r>
              <a:rPr lang="ar-IQ" sz="3100" dirty="0"/>
              <a:t/>
            </a:r>
            <a:br>
              <a:rPr lang="ar-IQ" sz="3100" dirty="0"/>
            </a:br>
            <a:r>
              <a:rPr lang="ar-IQ" sz="3100" dirty="0"/>
              <a:t>لقد عرف النقل بأنه الأداة التي عن طريقها يمكن توسيع السوق واستغلال الموارد البشرية و المادية التي لم تستغل سابقا باتجاه زيادة الإنتاج وتحسين نوعيته، فهو يساهم في انتقال السلع و اليد العاملة إلى الأماكن التي تكون فيها أكثر نفعا </a:t>
            </a:r>
            <a:r>
              <a:rPr lang="ar-IQ" sz="3100" dirty="0" smtClean="0"/>
              <a:t>.</a:t>
            </a:r>
            <a:br>
              <a:rPr lang="ar-IQ" sz="3100" dirty="0" smtClean="0"/>
            </a:br>
            <a:r>
              <a:rPr lang="ar-IQ" sz="3100" dirty="0"/>
              <a:t/>
            </a:r>
            <a:br>
              <a:rPr lang="ar-IQ" sz="3100" dirty="0"/>
            </a:br>
            <a:r>
              <a:rPr lang="ar-IQ" sz="3100" b="1" dirty="0"/>
              <a:t>وفي تعريف أخر لروبنسون وبامفورد </a:t>
            </a:r>
            <a:r>
              <a:rPr lang="en-US" sz="3100" b="1" dirty="0"/>
              <a:t>Robinson &amp; Bamford</a:t>
            </a:r>
            <a:r>
              <a:rPr lang="en-US" sz="3100" dirty="0"/>
              <a:t/>
            </a:r>
            <a:br>
              <a:rPr lang="en-US" sz="3100" dirty="0"/>
            </a:br>
            <a:r>
              <a:rPr lang="en-US" sz="3100" dirty="0"/>
              <a:t>"</a:t>
            </a:r>
            <a:r>
              <a:rPr lang="ar-IQ" sz="3100" dirty="0"/>
              <a:t>يتعلق النقل بحركة الأشخاص و السلع لغرض معين" وبلغة الاقتصاد لهذا المفهوم فان الطلب على النقل مشتق من الطلب على تسهيل حركة نقل الأشخاص و البضائع ، و يكون النقل مفيدا طالما انه يوفر خدمة</a:t>
            </a:r>
            <a:br>
              <a:rPr lang="ar-IQ" sz="3100" dirty="0"/>
            </a:br>
            <a:r>
              <a:rPr lang="ar-IQ" sz="3100" b="1" dirty="0"/>
              <a:t>ويلخص جون الكسندر </a:t>
            </a:r>
            <a:r>
              <a:rPr lang="en-US" sz="3100" b="1" dirty="0"/>
              <a:t>Alexander.J </a:t>
            </a:r>
            <a:r>
              <a:rPr lang="ar-IQ" sz="3100" b="1" dirty="0"/>
              <a:t>وظيفة النقل في التعريف التالي</a:t>
            </a:r>
            <a:br>
              <a:rPr lang="ar-IQ" sz="3100" b="1" dirty="0"/>
            </a:br>
            <a:r>
              <a:rPr lang="ar-IQ" sz="3100" dirty="0"/>
              <a:t>"النقل هو حركة السلع و الأشخاص من مكان لأخر ويرى بعض الباحثين ان الاتصالات و الأفكار تدخل أيضا ضمن النقل" وهو تعريف أكثر قبولا من التعريف السابق لأنه ادخل في الاعتبار جميع أنماط الحركة</a:t>
            </a:r>
            <a:r>
              <a:rPr lang="ar-IQ" dirty="0" smtClean="0"/>
              <a:t>.</a:t>
            </a:r>
            <a:endParaRPr lang="ar-IQ" dirty="0"/>
          </a:p>
        </p:txBody>
      </p:sp>
    </p:spTree>
    <p:extLst>
      <p:ext uri="{BB962C8B-B14F-4D97-AF65-F5344CB8AC3E}">
        <p14:creationId xmlns:p14="http://schemas.microsoft.com/office/powerpoint/2010/main" val="394181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87" y="0"/>
            <a:ext cx="8686800" cy="706090"/>
          </a:xfrm>
        </p:spPr>
        <p:txBody>
          <a:bodyPr>
            <a:normAutofit fontScale="90000"/>
          </a:bodyPr>
          <a:lstStyle/>
          <a:p>
            <a:r>
              <a:rPr lang="ar-IQ" sz="2800" b="1" dirty="0"/>
              <a:t>أهم العوامل المؤثرة في اختيار وسيلة النقل </a:t>
            </a:r>
            <a:r>
              <a:rPr lang="ar-IQ" dirty="0"/>
              <a:t>.</a:t>
            </a:r>
          </a:p>
        </p:txBody>
      </p:sp>
      <p:sp>
        <p:nvSpPr>
          <p:cNvPr id="3" name="عنصر نائب للمحتوى 2"/>
          <p:cNvSpPr>
            <a:spLocks noGrp="1"/>
          </p:cNvSpPr>
          <p:nvPr>
            <p:ph idx="1"/>
          </p:nvPr>
        </p:nvSpPr>
        <p:spPr>
          <a:xfrm>
            <a:off x="0" y="764704"/>
            <a:ext cx="8820472" cy="6093296"/>
          </a:xfrm>
        </p:spPr>
        <p:txBody>
          <a:bodyPr>
            <a:normAutofit fontScale="47500" lnSpcReduction="20000"/>
          </a:bodyPr>
          <a:lstStyle/>
          <a:p>
            <a:endParaRPr lang="ar-IQ" dirty="0"/>
          </a:p>
          <a:p>
            <a:r>
              <a:rPr lang="ar-IQ" sz="4500" b="1" dirty="0" smtClean="0"/>
              <a:t>1-عوامل </a:t>
            </a:r>
            <a:r>
              <a:rPr lang="ar-IQ" sz="4500" b="1" dirty="0"/>
              <a:t>متعلقة بالسلع المنقولة</a:t>
            </a:r>
          </a:p>
          <a:p>
            <a:r>
              <a:rPr lang="ar-IQ" sz="4500" dirty="0"/>
              <a:t>ا-  وزن السلع</a:t>
            </a:r>
          </a:p>
          <a:p>
            <a:r>
              <a:rPr lang="ar-IQ" sz="4500" dirty="0"/>
              <a:t>ب- أحجام السلع</a:t>
            </a:r>
          </a:p>
          <a:p>
            <a:r>
              <a:rPr lang="ar-IQ" sz="4500" dirty="0"/>
              <a:t>ج- مدى انتظام الشحنات</a:t>
            </a:r>
          </a:p>
          <a:p>
            <a:r>
              <a:rPr lang="ar-IQ" sz="4500" dirty="0"/>
              <a:t> ح- قابلية البضائع للتلف من عدمه</a:t>
            </a:r>
          </a:p>
          <a:p>
            <a:r>
              <a:rPr lang="ar-IQ" sz="4500" dirty="0"/>
              <a:t>د- نوعية التغليف </a:t>
            </a:r>
          </a:p>
          <a:p>
            <a:r>
              <a:rPr lang="ar-IQ" sz="4500" b="1" dirty="0" smtClean="0"/>
              <a:t>2-عوامل </a:t>
            </a:r>
            <a:r>
              <a:rPr lang="ar-IQ" sz="4500" b="1" dirty="0"/>
              <a:t>متعلقة بوسيلة النقل</a:t>
            </a:r>
          </a:p>
          <a:p>
            <a:r>
              <a:rPr lang="ar-IQ" sz="4500" dirty="0"/>
              <a:t>أ‌-	التكلفة</a:t>
            </a:r>
          </a:p>
          <a:p>
            <a:r>
              <a:rPr lang="ar-IQ" sz="4500" dirty="0"/>
              <a:t>ب‌-	السرعة (الوقت اللازم للنقل)</a:t>
            </a:r>
          </a:p>
          <a:p>
            <a:r>
              <a:rPr lang="ar-IQ" sz="4500" dirty="0"/>
              <a:t>ت‌-	مدى الاعتماد على الوسيلة</a:t>
            </a:r>
          </a:p>
          <a:p>
            <a:r>
              <a:rPr lang="ar-IQ" sz="4500" dirty="0"/>
              <a:t>ث‌-	المدى الجغرافي الذي تغطيه الوسيلة</a:t>
            </a:r>
          </a:p>
          <a:p>
            <a:r>
              <a:rPr lang="ar-IQ" sz="4500" dirty="0"/>
              <a:t>ج‌-	مدى الرقابة على السلع أثناء مرحلة النقل</a:t>
            </a:r>
          </a:p>
          <a:p>
            <a:r>
              <a:rPr lang="ar-IQ" sz="4500" dirty="0"/>
              <a:t>ح‌-	الدقة في تحرير مستندات النقل</a:t>
            </a:r>
          </a:p>
          <a:p>
            <a:r>
              <a:rPr lang="ar-IQ" sz="4500" b="1" dirty="0" smtClean="0"/>
              <a:t>3-عوامل </a:t>
            </a:r>
            <a:r>
              <a:rPr lang="ar-IQ" sz="4500" b="1" dirty="0"/>
              <a:t>متعلقة بالمنظمة</a:t>
            </a:r>
          </a:p>
          <a:p>
            <a:r>
              <a:rPr lang="ar-IQ" sz="4500" dirty="0"/>
              <a:t>أ‌-	حجم المنظمة وأهدافها</a:t>
            </a:r>
          </a:p>
          <a:p>
            <a:r>
              <a:rPr lang="ar-IQ" sz="4500" dirty="0"/>
              <a:t>ب‌-	استراتيجيات التسويق بالمنظمة</a:t>
            </a:r>
          </a:p>
          <a:p>
            <a:r>
              <a:rPr lang="ar-IQ" sz="4500" dirty="0"/>
              <a:t>ت‌-	الهيكل الإداري للمنظمة</a:t>
            </a:r>
          </a:p>
          <a:p>
            <a:r>
              <a:rPr lang="ar-IQ" sz="4500" dirty="0"/>
              <a:t>ث‌-	طبيعة المنافسة السائدة</a:t>
            </a:r>
          </a:p>
          <a:p>
            <a:endParaRPr lang="ar-IQ" dirty="0"/>
          </a:p>
        </p:txBody>
      </p:sp>
    </p:spTree>
    <p:extLst>
      <p:ext uri="{BB962C8B-B14F-4D97-AF65-F5344CB8AC3E}">
        <p14:creationId xmlns:p14="http://schemas.microsoft.com/office/powerpoint/2010/main" val="2823704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78698"/>
          </a:xfrm>
        </p:spPr>
        <p:txBody>
          <a:bodyPr>
            <a:normAutofit fontScale="90000"/>
          </a:bodyPr>
          <a:lstStyle/>
          <a:p>
            <a:pPr algn="r"/>
            <a:r>
              <a:rPr lang="ar-IQ" sz="2800" b="1" dirty="0">
                <a:cs typeface="+mn-cs"/>
              </a:rPr>
              <a:t>4-العوامل المرتبطة بالسوق</a:t>
            </a:r>
            <a:r>
              <a:rPr lang="ar-IQ" sz="2800" dirty="0">
                <a:cs typeface="+mn-cs"/>
              </a:rPr>
              <a:t/>
            </a:r>
            <a:br>
              <a:rPr lang="ar-IQ" sz="2800" dirty="0">
                <a:cs typeface="+mn-cs"/>
              </a:rPr>
            </a:br>
            <a:r>
              <a:rPr lang="ar-IQ" sz="2800" b="1" dirty="0">
                <a:cs typeface="+mn-cs"/>
              </a:rPr>
              <a:t>- درجة المنافسة السائدة بين الوسائل المختلفة والمنافسة </a:t>
            </a:r>
            <a:r>
              <a:rPr lang="ar-IQ" sz="2800" dirty="0">
                <a:cs typeface="+mn-cs"/>
              </a:rPr>
              <a:t>في عرض الوسيلة الواحدة، فكلّما زادت حدة المنافسة بين وسائل النقل المتاحة كلما قلّت أسعارها والعكس</a:t>
            </a:r>
            <a:r>
              <a:rPr lang="ar-IQ" dirty="0">
                <a:cs typeface="+mn-cs"/>
              </a:rPr>
              <a:t/>
            </a:r>
            <a:br>
              <a:rPr lang="ar-IQ" dirty="0">
                <a:cs typeface="+mn-cs"/>
              </a:rPr>
            </a:br>
            <a:r>
              <a:rPr lang="ar-IQ" sz="3100" b="1" dirty="0">
                <a:cs typeface="+mn-cs"/>
              </a:rPr>
              <a:t>موقع السوق (مسافة النقل) :</a:t>
            </a:r>
            <a:r>
              <a:rPr lang="ar-IQ" sz="3100" dirty="0">
                <a:cs typeface="+mn-cs"/>
              </a:rPr>
              <a:t>وهذا العامل يحدد طول المسافات التي ستنقل المنتجات خلالها لذلك فكلّما بعدت الأسواق عن مراكز الإنتاج كلّما زادت تكلفة النقل والشحن والعكس صحيح.</a:t>
            </a:r>
            <a:br>
              <a:rPr lang="ar-IQ" sz="3100" dirty="0">
                <a:cs typeface="+mn-cs"/>
              </a:rPr>
            </a:br>
            <a:r>
              <a:rPr lang="ar-IQ" sz="3100" dirty="0">
                <a:cs typeface="+mn-cs"/>
              </a:rPr>
              <a:t>تكمن علاقة التسويق بالنقل</a:t>
            </a:r>
            <a:br>
              <a:rPr lang="ar-IQ" sz="3100" dirty="0">
                <a:cs typeface="+mn-cs"/>
              </a:rPr>
            </a:br>
            <a:r>
              <a:rPr lang="ar-IQ" sz="3100" dirty="0">
                <a:cs typeface="+mn-cs"/>
              </a:rPr>
              <a:t>ان التسويق هو عملية التخطيط، التنفيذ، التسعير، التـرويج وتوزيـع البضـائع والخـدمات لخلـق تبادل مع مجموعات أخرى، بما يـؤدي إلـى تحقيـق الأهـداف الفرديـة والتنظيميـة، ويخـتص التسويق بوضع المنتجات أو الخـدمات فـي قنـوات التوزيـع وذلـك لتسـهيل عمليـة التبـادل.</a:t>
            </a:r>
            <a:br>
              <a:rPr lang="ar-IQ" sz="3100" dirty="0">
                <a:cs typeface="+mn-cs"/>
              </a:rPr>
            </a:br>
            <a:endParaRPr lang="ar-IQ" dirty="0">
              <a:cs typeface="+mn-cs"/>
            </a:endParaRPr>
          </a:p>
        </p:txBody>
      </p:sp>
    </p:spTree>
    <p:extLst>
      <p:ext uri="{BB962C8B-B14F-4D97-AF65-F5344CB8AC3E}">
        <p14:creationId xmlns:p14="http://schemas.microsoft.com/office/powerpoint/2010/main" val="155850583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858</Words>
  <Application>Microsoft Office PowerPoint</Application>
  <PresentationFormat>On-screen Show (4:3)</PresentationFormat>
  <Paragraphs>70</Paragraphs>
  <Slides>21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21</vt:i4>
      </vt:variant>
    </vt:vector>
  </HeadingPairs>
  <TitlesOfParts>
    <vt:vector size="31" baseType="lpstr">
      <vt:lpstr>Andalus</vt:lpstr>
      <vt:lpstr>Arial</vt:lpstr>
      <vt:lpstr>Calibri</vt:lpstr>
      <vt:lpstr>Constantia</vt:lpstr>
      <vt:lpstr>Majalla UI</vt:lpstr>
      <vt:lpstr>Times New Roman</vt:lpstr>
      <vt:lpstr>Traditional Arabic</vt:lpstr>
      <vt:lpstr>Wingdings 2</vt:lpstr>
      <vt:lpstr>سمة Office</vt:lpstr>
      <vt:lpstr>تدفق</vt:lpstr>
      <vt:lpstr>PowerPoint Presentation</vt:lpstr>
      <vt:lpstr>مفهوم وتعريف استراتيجية النقل</vt:lpstr>
      <vt:lpstr>ولقد أوضحت العديد من الدراسات مايعانيه النقل من مشاكل في تسيير تدفق المواد و المنتجات و عدم وجود منظومة متكاملة يعمل من خلالها هذا النشاط ، لذلك تبين أهمية البحث للتعرف على النظم الحديثة و الأساليب العلمية المعتمدة في إدارة النقل و على رأسها إدارة شبكة الإمداد والنظر إلى النقل كجزء أساسي من هذه المنظومة المتكاملة و التي تتضمن الشراء، التخزين، التوزيع......،   إذن سنقوم بالتطرق الى ماهية شبكة الإمداد ثم إلى وظيفة النقل باعتبارها احد أهم الوظائف الإستراتيجية لشبكة الإمداد ويشير ان الإمداد إلى الإدارة الإستراتيجية لعملية تخزين كل المواد و الأجزاء والمنتجات التامة الصنع و نقل هذه العناصر من الموردين و داخل مرافق الوحدة الاقتصادية و نحو الزبائن و الهدف من ممارسة هذا النشاط هو توفير المخزون من المنتجات تامة الصنع و من المواد و الأجزاء بالأحجام المطلوبة و في الوقت المناسب و المكان المناسب </vt:lpstr>
      <vt:lpstr>و في حالة تسمح بالاستخدام و ذلك بأقل تكلفة ممكنة و لا يمكن أن تعتبر أنشطة النقل و التخزين مثلا من الأنشطة الحديثة حيث أن الاتجاه الإداري الحديث يتمثل في الربط والتنسيق بينهما للتوصل إلى وظيفة متكاملة هي وظيفة الإمداد.   ومن انواع الامداد (الإمداد العكسي )(logistique-Retro )):  ويهتم هذا الإمداد بالتدفقات التي تكون من الزبائن إلى الموردين أو المنتجين و المتمثلة في المواد المستردة ، غير مباعة،او المرسلة للتصليح إضافة إلى الفضلات التي يجب التخلص منها بصفة عقلانية. </vt:lpstr>
      <vt:lpstr>علاقة إدارة الإمداد بإدارة التسويق :</vt:lpstr>
      <vt:lpstr> 2.تحقيق الموائمة بين الإنتاج و الاستهلاك : تتمثل القيمة الاقتصادية للتخزين في خلق المنفعة الزمانية و ذلك بتوفير المنتج في السوق وقت الطلب عليه و من ناحية أخرى فإن وظيفة الإمداد تمثل إضافة لقيمة المنتجات من خلال خلق المنفعة المكانية، أي إتاحة المنتج في أماكن بخلاف أماكن الإنتاج و حيث يوجد الطلب عليه و من ناحية أخرى فإن التعبئة تساعد على تسهيل النقل و التخزين و المناولة و من ثم إضافة قيمة أخرى للمنتج متمثلة في الحفاظ على شكله و حمايته.  3.تحسين خدمة الزبائن : إن مستوى خدمة الزبائن سيؤثر بشكل مباشر على مستوى الطلب و من ثم حجم المبيعات و بالتالي خلق الميزة التنافسية الأساسية أمام المنظمة. 4.تحقيق الاستقرار في الأسعار : إن الإدارة الفعالة لأنشطة الإمداد يمكن أن تساعد على تحقيق استقرار الأسعار فإذا زاد المعروض من سلعة ما فعلى المنتجين القيام بتخزين كميات كبيرة من هذا المنتج إلى أن يتحقق التوازن بين العرض و الطلب و بالتالي استقرار أسعار المنتجات. 5.زيادة كفاءة النقل : يجب أن تعمل الإدارة الفعالة لأنشطة الإمداد على السرعة في التسليم و تخفيض تكلفة النقل و ذلك من خلال : - اختيار وسيلة النقل المناسبة. - الجدولة الموضوعية و المناسبة لمواعيد التسليم. </vt:lpstr>
      <vt:lpstr>النقل كوظيفة إستراتيجية في شبكة الإمداد : 1 - مفهوم النقل : لقد عرف النقل بأنه الأداة التي عن طريقها يمكن توسيع السوق واستغلال الموارد البشرية و المادية التي لم تستغل سابقا باتجاه زيادة الإنتاج وتحسين نوعيته، فهو يساهم في انتقال السلع و اليد العاملة إلى الأماكن التي تكون فيها أكثر نفعا .  وفي تعريف أخر لروبنسون وبامفورد Robinson &amp; Bamford "يتعلق النقل بحركة الأشخاص و السلع لغرض معين" وبلغة الاقتصاد لهذا المفهوم فان الطلب على النقل مشتق من الطلب على تسهيل حركة نقل الأشخاص و البضائع ، و يكون النقل مفيدا طالما انه يوفر خدمة ويلخص جون الكسندر Alexander.J وظيفة النقل في التعريف التالي "النقل هو حركة السلع و الأشخاص من مكان لأخر ويرى بعض الباحثين ان الاتصالات و الأفكار تدخل أيضا ضمن النقل" وهو تعريف أكثر قبولا من التعريف السابق لأنه ادخل في الاعتبار جميع أنماط الحركة.</vt:lpstr>
      <vt:lpstr>أهم العوامل المؤثرة في اختيار وسيلة النقل .</vt:lpstr>
      <vt:lpstr>4-العوامل المرتبطة بالسوق - درجة المنافسة السائدة بين الوسائل المختلفة والمنافسة في عرض الوسيلة الواحدة، فكلّما زادت حدة المنافسة بين وسائل النقل المتاحة كلما قلّت أسعارها والعكس موقع السوق (مسافة النقل) :وهذا العامل يحدد طول المسافات التي ستنقل المنتجات خلالها لذلك فكلّما بعدت الأسواق عن مراكز الإنتاج كلّما زادت تكلفة النقل والشحن والعكس صحيح. تكمن علاقة التسويق بالنقل ان التسويق هو عملية التخطيط، التنفيذ، التسعير، التـرويج وتوزيـع البضـائع والخـدمات لخلـق تبادل مع مجموعات أخرى، بما يـؤدي إلـى تحقيـق الأهـداف الفرديـة والتنظيميـة، ويخـتص التسويق بوضع المنتجات أو الخـدمات فـي قنـوات التوزيـع وذلـك لتسـهيل عمليـة التبـادل. </vt:lpstr>
      <vt:lpstr>أنشطة الإمداد تؤثر على نشاط التسويق والبيع من خلال: • تكلفة سعر المنتج • توقيت إنتاج المنتج • جودة الإمدادات ومن ثم جودة المنتج • توقيت إتاحة المنتج للزبون • أماكن إتاحة المنتج للزبون • كفاءة أساليب وأدوات التعبئة والتغليف وفق احتياجات ورغبات وأذواق الزبون • مستوى رضا الزبون عن الخدمات التي تقدمها له المنظمة؛ • العلاقة بين مصادر الإمداد التي تشتري منتجات المنظمة (المورد/ الزبون)؛ فالعلاقة بين اللوجستيك والتسويق علاقـة تـرابط وتقـاطع ويـتم التـأثير مـن خـلال البيانـات والمعلومات المقدمة من طرف إدارة التسويق ومن بينها ما يلي: - قيمة المبيعات الحالية والمتوقعة وأيضا خطط التسويق المختلفة؛ - معلومات عن الزبائن الذي يشترون منتجات الشركة وخاصـة إذا كـان الـبعض مـنهم يعتبـر موردا لبعض أصناف المواد والخامات؛ - أيضا تساعد بحوث التسويق في تنمية معلومات الشراء عند اتخاذ قرارات الشراء</vt:lpstr>
      <vt:lpstr>- أيضا تستفيد إدارة التسويق من البيانات الخاصة بالتطورات التـي تحـدث فـي أسـواق المـواد ومستلزمات الإنتاج حتى تضـع سياسـاتها التسـويقية ممـا يتفـق مـع خصـائص هـذه المـواد بالأسعار والتكلفة المناسبة وتتخذ السلع مسار التوزيع  وهو المسار الذي تتخذه السلع لدى انتقال ملكيتها عن طريق الوسطاء والسماسره وتجار الجملة والتجزئة كما يجمع كل النشاطات الموضوعية في التسيير بطريقة ذات مردودية للتدفقات ، المنتجات و البضائع من نقاط الأصل إلى غاية أماكن استعمالها إلى الاستهلاك  و يمكن أن يستنتج من هذا التعريف  أن مهمته هي ضمان انتقال السلع و الخدمات من المنتج إلى المستهلك . و تتجلى أهمية التوزيع المادي من خلال الخدمات التي يقدمها وهي كما يلي : oاستحواذ على إجراء كبير من تكلفة التسويق . oتقديم المنفعة المكانية و الزمانية. oالزيادة في الدخل القومي. oالمساهمة في تحسين المستوى المعيشة </vt:lpstr>
      <vt:lpstr>مهام التوزيع تكمن في :</vt:lpstr>
      <vt:lpstr>- طرق التوزيع و أهميتها : • أهمية وظيفة التوزيع : </vt:lpstr>
      <vt:lpstr>وتعتبر طريقة البيع إلى الزبائن مباشرة هي أكثر طرق التوزيع تكلفة ، و يرجع ذلك إلى أن البيع يتطلب تعيين عدد من رجال البيع وما يتبع ذلك من تنظيم وإسراف على أعمالهم كما تكلفة البيع المباشر إلى الزبائن  للسلع الصناعية أكثر من التوزيع المباشر للسلع الاستهلاكية و يرجع ذلك إلى ما يستلزمه بيع السلع الصناعية من مهارات عالية في رجال البيع و يتبع ذلك من زيادة تدريبهم و الإشراف عليهم .  وعليه تتعدد الطرق التوزيعية ، ويمكن حصر أهمها في الأتي : 1)البيع المباشر للمستهلك. 2)البيع إلى تجار التجزئة . 3)البيع إلى تجار الجملة. 4)البيع بواسطة وكلاء البيع. </vt:lpstr>
      <vt:lpstr>العلاقة بين مزيج التسويق والمزيج الامدادي</vt:lpstr>
      <vt:lpstr>تنفيذ التسويق العكسي  يتم من خلال خطوات متصلة يتم فيها تنفيذ تكتيكات التسويق ولكن بأهداف مختلفة في هذه الحالة, حيث يكون الهدف هو عكس المعتاد من التسويق او المعروف عنه, حيث انه يستهدف خفض الطلب على المنتج او الخدمة لمعدلات آمنة من غير ما يسبب ذلك في منع الطلب الإضرار بالعملية التسويقية الاساسية أو هدم صورة العلامة التجارية والثقة فيها. ويتم بشكل أولي من خلال دراسة واستغلال متغيرات البيئة التسويقية الحالية مقارنة بالوقت الذي تم فيه عرض المنتج او الخدمة لأول مرة, ومحاولة عدم التوافق مع المستجدات, مع إيجاد حلول بديلة للمستخدمين في منتجات أخرى أو توجيه الشريحة المستهدفة إلى مسارات مختلفة أو طلب خدمات مختلفة. أسباب استخدام استراتيجيات التسويق العكسي  كتيرة جداً, المفروض ان كل شركة او مؤسسة او منتج تضع سياستها للتسويق العكسي من قبل حتى بداية العملية التسويقية, ويتم تفعيلها وقت الحاجة </vt:lpstr>
      <vt:lpstr>ضمان عدم وصول المنتج أو الخدمة للناس خارج الشريحة المستهدفة, بخاصة لو الشريحة المستهدفة مخصصة جداً وعددها أقل من القطاع السوقي ويضم هذه الشريحة. تجنب الوقوع في مشكلة إرتفاع سقف طموحات الزبائن بشكل لا تستطيع تلبيته. إجراء إستباقي لتلافي ردود الفعل السلبية من الزبائن. وقد يمثل التسويق العكسي  استراتيجية التسويق الاساسية الأصلية التوعية ضد سوء التعامل مع البيئة والحد من التلوث والأضرار العامة. التسويق في الاساس كعملية احد اهدافها الاساسية هو فرض التوازن ما بين الطلب والعرض , وزيادة التقبل للخدمة والمنتج وزيادة مدى قبوله وانتشاره والإقبال على استهلاكه, يتم بشكل غير محدود لأن في النهاية كل شيء محكوم بقدرة انتاجية وحسابات التصنيع والتجهيز او الوقت المفترض لتقديم الخدمة وضمان جودتها. </vt:lpstr>
      <vt:lpstr>تنفيذ منهجية التسويق العكسي أو التسويق السلبي ويقسم لاتنين من الطرق: التسويق السلبي بشكل عام: على كل المستخدمين وكل السوق, من الامثلة الحكومات عندما تقوم المنظمات  باصدار جديد من المنتج . التسويق السلبي بشكل مخصص: لشريحة معينة او لقطاع معين من السوق التخلص من ازبائن الذين يتسببون بتكلفة اكبر وربح أقل من باقي الزبائن. وللحد من الطلب, يتم من خلال بعض التكتيكات المختلفة, منها التكتيكات المباشرة او الأساليب السهلة اللي بتعتمد على عكس المزيج التسويقي : 1)رفع الاسعار أو تغيير السياسة التسعيرية مثل منع التخفيضات ووقف العروض الخاصة. 2)تقليل مصاريف الإعلانات والتوزيع أو التقليل والحد من القنوات الإعلانية أو عدم إستخدام بعضها. </vt:lpstr>
      <vt:lpstr> 3)الحد من توافر المنتج تدريجياً في الأسواق المعتادة وحصره على منافذ بيع معينة. 4) تعقيد طلب الخدمة وتحديد اشتراطات خاصة ليها أو وضع شروط على عملية الشراء. 5)إجراء المقارنات الدقيقة واستخدام خصائص المنتجين في توضيح الفارق. بشكل آخر وفي تعريف تاني للتسويق العكسي أو التسويق المضاد أو التسويق السلبي: هو تبني مجموعة من الاستراتيجيات تهدف إلى تقليل ومنع المستهلكين المستهدفين عموماً أو مجموعات معينة منهم سواء بشكل مؤقت أو بشكل مستمر ودائم بهدف الحد من استهلاك منتج أو خدمة معينة . </vt:lpstr>
      <vt:lpstr>مع أطيب التحيات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NOOR ALIRAQ</dc:creator>
  <cp:lastModifiedBy>MAHA ALAZAWI</cp:lastModifiedBy>
  <cp:revision>6</cp:revision>
  <dcterms:created xsi:type="dcterms:W3CDTF">2018-04-18T06:34:48Z</dcterms:created>
  <dcterms:modified xsi:type="dcterms:W3CDTF">2018-06-20T05:34:49Z</dcterms:modified>
</cp:coreProperties>
</file>