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9" r:id="rId5"/>
    <p:sldId id="297"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98" r:id="rId19"/>
    <p:sldId id="275" r:id="rId20"/>
    <p:sldId id="276" r:id="rId21"/>
    <p:sldId id="277" r:id="rId22"/>
    <p:sldId id="278" r:id="rId23"/>
    <p:sldId id="279" r:id="rId24"/>
    <p:sldId id="282" r:id="rId25"/>
    <p:sldId id="284" r:id="rId26"/>
    <p:sldId id="285" r:id="rId27"/>
    <p:sldId id="286" r:id="rId28"/>
    <p:sldId id="287" r:id="rId29"/>
    <p:sldId id="288" r:id="rId30"/>
    <p:sldId id="290" r:id="rId31"/>
    <p:sldId id="292" r:id="rId32"/>
    <p:sldId id="294" r:id="rId33"/>
    <p:sldId id="295" r:id="rId3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4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6/20/2018</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917580" y="332656"/>
            <a:ext cx="4104456" cy="2887166"/>
          </a:xfrm>
          <a:prstGeom prst="roundRect">
            <a:avLst>
              <a:gd name="adj" fmla="val 8802"/>
            </a:avLst>
          </a:prstGeom>
          <a:solidFill>
            <a:schemeClr val="tx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5105730" y="2305503"/>
            <a:ext cx="3916306" cy="830997"/>
          </a:xfrm>
          <a:prstGeom prst="rect">
            <a:avLst/>
          </a:prstGeom>
          <a:noFill/>
        </p:spPr>
        <p:txBody>
          <a:bodyPr wrap="square">
            <a:spAutoFit/>
          </a:bodyPr>
          <a:lstStyle/>
          <a:p>
            <a:pPr algn="ctr" fontAlgn="auto">
              <a:spcBef>
                <a:spcPts val="0"/>
              </a:spcBef>
              <a:spcAft>
                <a:spcPts val="0"/>
              </a:spcAft>
              <a:defRPr/>
            </a:pPr>
            <a:r>
              <a:rPr lang="ar-IQ" altLang="ko-KR" sz="2400" b="1" dirty="0" smtClean="0">
                <a:solidFill>
                  <a:schemeClr val="bg1"/>
                </a:solidFill>
                <a:latin typeface="Arial" pitchFamily="34" charset="0"/>
              </a:rPr>
              <a:t>باشراف</a:t>
            </a:r>
            <a:endParaRPr lang="ar-IQ" altLang="ko-KR" sz="2400" b="1" dirty="0">
              <a:solidFill>
                <a:schemeClr val="bg1"/>
              </a:solidFill>
              <a:latin typeface="Arial" pitchFamily="34" charset="0"/>
            </a:endParaRPr>
          </a:p>
          <a:p>
            <a:pPr algn="ctr" fontAlgn="auto">
              <a:spcBef>
                <a:spcPts val="0"/>
              </a:spcBef>
              <a:spcAft>
                <a:spcPts val="0"/>
              </a:spcAft>
              <a:defRPr/>
            </a:pPr>
            <a:r>
              <a:rPr lang="ar-IQ" altLang="ko-KR" sz="2400" b="1" dirty="0">
                <a:solidFill>
                  <a:schemeClr val="bg1"/>
                </a:solidFill>
                <a:latin typeface="Arial" pitchFamily="34" charset="0"/>
              </a:rPr>
              <a:t>ا.م.د   مها عارف</a:t>
            </a:r>
          </a:p>
        </p:txBody>
      </p:sp>
      <p:sp>
        <p:nvSpPr>
          <p:cNvPr id="5" name="TextBox 1"/>
          <p:cNvSpPr txBox="1">
            <a:spLocks noChangeArrowheads="1"/>
          </p:cNvSpPr>
          <p:nvPr/>
        </p:nvSpPr>
        <p:spPr bwMode="auto">
          <a:xfrm>
            <a:off x="5011654" y="517495"/>
            <a:ext cx="3916308" cy="1323439"/>
          </a:xfrm>
          <a:prstGeom prst="rect">
            <a:avLst/>
          </a:prstGeom>
          <a:noFill/>
          <a:ln w="9525">
            <a:noFill/>
            <a:miter lim="800000"/>
            <a:headEnd/>
            <a:tailEnd/>
          </a:ln>
        </p:spPr>
        <p:txBody>
          <a:bodyPr wrap="square">
            <a:spAutoFit/>
          </a:bodyPr>
          <a:lstStyle/>
          <a:p>
            <a:pPr algn="ctr"/>
            <a:r>
              <a:rPr lang="ar-IQ" altLang="ko-KR" sz="4000" b="1" dirty="0" smtClean="0">
                <a:solidFill>
                  <a:schemeClr val="bg1"/>
                </a:solidFill>
                <a:latin typeface="Arial" pitchFamily="34" charset="0"/>
                <a:ea typeface="맑은 고딕" pitchFamily="50" charset="-127"/>
                <a:cs typeface="Arial" pitchFamily="34" charset="0"/>
              </a:rPr>
              <a:t>تسويق الشراكة الاستراتيجية </a:t>
            </a:r>
            <a:endParaRPr lang="en-US" altLang="ko-KR" sz="4000" b="1" dirty="0">
              <a:solidFill>
                <a:schemeClr val="bg1"/>
              </a:solidFill>
              <a:latin typeface="Arial" pitchFamily="34" charset="0"/>
              <a:ea typeface="맑은 고딕" pitchFamily="50" charset="-127"/>
              <a:cs typeface="Arial" pitchFamily="34" charset="0"/>
            </a:endParaRPr>
          </a:p>
        </p:txBody>
      </p:sp>
      <p:sp>
        <p:nvSpPr>
          <p:cNvPr id="12" name="TextBox 11"/>
          <p:cNvSpPr txBox="1"/>
          <p:nvPr/>
        </p:nvSpPr>
        <p:spPr>
          <a:xfrm>
            <a:off x="-180530" y="0"/>
            <a:ext cx="2113973" cy="1200329"/>
          </a:xfrm>
          <a:prstGeom prst="rect">
            <a:avLst/>
          </a:prstGeom>
          <a:noFill/>
        </p:spPr>
        <p:txBody>
          <a:bodyPr wrap="square">
            <a:spAutoFit/>
          </a:bodyPr>
          <a:lstStyle/>
          <a:p>
            <a:pPr algn="ctr" rtl="1" fontAlgn="auto">
              <a:spcBef>
                <a:spcPts val="0"/>
              </a:spcBef>
              <a:spcAft>
                <a:spcPts val="0"/>
              </a:spcAft>
              <a:defRPr/>
            </a:pPr>
            <a:r>
              <a:rPr lang="ar-IQ" altLang="ko-KR" b="1" dirty="0" smtClean="0">
                <a:solidFill>
                  <a:schemeClr val="bg1"/>
                </a:solidFill>
                <a:latin typeface="Arial" pitchFamily="34" charset="0"/>
                <a:cs typeface="Arial" pitchFamily="34" charset="0"/>
              </a:rPr>
              <a:t>الجامعة المستنصرية</a:t>
            </a:r>
            <a:endParaRPr lang="ar-IQ" altLang="ko-KR" b="1" dirty="0">
              <a:solidFill>
                <a:schemeClr val="bg1"/>
              </a:solidFill>
              <a:latin typeface="Arial" pitchFamily="34" charset="0"/>
              <a:cs typeface="Arial" pitchFamily="34" charset="0"/>
            </a:endParaRPr>
          </a:p>
          <a:p>
            <a:pPr algn="ctr" rtl="1" fontAlgn="auto">
              <a:spcBef>
                <a:spcPts val="0"/>
              </a:spcBef>
              <a:spcAft>
                <a:spcPts val="0"/>
              </a:spcAft>
              <a:defRPr/>
            </a:pPr>
            <a:r>
              <a:rPr kumimoji="0" lang="ar-IQ" altLang="ko-KR" b="1" dirty="0">
                <a:solidFill>
                  <a:schemeClr val="bg1"/>
                </a:solidFill>
                <a:latin typeface="Arial" pitchFamily="34" charset="0"/>
                <a:cs typeface="Arial" pitchFamily="34" charset="0"/>
              </a:rPr>
              <a:t>كلية الادارة والاقتصاد</a:t>
            </a:r>
          </a:p>
          <a:p>
            <a:pPr algn="ctr" rtl="1" fontAlgn="auto">
              <a:spcBef>
                <a:spcPts val="0"/>
              </a:spcBef>
              <a:spcAft>
                <a:spcPts val="0"/>
              </a:spcAft>
              <a:defRPr/>
            </a:pPr>
            <a:r>
              <a:rPr lang="ar-IQ" altLang="ko-KR" b="1" dirty="0">
                <a:solidFill>
                  <a:schemeClr val="bg1"/>
                </a:solidFill>
                <a:latin typeface="Arial" pitchFamily="34" charset="0"/>
                <a:cs typeface="Arial" pitchFamily="34" charset="0"/>
              </a:rPr>
              <a:t>قسم ادارة الاعمال</a:t>
            </a:r>
          </a:p>
          <a:p>
            <a:pPr algn="ctr" rtl="1" fontAlgn="auto">
              <a:spcBef>
                <a:spcPts val="0"/>
              </a:spcBef>
              <a:spcAft>
                <a:spcPts val="0"/>
              </a:spcAft>
              <a:defRPr/>
            </a:pPr>
            <a:r>
              <a:rPr kumimoji="0" lang="ar-IQ" altLang="ko-KR" b="1" dirty="0">
                <a:solidFill>
                  <a:schemeClr val="bg1"/>
                </a:solidFill>
                <a:latin typeface="Arial" pitchFamily="34" charset="0"/>
                <a:cs typeface="Arial" pitchFamily="34" charset="0"/>
              </a:rPr>
              <a:t>الدراسات العليا</a:t>
            </a:r>
            <a:endParaRPr kumimoji="0" lang="en-US" altLang="ko-KR"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547664" y="195487"/>
            <a:ext cx="7596336" cy="4948013"/>
          </a:xfrm>
        </p:spPr>
        <p:txBody>
          <a:bodyPr/>
          <a:lstStyle/>
          <a:p>
            <a:pPr indent="457200" algn="justLow" rtl="1">
              <a:lnSpc>
                <a:spcPct val="107000"/>
              </a:lnSpc>
              <a:spcAft>
                <a:spcPts val="0"/>
              </a:spcAft>
            </a:pP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وبناءً على ما تقدم يمكن بيان أن الحاجة لتشكيل التحالفات الإستراتيجية كان بسبب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457200" algn="justLow" rtl="1">
              <a:lnSpc>
                <a:spcPct val="107000"/>
              </a:lnSpc>
              <a:spcAft>
                <a:spcPts val="0"/>
              </a:spcAf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الحاجة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لكفاءات وموارد وخبرات تكنولوجية كبيرة وتحقيق علاقات قوية بين الشركاء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457200" algn="justLow" rtl="1">
              <a:lnSpc>
                <a:spcPct val="107000"/>
              </a:lnSpc>
              <a:spcAft>
                <a:spcPts val="0"/>
              </a:spcAf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من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خلال الالتزام والمرونة مع الظروف المتغيرة وذلك عن طريق اختيار المجال الذي تراه مناسباً ، من </a:t>
            </a:r>
            <a:br>
              <a:rPr lang="ar-IQ" sz="2000" dirty="0">
                <a:latin typeface="Times New Roman" panose="02020603050405020304" pitchFamily="18" charset="0"/>
                <a:ea typeface="Times New Roman" panose="02020603050405020304" pitchFamily="18" charset="0"/>
                <a:cs typeface="Simplified Arabic" panose="02020603050405020304" pitchFamily="18" charset="-78"/>
              </a:rPr>
            </a:b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خلال </a:t>
            </a:r>
            <a:r>
              <a:rPr lang="ar-IQ" sz="2000" b="1" u="sng" dirty="0">
                <a:latin typeface="Times New Roman" panose="02020603050405020304" pitchFamily="18" charset="0"/>
                <a:ea typeface="Times New Roman" panose="02020603050405020304" pitchFamily="18" charset="0"/>
                <a:cs typeface="Simplified Arabic" panose="02020603050405020304" pitchFamily="18" charset="-78"/>
              </a:rPr>
              <a:t>توضيح الآتي</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 </a:t>
            </a:r>
            <a:endParaRPr lang="en-US" sz="2000" dirty="0">
              <a:latin typeface="Calibri" panose="020F0502020204030204" pitchFamily="34" charset="0"/>
              <a:ea typeface="Calibri" panose="020F0502020204030204" pitchFamily="34" charset="0"/>
            </a:endParaRPr>
          </a:p>
          <a:p>
            <a:pPr marL="342900" lvl="0" indent="-342900" algn="justLow" rtl="1">
              <a:lnSpc>
                <a:spcPct val="107000"/>
              </a:lnSpc>
              <a:spcAft>
                <a:spcPts val="0"/>
              </a:spcAft>
              <a:buFont typeface="+mj-lt"/>
              <a:buAutoNum type="arabicPeriod"/>
              <a:tabLst>
                <a:tab pos="457200" algn="l"/>
              </a:tabLst>
            </a:pP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إن المنظمات تمتلك فرص تنافسية لحماية موقعها الحالي لذا قد تقوم بالدمج </a:t>
            </a: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مع</a:t>
            </a:r>
          </a:p>
          <a:p>
            <a:pPr lvl="0" algn="justLow" rtl="1">
              <a:lnSpc>
                <a:spcPct val="107000"/>
              </a:lnSpc>
              <a:spcAft>
                <a:spcPts val="0"/>
              </a:spcAft>
              <a:tabLst>
                <a:tab pos="457200" algn="l"/>
              </a:tabLs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شركات أخرى لتحسين الأداء في مجالات رئيسة للكفاءة لكسب حصة في السوق . </a:t>
            </a:r>
            <a:endParaRPr lang="en-US" sz="2000" dirty="0">
              <a:latin typeface="Calibri" panose="020F0502020204030204" pitchFamily="34" charset="0"/>
              <a:ea typeface="Calibri" panose="020F0502020204030204" pitchFamily="34" charset="0"/>
            </a:endParaRPr>
          </a:p>
          <a:p>
            <a:pPr marL="342900" lvl="0" indent="-342900" algn="justLow" rtl="1">
              <a:lnSpc>
                <a:spcPct val="107000"/>
              </a:lnSpc>
              <a:spcAft>
                <a:spcPts val="0"/>
              </a:spcAft>
              <a:buFont typeface="+mj-lt"/>
              <a:buAutoNum type="arabicPeriod"/>
              <a:tabLst>
                <a:tab pos="457200" algn="l"/>
              </a:tabLst>
            </a:pP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تمتلك المنظمات مجالات عديدة للدخول للأسواق العالمية ويعتمد اختيار أفضل مجال على خبرات وكفاءات الشركاء .</a:t>
            </a:r>
            <a:endParaRPr lang="en-US" sz="2000" dirty="0">
              <a:latin typeface="Calibri" panose="020F0502020204030204" pitchFamily="34" charset="0"/>
              <a:ea typeface="Calibri" panose="020F0502020204030204" pitchFamily="34" charset="0"/>
            </a:endParaRPr>
          </a:p>
          <a:p>
            <a:pPr algn="r" rtl="1">
              <a:lnSpc>
                <a:spcPct val="107000"/>
              </a:lnSpc>
              <a:spcAft>
                <a:spcPts val="0"/>
              </a:spcAft>
            </a:pP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يختلف مجال التحالف باختلاف مستوى التعاون بين المنظمات فقد يكون التحالف شاملاً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r" rtl="1">
              <a:lnSpc>
                <a:spcPct val="107000"/>
              </a:lnSpc>
              <a:spcAft>
                <a:spcPts val="0"/>
              </a:spcAf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الوظائف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كافة ، أو قد يوجه لوظيفة واحدة فقط .</a:t>
            </a:r>
            <a:endParaRPr lang="en-US" sz="2000" dirty="0">
              <a:latin typeface="Calibri" panose="020F0502020204030204" pitchFamily="34" charset="0"/>
              <a:ea typeface="Calibri" panose="020F0502020204030204" pitchFamily="34" charset="0"/>
            </a:endParaRPr>
          </a:p>
          <a:p>
            <a:pPr algn="r" rtl="1">
              <a:lnSpc>
                <a:spcPct val="107000"/>
              </a:lnSpc>
              <a:spcAft>
                <a:spcPts val="0"/>
              </a:spcAft>
            </a:pPr>
            <a:r>
              <a:rPr lang="ar-IQ" dirty="0">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310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619672" y="0"/>
            <a:ext cx="7524328" cy="5143500"/>
          </a:xfrm>
        </p:spPr>
        <p:txBody>
          <a:bodyPr/>
          <a:lstStyle/>
          <a:p>
            <a:pPr algn="r"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فوائد و محددات التحالفات الاستراتيجية</a:t>
            </a:r>
            <a:endParaRPr lang="en-US" dirty="0">
              <a:latin typeface="Calibri" panose="020F0502020204030204" pitchFamily="34" charset="0"/>
              <a:ea typeface="Calibri" panose="020F0502020204030204" pitchFamily="34" charset="0"/>
            </a:endParaRPr>
          </a:p>
          <a:p>
            <a:pPr algn="justLow" rtl="1">
              <a:lnSpc>
                <a:spcPct val="150000"/>
              </a:lnSpc>
              <a:spcAft>
                <a:spcPts val="0"/>
              </a:spcAft>
            </a:pPr>
            <a:r>
              <a:rPr lang="ar-IQ" dirty="0">
                <a:latin typeface="Calibri" panose="020F0502020204030204" pitchFamily="34" charset="0"/>
                <a:ea typeface="Times New Roman" panose="02020603050405020304" pitchFamily="18" charset="0"/>
              </a:rPr>
              <a:t>        يصاغ بناء التحالف إلى حد كبير بناءً على الظروف الاقتصادية العامة و هياكل العمل المؤسسية في </a:t>
            </a:r>
            <a:endParaRPr lang="ar-IQ" dirty="0" smtClean="0">
              <a:latin typeface="Calibri" panose="020F0502020204030204" pitchFamily="34" charset="0"/>
              <a:ea typeface="Times New Roman" panose="02020603050405020304" pitchFamily="18" charset="0"/>
            </a:endParaRPr>
          </a:p>
          <a:p>
            <a:pPr algn="justLow" rtl="1">
              <a:lnSpc>
                <a:spcPct val="150000"/>
              </a:lnSpc>
              <a:spcAft>
                <a:spcPts val="0"/>
              </a:spcAft>
            </a:pPr>
            <a:r>
              <a:rPr lang="ar-IQ" dirty="0" smtClean="0">
                <a:latin typeface="Calibri" panose="020F0502020204030204" pitchFamily="34" charset="0"/>
                <a:ea typeface="Times New Roman" panose="02020603050405020304" pitchFamily="18" charset="0"/>
              </a:rPr>
              <a:t>بلدان </a:t>
            </a:r>
            <a:r>
              <a:rPr lang="ar-IQ" dirty="0">
                <a:latin typeface="Calibri" panose="020F0502020204030204" pitchFamily="34" charset="0"/>
                <a:ea typeface="Times New Roman" panose="02020603050405020304" pitchFamily="18" charset="0"/>
              </a:rPr>
              <a:t>العمل ، من ضمن ذلك ، المتطلبات القانونية ، السياسات الاقتصادية العالمية، المقاييس السعرية ، أسواق رأس المال المالية ، قنوات التوزيع ، و طرق تنفيذ العقد.</a:t>
            </a:r>
            <a:endParaRPr lang="en-US" dirty="0">
              <a:latin typeface="Calibri" panose="020F0502020204030204" pitchFamily="34" charset="0"/>
              <a:ea typeface="Calibri" panose="020F0502020204030204" pitchFamily="34" charset="0"/>
            </a:endParaRPr>
          </a:p>
          <a:p>
            <a:pPr algn="justLow" rtl="1">
              <a:lnSpc>
                <a:spcPct val="150000"/>
              </a:lnSpc>
              <a:spcAft>
                <a:spcPts val="0"/>
              </a:spcAft>
            </a:pPr>
            <a:r>
              <a:rPr lang="ar-IQ" dirty="0">
                <a:latin typeface="Calibri" panose="020F0502020204030204" pitchFamily="34" charset="0"/>
                <a:ea typeface="Times New Roman" panose="02020603050405020304" pitchFamily="18" charset="0"/>
              </a:rPr>
              <a:t>       و يؤثر النشاط الحكومي النظامي علــــى حرية الشركات أو المنظمات لتشكيل ائـــتلاف عمـــل </a:t>
            </a:r>
            <a:endParaRPr lang="ar-IQ" dirty="0" smtClean="0">
              <a:latin typeface="Calibri" panose="020F0502020204030204" pitchFamily="34" charset="0"/>
              <a:ea typeface="Times New Roman" panose="02020603050405020304" pitchFamily="18" charset="0"/>
            </a:endParaRPr>
          </a:p>
          <a:p>
            <a:pPr algn="justLow" rtl="1">
              <a:lnSpc>
                <a:spcPct val="150000"/>
              </a:lnSpc>
              <a:spcAft>
                <a:spcPts val="0"/>
              </a:spcAft>
            </a:pPr>
            <a:r>
              <a:rPr lang="ar-IQ" dirty="0" smtClean="0">
                <a:latin typeface="Calibri" panose="020F0502020204030204" pitchFamily="34" charset="0"/>
                <a:ea typeface="Times New Roman" panose="02020603050405020304" pitchFamily="18" charset="0"/>
              </a:rPr>
              <a:t>و </a:t>
            </a:r>
            <a:r>
              <a:rPr lang="ar-IQ" dirty="0">
                <a:latin typeface="Calibri" panose="020F0502020204030204" pitchFamily="34" charset="0"/>
                <a:ea typeface="Times New Roman" panose="02020603050405020304" pitchFamily="18" charset="0"/>
              </a:rPr>
              <a:t>مشاريــع مشتركة و لهـــذا السبب يتيـــح التدخــل الحكومي الفــرص و القيــــود الكبيـــرة </a:t>
            </a:r>
            <a:r>
              <a:rPr lang="ar-IQ" dirty="0" smtClean="0">
                <a:latin typeface="Calibri" panose="020F0502020204030204" pitchFamily="34" charset="0"/>
                <a:ea typeface="Times New Roman" panose="02020603050405020304" pitchFamily="18" charset="0"/>
              </a:rPr>
              <a:t>لبنــــاء</a:t>
            </a:r>
          </a:p>
          <a:p>
            <a:pPr algn="justLow" rtl="1">
              <a:lnSpc>
                <a:spcPct val="150000"/>
              </a:lnSpc>
              <a:spcAft>
                <a:spcPts val="0"/>
              </a:spcAft>
            </a:pPr>
            <a:r>
              <a:rPr lang="ar-IQ" dirty="0" smtClean="0">
                <a:latin typeface="Calibri" panose="020F0502020204030204" pitchFamily="34" charset="0"/>
                <a:ea typeface="Times New Roman" panose="02020603050405020304" pitchFamily="18" charset="0"/>
              </a:rPr>
              <a:t> </a:t>
            </a:r>
            <a:r>
              <a:rPr lang="ar-IQ" dirty="0">
                <a:latin typeface="Calibri" panose="020F0502020204030204" pitchFamily="34" charset="0"/>
                <a:ea typeface="Times New Roman" panose="02020603050405020304" pitchFamily="18" charset="0"/>
              </a:rPr>
              <a:t>التحالفــــــات الاستراتيجية </a:t>
            </a:r>
            <a:r>
              <a:rPr lang="en-US" dirty="0">
                <a:ea typeface="Times New Roman" panose="02020603050405020304" pitchFamily="18" charset="0"/>
              </a:rPr>
              <a:t>(</a:t>
            </a:r>
            <a:r>
              <a:rPr lang="en-US" dirty="0" err="1">
                <a:ea typeface="Times New Roman" panose="02020603050405020304" pitchFamily="18" charset="0"/>
              </a:rPr>
              <a:t>Doz</a:t>
            </a:r>
            <a:r>
              <a:rPr lang="en-US" dirty="0">
                <a:ea typeface="Times New Roman" panose="02020603050405020304" pitchFamily="18" charset="0"/>
              </a:rPr>
              <a:t>, &amp; Michael , 1996:55-83)</a:t>
            </a:r>
            <a:r>
              <a:rPr lang="ar-IQ" dirty="0">
                <a:latin typeface="Calibri" panose="020F0502020204030204" pitchFamily="34" charset="0"/>
                <a:ea typeface="Times New Roman" panose="02020603050405020304" pitchFamily="18" charset="0"/>
              </a:rPr>
              <a:t>.</a:t>
            </a:r>
            <a:endParaRPr lang="en-US" dirty="0">
              <a:latin typeface="Calibri" panose="020F0502020204030204" pitchFamily="34" charset="0"/>
              <a:ea typeface="Calibri" panose="020F0502020204030204" pitchFamily="34" charset="0"/>
            </a:endParaRPr>
          </a:p>
          <a:p>
            <a:pPr algn="justLow" rtl="1">
              <a:lnSpc>
                <a:spcPct val="150000"/>
              </a:lnSpc>
              <a:spcAft>
                <a:spcPts val="0"/>
              </a:spcAft>
            </a:pPr>
            <a:r>
              <a:rPr lang="ar-IQ" dirty="0">
                <a:latin typeface="Calibri" panose="020F0502020204030204" pitchFamily="34" charset="0"/>
                <a:ea typeface="Times New Roman" panose="02020603050405020304" pitchFamily="18" charset="0"/>
              </a:rPr>
              <a:t>        إن السمة الرئيسية للتحالفات هي ان المنظمات المتحالفة ستتمكن من الاستفادة من فوائد التعاون و مع </a:t>
            </a:r>
            <a:endParaRPr lang="ar-IQ" dirty="0" smtClean="0">
              <a:latin typeface="Calibri" panose="020F0502020204030204" pitchFamily="34" charset="0"/>
              <a:ea typeface="Times New Roman" panose="02020603050405020304" pitchFamily="18" charset="0"/>
            </a:endParaRPr>
          </a:p>
          <a:p>
            <a:pPr algn="justLow" rtl="1">
              <a:lnSpc>
                <a:spcPct val="150000"/>
              </a:lnSpc>
              <a:spcAft>
                <a:spcPts val="0"/>
              </a:spcAft>
            </a:pPr>
            <a:r>
              <a:rPr lang="ar-IQ" dirty="0" smtClean="0">
                <a:latin typeface="Calibri" panose="020F0502020204030204" pitchFamily="34" charset="0"/>
                <a:ea typeface="Times New Roman" panose="02020603050405020304" pitchFamily="18" charset="0"/>
              </a:rPr>
              <a:t>ذلك </a:t>
            </a:r>
            <a:r>
              <a:rPr lang="ar-IQ" dirty="0">
                <a:latin typeface="Calibri" panose="020F0502020204030204" pitchFamily="34" charset="0"/>
                <a:ea typeface="Times New Roman" panose="02020603050405020304" pitchFamily="18" charset="0"/>
              </a:rPr>
              <a:t>فأن عملية التحالف لا تخلو من العديد من المشاكل  </a:t>
            </a:r>
            <a:r>
              <a:rPr lang="en-US" dirty="0">
                <a:ea typeface="Times New Roman" panose="02020603050405020304" pitchFamily="18" charset="0"/>
              </a:rPr>
              <a:t>(Dicken, 1999:77)</a:t>
            </a:r>
            <a:r>
              <a:rPr lang="ar-IQ" dirty="0">
                <a:latin typeface="Calibri" panose="020F0502020204030204" pitchFamily="34" charset="0"/>
                <a:ea typeface="Times New Roman" panose="02020603050405020304" pitchFamily="18" charset="0"/>
              </a:rPr>
              <a:t> و خاصة فيما يتعلق بمراكز قوة اتخاذ القرار و تقسيم السلطة بين الشركاء و الذي قد يؤدي إلى إيجاد الصراع ، و لكنه من الناحية الأخرى يقلل المنافسة و يزيد من التعاون ، فبالنسبة للمنظمات الصغيرة  نسبياً ، يكون التعاون أكثر جاذبية بينها من </a:t>
            </a:r>
            <a:endParaRPr lang="ar-IQ" dirty="0" smtClean="0">
              <a:latin typeface="Calibri" panose="020F0502020204030204" pitchFamily="34" charset="0"/>
              <a:ea typeface="Times New Roman" panose="02020603050405020304" pitchFamily="18" charset="0"/>
            </a:endParaRPr>
          </a:p>
          <a:p>
            <a:pPr algn="justLow" rtl="1">
              <a:lnSpc>
                <a:spcPct val="150000"/>
              </a:lnSpc>
              <a:spcAft>
                <a:spcPts val="0"/>
              </a:spcAft>
            </a:pPr>
            <a:r>
              <a:rPr lang="ar-IQ" dirty="0" smtClean="0">
                <a:latin typeface="Calibri" panose="020F0502020204030204" pitchFamily="34" charset="0"/>
                <a:ea typeface="Times New Roman" panose="02020603050405020304" pitchFamily="18" charset="0"/>
              </a:rPr>
              <a:t>اللجوء </a:t>
            </a:r>
            <a:r>
              <a:rPr lang="ar-IQ" dirty="0">
                <a:latin typeface="Calibri" panose="020F0502020204030204" pitchFamily="34" charset="0"/>
                <a:ea typeface="Times New Roman" panose="02020603050405020304" pitchFamily="18" charset="0"/>
              </a:rPr>
              <a:t>إلى المنافسة ، إذ ان إنشاء تحالف بين عدة شركات يحتاج إلى مجهود كبير و لقاءات كثيرة ، و </a:t>
            </a:r>
            <a:r>
              <a:rPr lang="ar-IQ" dirty="0" smtClean="0">
                <a:latin typeface="Calibri" panose="020F0502020204030204" pitchFamily="34" charset="0"/>
                <a:ea typeface="Times New Roman" panose="02020603050405020304" pitchFamily="18" charset="0"/>
              </a:rPr>
              <a:t>بحوث</a:t>
            </a:r>
          </a:p>
          <a:p>
            <a:pPr algn="justLow" rtl="1">
              <a:lnSpc>
                <a:spcPct val="150000"/>
              </a:lnSpc>
              <a:spcAft>
                <a:spcPts val="0"/>
              </a:spcAft>
            </a:pPr>
            <a:r>
              <a:rPr lang="ar-IQ" dirty="0" smtClean="0">
                <a:latin typeface="Calibri" panose="020F0502020204030204" pitchFamily="34" charset="0"/>
                <a:ea typeface="Times New Roman" panose="02020603050405020304" pitchFamily="18" charset="0"/>
              </a:rPr>
              <a:t> </a:t>
            </a:r>
            <a:r>
              <a:rPr lang="ar-IQ" dirty="0">
                <a:latin typeface="Calibri" panose="020F0502020204030204" pitchFamily="34" charset="0"/>
                <a:ea typeface="Times New Roman" panose="02020603050405020304" pitchFamily="18" charset="0"/>
              </a:rPr>
              <a:t>ودراسات واسعة قبل التوصل إلى اتفاق يضمن حقوق الأطراف المتحالفة  (عباس ، </a:t>
            </a:r>
            <a:r>
              <a:rPr lang="en-US" dirty="0">
                <a:ea typeface="Times New Roman" panose="02020603050405020304" pitchFamily="18" charset="0"/>
              </a:rPr>
              <a:t>(197:2003</a:t>
            </a:r>
            <a:r>
              <a:rPr lang="ar-IQ" dirty="0">
                <a:latin typeface="Calibri" panose="020F0502020204030204" pitchFamily="34" charset="0"/>
                <a:ea typeface="Times New Roman" panose="02020603050405020304" pitchFamily="18" charset="0"/>
              </a:rPr>
              <a:t> و يوضح </a:t>
            </a:r>
            <a:endParaRPr lang="ar-IQ" dirty="0" smtClean="0">
              <a:latin typeface="Calibri" panose="020F0502020204030204" pitchFamily="34" charset="0"/>
              <a:ea typeface="Times New Roman" panose="02020603050405020304" pitchFamily="18" charset="0"/>
            </a:endParaRPr>
          </a:p>
          <a:p>
            <a:pPr algn="justLow" rtl="1">
              <a:lnSpc>
                <a:spcPct val="150000"/>
              </a:lnSpc>
              <a:spcAft>
                <a:spcPts val="0"/>
              </a:spcAft>
            </a:pPr>
            <a:r>
              <a:rPr lang="ar-IQ" dirty="0" smtClean="0">
                <a:latin typeface="Calibri" panose="020F0502020204030204" pitchFamily="34" charset="0"/>
                <a:ea typeface="Times New Roman" panose="02020603050405020304" pitchFamily="18" charset="0"/>
              </a:rPr>
              <a:t>الجدول </a:t>
            </a:r>
            <a:r>
              <a:rPr lang="ar-IQ" dirty="0">
                <a:latin typeface="Calibri" panose="020F0502020204030204" pitchFamily="34" charset="0"/>
                <a:ea typeface="Times New Roman" panose="02020603050405020304" pitchFamily="18" charset="0"/>
              </a:rPr>
              <a:t>التالي بعض تكاليف و منافع التحالفات الاستراتيجية.</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0057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0"/>
            <p:extLst>
              <p:ext uri="{D42A27DB-BD31-4B8C-83A1-F6EECF244321}">
                <p14:modId xmlns:p14="http://schemas.microsoft.com/office/powerpoint/2010/main" val="2323782705"/>
              </p:ext>
            </p:extLst>
          </p:nvPr>
        </p:nvGraphicFramePr>
        <p:xfrm>
          <a:off x="1619673" y="1203598"/>
          <a:ext cx="7416824" cy="3939901"/>
        </p:xfrm>
        <a:graphic>
          <a:graphicData uri="http://schemas.openxmlformats.org/drawingml/2006/table">
            <a:tbl>
              <a:tblPr rtl="1" firstRow="1" firstCol="1" lastRow="1" lastCol="1" bandRow="1" bandCol="1"/>
              <a:tblGrid>
                <a:gridCol w="483024"/>
                <a:gridCol w="3231479"/>
                <a:gridCol w="479544"/>
                <a:gridCol w="3222777"/>
              </a:tblGrid>
              <a:tr h="656651">
                <a:tc gridSpan="2">
                  <a:txBody>
                    <a:bodyPr/>
                    <a:lstStyle/>
                    <a:p>
                      <a:pPr algn="ctr" rtl="1">
                        <a:lnSpc>
                          <a:spcPct val="107000"/>
                        </a:lnSpc>
                        <a:spcAft>
                          <a:spcPts val="0"/>
                        </a:spcAft>
                      </a:pPr>
                      <a:r>
                        <a:rPr lang="ar-IQ" sz="2800" b="1" dirty="0">
                          <a:effectLst/>
                          <a:latin typeface="Calibri" panose="020F0502020204030204" pitchFamily="34" charset="0"/>
                          <a:ea typeface="Times New Roman" panose="02020603050405020304" pitchFamily="18" charset="0"/>
                          <a:cs typeface="Arial" panose="020B0604020202020204" pitchFamily="34" charset="0"/>
                        </a:rPr>
                        <a:t>التكاليف</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99999"/>
                    </a:solidFill>
                  </a:tcPr>
                </a:tc>
                <a:tc hMerge="1">
                  <a:txBody>
                    <a:bodyPr/>
                    <a:lstStyle/>
                    <a:p>
                      <a:pPr rtl="1"/>
                      <a:endParaRPr lang="ar-IQ"/>
                    </a:p>
                  </a:txBody>
                  <a:tcPr/>
                </a:tc>
                <a:tc gridSpan="2">
                  <a:txBody>
                    <a:bodyPr/>
                    <a:lstStyle/>
                    <a:p>
                      <a:pPr algn="ctr" rtl="1">
                        <a:lnSpc>
                          <a:spcPct val="107000"/>
                        </a:lnSpc>
                        <a:spcAft>
                          <a:spcPts val="0"/>
                        </a:spcAft>
                      </a:pPr>
                      <a:r>
                        <a:rPr lang="ar-IQ" sz="2800" b="1">
                          <a:effectLst/>
                          <a:latin typeface="Calibri" panose="020F0502020204030204" pitchFamily="34" charset="0"/>
                          <a:ea typeface="Times New Roman" panose="02020603050405020304" pitchFamily="18" charset="0"/>
                          <a:cs typeface="Arial" panose="020B0604020202020204" pitchFamily="34" charset="0"/>
                        </a:rPr>
                        <a:t>المنافع</a:t>
                      </a:r>
                      <a:endParaRPr lang="en-US" sz="2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99999"/>
                    </a:solidFill>
                  </a:tcPr>
                </a:tc>
                <a:tc hMerge="1">
                  <a:txBody>
                    <a:bodyPr/>
                    <a:lstStyle/>
                    <a:p>
                      <a:pPr rtl="1"/>
                      <a:endParaRPr lang="ar-IQ"/>
                    </a:p>
                  </a:txBody>
                  <a:tcPr/>
                </a:tc>
              </a:tr>
              <a:tr h="3283250">
                <a:tc>
                  <a:txBody>
                    <a:bodyPr/>
                    <a:lstStyle/>
                    <a:p>
                      <a:pPr algn="ctr"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أ-</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IQ" sz="2800" dirty="0" smtClean="0">
                          <a:effectLst/>
                          <a:latin typeface="Calibri" panose="020F0502020204030204" pitchFamily="34" charset="0"/>
                          <a:ea typeface="Times New Roman" panose="02020603050405020304" pitchFamily="18" charset="0"/>
                          <a:cs typeface="Arial" panose="020B0604020202020204" pitchFamily="34" charset="0"/>
                        </a:rPr>
                        <a:t>ب-</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IQ" sz="2800" dirty="0" smtClean="0">
                          <a:effectLst/>
                          <a:latin typeface="Calibri" panose="020F0502020204030204" pitchFamily="34" charset="0"/>
                          <a:ea typeface="Times New Roman" panose="02020603050405020304" pitchFamily="18" charset="0"/>
                          <a:cs typeface="Arial" panose="020B0604020202020204" pitchFamily="34" charset="0"/>
                        </a:rPr>
                        <a:t>ج-</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الالتزامات المتبادلة </a:t>
                      </a:r>
                      <a:r>
                        <a:rPr lang="ar-IQ" sz="2800" dirty="0" smtClean="0">
                          <a:effectLst/>
                          <a:latin typeface="Calibri" panose="020F0502020204030204" pitchFamily="34" charset="0"/>
                          <a:ea typeface="Times New Roman" panose="02020603050405020304" pitchFamily="18" charset="0"/>
                          <a:cs typeface="Arial" panose="020B0604020202020204" pitchFamily="34" charset="0"/>
                        </a:rPr>
                        <a:t>بين </a:t>
                      </a:r>
                      <a:r>
                        <a:rPr lang="ar-IQ" sz="2800" dirty="0">
                          <a:effectLst/>
                          <a:latin typeface="Calibri" panose="020F0502020204030204" pitchFamily="34" charset="0"/>
                          <a:ea typeface="Times New Roman" panose="02020603050405020304" pitchFamily="18" charset="0"/>
                          <a:cs typeface="Arial" panose="020B0604020202020204" pitchFamily="34" charset="0"/>
                        </a:rPr>
                        <a:t>الشركاء</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عدم التأكد من نتائج </a:t>
                      </a:r>
                      <a:endParaRPr lang="ar-IQ" sz="28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Low" rtl="1">
                        <a:lnSpc>
                          <a:spcPct val="107000"/>
                        </a:lnSpc>
                        <a:spcAft>
                          <a:spcPts val="0"/>
                        </a:spcAft>
                      </a:pPr>
                      <a:r>
                        <a:rPr lang="ar-IQ" sz="2800" dirty="0" smtClean="0">
                          <a:effectLst/>
                          <a:latin typeface="Calibri" panose="020F0502020204030204" pitchFamily="34" charset="0"/>
                          <a:ea typeface="Times New Roman" panose="02020603050405020304" pitchFamily="18" charset="0"/>
                          <a:cs typeface="Arial" panose="020B0604020202020204" pitchFamily="34" charset="0"/>
                        </a:rPr>
                        <a:t>التحالف</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تقسيم السلطة بين الشركاء</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الإدارة العليا</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أ-</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IQ" sz="2800" dirty="0" smtClean="0">
                          <a:effectLst/>
                          <a:latin typeface="Calibri" panose="020F0502020204030204" pitchFamily="34" charset="0"/>
                          <a:ea typeface="Times New Roman" panose="02020603050405020304" pitchFamily="18" charset="0"/>
                          <a:cs typeface="Arial" panose="020B0604020202020204" pitchFamily="34" charset="0"/>
                        </a:rPr>
                        <a:t>ب-</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ج-</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د-</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موارد مكملة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المشاركة في المخاطر</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تقليل المنافسة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0"/>
                        </a:spcAft>
                      </a:pPr>
                      <a:r>
                        <a:rPr lang="ar-IQ" sz="2800" dirty="0">
                          <a:effectLst/>
                          <a:latin typeface="Calibri" panose="020F0502020204030204" pitchFamily="34" charset="0"/>
                          <a:ea typeface="Times New Roman" panose="02020603050405020304" pitchFamily="18" charset="0"/>
                          <a:cs typeface="Arial" panose="020B0604020202020204" pitchFamily="34" charset="0"/>
                        </a:rPr>
                        <a:t>رأس المال وتقليص وقت </a:t>
                      </a:r>
                      <a:endParaRPr lang="ar-IQ" sz="2800" dirty="0" smtClean="0">
                        <a:effectLst/>
                        <a:latin typeface="Calibri" panose="020F0502020204030204" pitchFamily="34" charset="0"/>
                        <a:ea typeface="Times New Roman" panose="02020603050405020304" pitchFamily="18" charset="0"/>
                        <a:cs typeface="Arial" panose="020B0604020202020204" pitchFamily="34" charset="0"/>
                      </a:endParaRPr>
                    </a:p>
                    <a:p>
                      <a:pPr algn="justLow" rtl="1">
                        <a:lnSpc>
                          <a:spcPct val="107000"/>
                        </a:lnSpc>
                        <a:spcAft>
                          <a:spcPts val="0"/>
                        </a:spcAft>
                      </a:pPr>
                      <a:r>
                        <a:rPr lang="ar-IQ" sz="2800" dirty="0" smtClean="0">
                          <a:effectLst/>
                          <a:latin typeface="Calibri" panose="020F0502020204030204" pitchFamily="34" charset="0"/>
                          <a:ea typeface="Times New Roman" panose="02020603050405020304" pitchFamily="18" charset="0"/>
                          <a:cs typeface="Arial" panose="020B0604020202020204" pitchFamily="34" charset="0"/>
                        </a:rPr>
                        <a:t>الوصول </a:t>
                      </a:r>
                      <a:r>
                        <a:rPr lang="ar-IQ" sz="2800" dirty="0">
                          <a:effectLst/>
                          <a:latin typeface="Calibri" panose="020F0502020204030204" pitchFamily="34" charset="0"/>
                          <a:ea typeface="Times New Roman" panose="02020603050405020304" pitchFamily="18" charset="0"/>
                          <a:cs typeface="Arial" panose="020B0604020202020204" pitchFamily="34" charset="0"/>
                        </a:rPr>
                        <a:t>للسوق الخارجية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8" name="Rectangle 3"/>
          <p:cNvSpPr>
            <a:spLocks noChangeArrowheads="1"/>
          </p:cNvSpPr>
          <p:nvPr/>
        </p:nvSpPr>
        <p:spPr bwMode="auto">
          <a:xfrm>
            <a:off x="1619672" y="209278"/>
            <a:ext cx="75243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IQ" altLang="ar-IQ"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تكاليف و منافع التحالفات الاستراتيجية</a:t>
            </a:r>
            <a:endParaRPr kumimoji="0" lang="en-US" altLang="ar-IQ"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66014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51470"/>
            <a:ext cx="7596336" cy="5092029"/>
          </a:xfrm>
        </p:spPr>
        <p:txBody>
          <a:bodyPr/>
          <a:lstStyle/>
          <a:p>
            <a:pPr algn="justLow" rtl="1">
              <a:lnSpc>
                <a:spcPct val="150000"/>
              </a:lnSpc>
              <a:spcAft>
                <a:spcPts val="0"/>
              </a:spcAft>
            </a:pPr>
            <a:r>
              <a:rPr lang="ar-IQ" sz="1600" dirty="0">
                <a:latin typeface="Calibri" panose="020F0502020204030204" pitchFamily="34" charset="0"/>
                <a:ea typeface="Times New Roman" panose="02020603050405020304" pitchFamily="18" charset="0"/>
              </a:rPr>
              <a:t> و يرى كل من </a:t>
            </a:r>
            <a:r>
              <a:rPr lang="en-US" sz="1600" dirty="0">
                <a:ea typeface="Times New Roman" panose="02020603050405020304" pitchFamily="18" charset="0"/>
              </a:rPr>
              <a:t>(</a:t>
            </a:r>
            <a:r>
              <a:rPr lang="en-US" sz="1600" dirty="0" err="1">
                <a:ea typeface="Times New Roman" panose="02020603050405020304" pitchFamily="18" charset="0"/>
              </a:rPr>
              <a:t>Knoke</a:t>
            </a:r>
            <a:r>
              <a:rPr lang="en-US" sz="1600" dirty="0">
                <a:ea typeface="Times New Roman" panose="02020603050405020304" pitchFamily="18" charset="0"/>
              </a:rPr>
              <a:t> &amp; </a:t>
            </a:r>
            <a:r>
              <a:rPr lang="en-US" sz="1600" dirty="0" err="1">
                <a:ea typeface="Times New Roman" panose="02020603050405020304" pitchFamily="18" charset="0"/>
              </a:rPr>
              <a:t>Todeva</a:t>
            </a:r>
            <a:r>
              <a:rPr lang="en-US" sz="1600" dirty="0">
                <a:ea typeface="Times New Roman" panose="02020603050405020304" pitchFamily="18" charset="0"/>
              </a:rPr>
              <a:t>, 2005: 123-148)</a:t>
            </a:r>
            <a:r>
              <a:rPr lang="ar-IQ" sz="1600" dirty="0">
                <a:latin typeface="Calibri" panose="020F0502020204030204" pitchFamily="34" charset="0"/>
                <a:ea typeface="Times New Roman" panose="02020603050405020304" pitchFamily="18" charset="0"/>
              </a:rPr>
              <a:t> إن أهم فوائد التحالفات الاستراتيجية تتمثل </a:t>
            </a:r>
            <a:endParaRPr lang="ar-IQ" sz="1600" dirty="0" smtClean="0">
              <a:latin typeface="Calibri" panose="020F0502020204030204" pitchFamily="34" charset="0"/>
              <a:ea typeface="Times New Roman" panose="02020603050405020304" pitchFamily="18" charset="0"/>
            </a:endParaRPr>
          </a:p>
          <a:p>
            <a:pPr algn="justLow" rtl="1">
              <a:lnSpc>
                <a:spcPct val="150000"/>
              </a:lnSpc>
              <a:spcAft>
                <a:spcPts val="0"/>
              </a:spcAft>
            </a:pPr>
            <a:r>
              <a:rPr lang="ar-IQ" sz="1600" dirty="0" smtClean="0">
                <a:latin typeface="Calibri" panose="020F0502020204030204" pitchFamily="34" charset="0"/>
                <a:ea typeface="Times New Roman" panose="02020603050405020304" pitchFamily="18" charset="0"/>
              </a:rPr>
              <a:t>بالآتي</a:t>
            </a:r>
            <a:r>
              <a:rPr lang="ar-IQ" sz="1600" dirty="0">
                <a:latin typeface="Calibri" panose="020F0502020204030204" pitchFamily="34" charset="0"/>
                <a:ea typeface="Times New Roman" panose="02020603050405020304" pitchFamily="18" charset="0"/>
              </a:rPr>
              <a:t>:- </a:t>
            </a:r>
            <a:endParaRPr lang="en-US" sz="1100" dirty="0">
              <a:latin typeface="Calibri" panose="020F0502020204030204" pitchFamily="34" charset="0"/>
              <a:ea typeface="Calibri" panose="020F0502020204030204" pitchFamily="34" charset="0"/>
            </a:endParaRPr>
          </a:p>
          <a:p>
            <a:pPr marL="342900" lvl="0" indent="-342900" algn="justLow" rtl="1">
              <a:lnSpc>
                <a:spcPct val="150000"/>
              </a:lnSpc>
              <a:spcAft>
                <a:spcPts val="0"/>
              </a:spcAft>
              <a:buFont typeface="+mj-lt"/>
              <a:buAutoNum type="arabicPeriod"/>
              <a:tabLst>
                <a:tab pos="457200" algn="l"/>
              </a:tabLst>
            </a:pPr>
            <a:r>
              <a:rPr lang="ar-IQ" sz="1600" dirty="0">
                <a:latin typeface="Calibri" panose="020F0502020204030204" pitchFamily="34" charset="0"/>
                <a:ea typeface="Times New Roman" panose="02020603050405020304" pitchFamily="18" charset="0"/>
              </a:rPr>
              <a:t>تسهيل الوصول إلى التكنولوجيا الجديدة.</a:t>
            </a:r>
            <a:endParaRPr lang="en-US" sz="1100" dirty="0">
              <a:latin typeface="Calibri" panose="020F0502020204030204" pitchFamily="34" charset="0"/>
              <a:ea typeface="Calibri" panose="020F0502020204030204" pitchFamily="34" charset="0"/>
            </a:endParaRPr>
          </a:p>
          <a:p>
            <a:pPr marL="342900" lvl="0" indent="-342900" algn="justLow" rtl="1">
              <a:lnSpc>
                <a:spcPct val="150000"/>
              </a:lnSpc>
              <a:spcAft>
                <a:spcPts val="0"/>
              </a:spcAft>
              <a:buFont typeface="+mj-lt"/>
              <a:buAutoNum type="arabicPeriod"/>
              <a:tabLst>
                <a:tab pos="457200" algn="l"/>
              </a:tabLst>
            </a:pPr>
            <a:r>
              <a:rPr lang="ar-IQ" sz="1600" dirty="0">
                <a:latin typeface="Calibri" panose="020F0502020204030204" pitchFamily="34" charset="0"/>
                <a:ea typeface="Times New Roman" panose="02020603050405020304" pitchFamily="18" charset="0"/>
              </a:rPr>
              <a:t>التعلم و تعزيز المهارات.</a:t>
            </a:r>
            <a:endParaRPr lang="en-US" sz="1100" dirty="0">
              <a:latin typeface="Calibri" panose="020F0502020204030204" pitchFamily="34" charset="0"/>
              <a:ea typeface="Calibri" panose="020F0502020204030204" pitchFamily="34" charset="0"/>
            </a:endParaRPr>
          </a:p>
          <a:p>
            <a:pPr marL="342900" lvl="0" indent="-342900" algn="justLow" rtl="1">
              <a:lnSpc>
                <a:spcPct val="150000"/>
              </a:lnSpc>
              <a:spcAft>
                <a:spcPts val="0"/>
              </a:spcAft>
              <a:buFont typeface="+mj-lt"/>
              <a:buAutoNum type="arabicPeriod"/>
              <a:tabLst>
                <a:tab pos="457200" algn="l"/>
              </a:tabLst>
            </a:pPr>
            <a:r>
              <a:rPr lang="ar-IQ" sz="1600" dirty="0">
                <a:latin typeface="Calibri" panose="020F0502020204030204" pitchFamily="34" charset="0"/>
                <a:ea typeface="Times New Roman" panose="02020603050405020304" pitchFamily="18" charset="0"/>
              </a:rPr>
              <a:t>الحصول على اقتصاديات الحجم.</a:t>
            </a:r>
            <a:endParaRPr lang="en-US" sz="1100" dirty="0">
              <a:latin typeface="Calibri" panose="020F0502020204030204" pitchFamily="34" charset="0"/>
              <a:ea typeface="Calibri" panose="020F0502020204030204" pitchFamily="34" charset="0"/>
            </a:endParaRPr>
          </a:p>
          <a:p>
            <a:pPr marL="342900" lvl="0" indent="-342900" algn="justLow" rtl="1">
              <a:lnSpc>
                <a:spcPct val="150000"/>
              </a:lnSpc>
              <a:spcAft>
                <a:spcPts val="0"/>
              </a:spcAft>
              <a:buFont typeface="+mj-lt"/>
              <a:buAutoNum type="arabicPeriod"/>
              <a:tabLst>
                <a:tab pos="457200" algn="l"/>
              </a:tabLst>
            </a:pPr>
            <a:r>
              <a:rPr lang="ar-IQ" sz="1600" dirty="0">
                <a:latin typeface="Calibri" panose="020F0502020204030204" pitchFamily="34" charset="0"/>
                <a:ea typeface="Times New Roman" panose="02020603050405020304" pitchFamily="18" charset="0"/>
              </a:rPr>
              <a:t>تحقيق التكامل العمودي  عن طريق إعادة إنشاء و إمداد قنوات التجهيز لأجل التكيف للتغيرات البيئية.</a:t>
            </a:r>
            <a:endParaRPr lang="en-US" sz="1100" dirty="0">
              <a:latin typeface="Calibri" panose="020F0502020204030204" pitchFamily="34" charset="0"/>
              <a:ea typeface="Calibri" panose="020F0502020204030204" pitchFamily="34" charset="0"/>
            </a:endParaRPr>
          </a:p>
          <a:p>
            <a:pPr marL="342900" lvl="0" indent="-342900" algn="justLow" rtl="1">
              <a:lnSpc>
                <a:spcPct val="150000"/>
              </a:lnSpc>
              <a:spcAft>
                <a:spcPts val="0"/>
              </a:spcAft>
              <a:buFont typeface="+mj-lt"/>
              <a:buAutoNum type="arabicPeriod"/>
              <a:tabLst>
                <a:tab pos="457200" algn="l"/>
              </a:tabLst>
            </a:pPr>
            <a:r>
              <a:rPr lang="ar-IQ" sz="1600" dirty="0">
                <a:latin typeface="Calibri" panose="020F0502020204030204" pitchFamily="34" charset="0"/>
                <a:ea typeface="Times New Roman" panose="02020603050405020304" pitchFamily="18" charset="0"/>
              </a:rPr>
              <a:t>التنوع في الأعمال الجديدة .</a:t>
            </a:r>
            <a:endParaRPr lang="en-US" sz="1100" dirty="0">
              <a:latin typeface="Calibri" panose="020F0502020204030204" pitchFamily="34" charset="0"/>
              <a:ea typeface="Calibri" panose="020F0502020204030204" pitchFamily="34" charset="0"/>
            </a:endParaRPr>
          </a:p>
          <a:p>
            <a:pPr marL="342900" lvl="0" indent="-342900" algn="justLow" rtl="1">
              <a:lnSpc>
                <a:spcPct val="150000"/>
              </a:lnSpc>
              <a:spcAft>
                <a:spcPts val="0"/>
              </a:spcAft>
              <a:buFont typeface="+mj-lt"/>
              <a:buAutoNum type="arabicPeriod"/>
              <a:tabLst>
                <a:tab pos="457200" algn="l"/>
              </a:tabLst>
            </a:pPr>
            <a:r>
              <a:rPr lang="ar-IQ" sz="1600" dirty="0">
                <a:latin typeface="Calibri" panose="020F0502020204030204" pitchFamily="34" charset="0"/>
                <a:ea typeface="Times New Roman" panose="02020603050405020304" pitchFamily="18" charset="0"/>
              </a:rPr>
              <a:t>إعادة الهيكلة وتحسين الأداء.</a:t>
            </a:r>
            <a:endParaRPr lang="en-US" sz="1100" dirty="0">
              <a:latin typeface="Calibri" panose="020F0502020204030204" pitchFamily="34" charset="0"/>
              <a:ea typeface="Calibri" panose="020F0502020204030204" pitchFamily="34" charset="0"/>
            </a:endParaRPr>
          </a:p>
          <a:p>
            <a:pPr marL="342900" lvl="0" indent="-342900" algn="justLow" rtl="1">
              <a:lnSpc>
                <a:spcPct val="150000"/>
              </a:lnSpc>
              <a:spcAft>
                <a:spcPts val="0"/>
              </a:spcAft>
              <a:buFont typeface="+mj-lt"/>
              <a:buAutoNum type="arabicPeriod"/>
              <a:tabLst>
                <a:tab pos="457200" algn="l"/>
              </a:tabLst>
            </a:pPr>
            <a:r>
              <a:rPr lang="ar-IQ" sz="1600" dirty="0">
                <a:latin typeface="Calibri" panose="020F0502020204030204" pitchFamily="34" charset="0"/>
                <a:ea typeface="Times New Roman" panose="02020603050405020304" pitchFamily="18" charset="0"/>
              </a:rPr>
              <a:t>الحصول على و سائل التوزيع.</a:t>
            </a:r>
            <a:endParaRPr lang="en-US" sz="1100" dirty="0">
              <a:latin typeface="Calibri" panose="020F0502020204030204" pitchFamily="34" charset="0"/>
              <a:ea typeface="Calibri" panose="020F0502020204030204" pitchFamily="34" charset="0"/>
            </a:endParaRPr>
          </a:p>
          <a:p>
            <a:pPr marL="342900" lvl="0" indent="-342900" algn="justLow" rtl="1">
              <a:lnSpc>
                <a:spcPct val="150000"/>
              </a:lnSpc>
              <a:spcAft>
                <a:spcPts val="0"/>
              </a:spcAft>
              <a:buFont typeface="+mj-lt"/>
              <a:buAutoNum type="arabicPeriod"/>
              <a:tabLst>
                <a:tab pos="457200" algn="l"/>
              </a:tabLst>
            </a:pPr>
            <a:r>
              <a:rPr lang="ar-IQ" sz="1600" dirty="0">
                <a:latin typeface="Calibri" panose="020F0502020204030204" pitchFamily="34" charset="0"/>
                <a:ea typeface="Times New Roman" panose="02020603050405020304" pitchFamily="18" charset="0"/>
              </a:rPr>
              <a:t>المشاركة في الكلفة ، و تجميع الموارد.</a:t>
            </a:r>
            <a:endParaRPr lang="en-US" sz="1100" dirty="0">
              <a:latin typeface="Calibri" panose="020F0502020204030204" pitchFamily="34" charset="0"/>
              <a:ea typeface="Calibri" panose="020F0502020204030204" pitchFamily="34" charset="0"/>
            </a:endParaRPr>
          </a:p>
          <a:p>
            <a:pPr algn="r" rtl="1">
              <a:lnSpc>
                <a:spcPct val="107000"/>
              </a:lnSpc>
              <a:spcAft>
                <a:spcPts val="0"/>
              </a:spcAft>
            </a:pPr>
            <a:r>
              <a:rPr lang="ar-IQ" sz="1600" dirty="0">
                <a:latin typeface="Calibri" panose="020F0502020204030204" pitchFamily="34" charset="0"/>
                <a:ea typeface="Times New Roman" panose="02020603050405020304" pitchFamily="18" charset="0"/>
                <a:cs typeface="Times New Roman" panose="02020603050405020304" pitchFamily="18" charset="0"/>
              </a:rPr>
              <a:t> </a:t>
            </a:r>
            <a:endParaRPr lang="ar-IQ" sz="1600" dirty="0"/>
          </a:p>
        </p:txBody>
      </p:sp>
    </p:spTree>
    <p:extLst>
      <p:ext uri="{BB962C8B-B14F-4D97-AF65-F5344CB8AC3E}">
        <p14:creationId xmlns:p14="http://schemas.microsoft.com/office/powerpoint/2010/main" val="384658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62100" y="0"/>
            <a:ext cx="7581900" cy="5143499"/>
          </a:xfrm>
        </p:spPr>
        <p:txBody>
          <a:bodyPr/>
          <a:lstStyle/>
          <a:p>
            <a:pPr lvl="0" algn="justLow" rtl="1">
              <a:lnSpc>
                <a:spcPct val="150000"/>
              </a:lnSpc>
              <a:spcAft>
                <a:spcPts val="0"/>
              </a:spcAft>
              <a:tabLst>
                <a:tab pos="457200" algn="l"/>
              </a:tabLst>
            </a:pPr>
            <a:r>
              <a:rPr lang="ar-IQ" sz="1600" dirty="0" smtClean="0">
                <a:latin typeface="Calibri" panose="020F0502020204030204" pitchFamily="34" charset="0"/>
                <a:ea typeface="Times New Roman" panose="02020603050405020304" pitchFamily="18" charset="0"/>
              </a:rPr>
              <a:t>9. تطوير </a:t>
            </a:r>
            <a:r>
              <a:rPr lang="ar-IQ" sz="1600" dirty="0">
                <a:latin typeface="Calibri" panose="020F0502020204030204" pitchFamily="34" charset="0"/>
                <a:ea typeface="Times New Roman" panose="02020603050405020304" pitchFamily="18" charset="0"/>
              </a:rPr>
              <a:t>المنتجات ، و التكنولوجيا ، و المواد.</a:t>
            </a:r>
            <a:endParaRPr lang="en-US" sz="1100" dirty="0">
              <a:latin typeface="Calibri" panose="020F0502020204030204" pitchFamily="34" charset="0"/>
              <a:ea typeface="Calibri" panose="020F0502020204030204" pitchFamily="34" charset="0"/>
            </a:endParaRPr>
          </a:p>
          <a:p>
            <a:pPr lvl="0" algn="justLow" rtl="1">
              <a:lnSpc>
                <a:spcPct val="150000"/>
              </a:lnSpc>
              <a:spcAft>
                <a:spcPts val="0"/>
              </a:spcAft>
              <a:tabLst>
                <a:tab pos="457200" algn="l"/>
              </a:tabLst>
            </a:pPr>
            <a:r>
              <a:rPr lang="ar-IQ" sz="1600" dirty="0" smtClean="0">
                <a:latin typeface="Calibri" panose="020F0502020204030204" pitchFamily="34" charset="0"/>
                <a:ea typeface="Times New Roman" panose="02020603050405020304" pitchFamily="18" charset="0"/>
              </a:rPr>
              <a:t>10. توزيع </a:t>
            </a:r>
            <a:r>
              <a:rPr lang="ar-IQ" sz="1600" dirty="0">
                <a:latin typeface="Calibri" panose="020F0502020204030204" pitchFamily="34" charset="0"/>
                <a:ea typeface="Times New Roman" panose="02020603050405020304" pitchFamily="18" charset="0"/>
              </a:rPr>
              <a:t>المخاطرة و تنويعها.</a:t>
            </a:r>
            <a:endParaRPr lang="en-US" sz="1100" dirty="0">
              <a:latin typeface="Calibri" panose="020F0502020204030204" pitchFamily="34" charset="0"/>
              <a:ea typeface="Calibri" panose="020F0502020204030204" pitchFamily="34" charset="0"/>
            </a:endParaRPr>
          </a:p>
          <a:p>
            <a:pPr lvl="0" algn="justLow" rtl="1">
              <a:lnSpc>
                <a:spcPct val="150000"/>
              </a:lnSpc>
              <a:spcAft>
                <a:spcPts val="0"/>
              </a:spcAft>
              <a:tabLst>
                <a:tab pos="457200" algn="l"/>
              </a:tabLst>
            </a:pPr>
            <a:r>
              <a:rPr lang="ar-IQ" sz="1600" dirty="0" smtClean="0">
                <a:latin typeface="Calibri" panose="020F0502020204030204" pitchFamily="34" charset="0"/>
                <a:ea typeface="Times New Roman" panose="02020603050405020304" pitchFamily="18" charset="0"/>
              </a:rPr>
              <a:t>11. تطوير </a:t>
            </a:r>
            <a:r>
              <a:rPr lang="ar-IQ" sz="1600" dirty="0">
                <a:latin typeface="Calibri" panose="020F0502020204030204" pitchFamily="34" charset="0"/>
                <a:ea typeface="Times New Roman" panose="02020603050405020304" pitchFamily="18" charset="0"/>
              </a:rPr>
              <a:t>المعايير التقنية.</a:t>
            </a:r>
            <a:endParaRPr lang="en-US" sz="1100" dirty="0">
              <a:latin typeface="Calibri" panose="020F0502020204030204" pitchFamily="34" charset="0"/>
              <a:ea typeface="Calibri" panose="020F0502020204030204" pitchFamily="34" charset="0"/>
            </a:endParaRPr>
          </a:p>
          <a:p>
            <a:pPr lvl="0" algn="justLow" rtl="1">
              <a:lnSpc>
                <a:spcPct val="150000"/>
              </a:lnSpc>
              <a:spcAft>
                <a:spcPts val="0"/>
              </a:spcAft>
              <a:tabLst>
                <a:tab pos="457200" algn="l"/>
              </a:tabLst>
            </a:pPr>
            <a:r>
              <a:rPr lang="ar-IQ" sz="1600" dirty="0" smtClean="0">
                <a:latin typeface="Calibri" panose="020F0502020204030204" pitchFamily="34" charset="0"/>
                <a:ea typeface="Times New Roman" panose="02020603050405020304" pitchFamily="18" charset="0"/>
              </a:rPr>
              <a:t>12. تحقيق </a:t>
            </a:r>
            <a:r>
              <a:rPr lang="ar-IQ" sz="1600" dirty="0">
                <a:latin typeface="Calibri" panose="020F0502020204030204" pitchFamily="34" charset="0"/>
                <a:ea typeface="Times New Roman" panose="02020603050405020304" pitchFamily="18" charset="0"/>
              </a:rPr>
              <a:t>الميزة التنافسية.</a:t>
            </a:r>
            <a:endParaRPr lang="en-US" sz="1100" dirty="0">
              <a:latin typeface="Calibri" panose="020F0502020204030204" pitchFamily="34" charset="0"/>
              <a:ea typeface="Calibri" panose="020F0502020204030204" pitchFamily="34" charset="0"/>
            </a:endParaRPr>
          </a:p>
          <a:p>
            <a:pPr lvl="0" algn="justLow" rtl="1">
              <a:lnSpc>
                <a:spcPct val="150000"/>
              </a:lnSpc>
              <a:spcAft>
                <a:spcPts val="0"/>
              </a:spcAft>
              <a:tabLst>
                <a:tab pos="457200" algn="l"/>
              </a:tabLst>
            </a:pPr>
            <a:r>
              <a:rPr lang="ar-IQ" sz="1600" dirty="0" smtClean="0">
                <a:latin typeface="Calibri" panose="020F0502020204030204" pitchFamily="34" charset="0"/>
                <a:ea typeface="Times New Roman" panose="02020603050405020304" pitchFamily="18" charset="0"/>
              </a:rPr>
              <a:t>13. تكامل </a:t>
            </a:r>
            <a:r>
              <a:rPr lang="ar-IQ" sz="1600" dirty="0">
                <a:latin typeface="Calibri" panose="020F0502020204030204" pitchFamily="34" charset="0"/>
                <a:ea typeface="Times New Roman" panose="02020603050405020304" pitchFamily="18" charset="0"/>
              </a:rPr>
              <a:t>البضائع و الخدمات و طرحها إلى الأسواق.</a:t>
            </a:r>
            <a:endParaRPr lang="en-US" sz="1100" dirty="0">
              <a:latin typeface="Calibri" panose="020F0502020204030204" pitchFamily="34" charset="0"/>
              <a:ea typeface="Calibri" panose="020F0502020204030204" pitchFamily="34" charset="0"/>
            </a:endParaRPr>
          </a:p>
          <a:p>
            <a:pPr lvl="0" algn="justLow" rtl="1">
              <a:lnSpc>
                <a:spcPct val="150000"/>
              </a:lnSpc>
              <a:spcAft>
                <a:spcPts val="0"/>
              </a:spcAft>
              <a:tabLst>
                <a:tab pos="457200" algn="l"/>
              </a:tabLst>
            </a:pPr>
            <a:r>
              <a:rPr lang="ar-IQ" sz="1600" dirty="0" smtClean="0">
                <a:latin typeface="Calibri" panose="020F0502020204030204" pitchFamily="34" charset="0"/>
                <a:ea typeface="Times New Roman" panose="02020603050405020304" pitchFamily="18" charset="0"/>
              </a:rPr>
              <a:t>14. التخصص </a:t>
            </a:r>
            <a:r>
              <a:rPr lang="ar-IQ" sz="1600" dirty="0">
                <a:latin typeface="Calibri" panose="020F0502020204030204" pitchFamily="34" charset="0"/>
                <a:ea typeface="Times New Roman" panose="02020603050405020304" pitchFamily="18" charset="0"/>
              </a:rPr>
              <a:t>المشترك أو المزدوج </a:t>
            </a:r>
            <a:r>
              <a:rPr lang="en-US" sz="1600" dirty="0">
                <a:ea typeface="Times New Roman" panose="02020603050405020304" pitchFamily="18" charset="0"/>
              </a:rPr>
              <a:t>Co-specialization </a:t>
            </a:r>
            <a:r>
              <a:rPr lang="ar-IQ" sz="1600" dirty="0">
                <a:latin typeface="Calibri" panose="020F0502020204030204" pitchFamily="34" charset="0"/>
                <a:ea typeface="Times New Roman" panose="02020603050405020304" pitchFamily="18" charset="0"/>
              </a:rPr>
              <a:t> للشركات المتحالفة.</a:t>
            </a:r>
            <a:endParaRPr lang="en-US" sz="1100" dirty="0">
              <a:latin typeface="Calibri" panose="020F0502020204030204" pitchFamily="34" charset="0"/>
              <a:ea typeface="Calibri" panose="020F0502020204030204" pitchFamily="34" charset="0"/>
            </a:endParaRPr>
          </a:p>
          <a:p>
            <a:pPr lvl="0" algn="justLow" rtl="1">
              <a:lnSpc>
                <a:spcPct val="150000"/>
              </a:lnSpc>
              <a:spcAft>
                <a:spcPts val="0"/>
              </a:spcAft>
              <a:tabLst>
                <a:tab pos="457200" algn="l"/>
              </a:tabLst>
            </a:pPr>
            <a:r>
              <a:rPr lang="ar-IQ" sz="1600" dirty="0" smtClean="0">
                <a:latin typeface="Calibri" panose="020F0502020204030204" pitchFamily="34" charset="0"/>
                <a:ea typeface="Times New Roman" panose="02020603050405020304" pitchFamily="18" charset="0"/>
              </a:rPr>
              <a:t>15. التغلب </a:t>
            </a:r>
            <a:r>
              <a:rPr lang="ar-IQ" sz="1600" dirty="0">
                <a:latin typeface="Calibri" panose="020F0502020204030204" pitchFamily="34" charset="0"/>
                <a:ea typeface="Times New Roman" panose="02020603050405020304" pitchFamily="18" charset="0"/>
              </a:rPr>
              <a:t>على العقبات القانونية.</a:t>
            </a:r>
            <a:endParaRPr lang="en-US" sz="1100" dirty="0">
              <a:latin typeface="Calibri" panose="020F0502020204030204" pitchFamily="34" charset="0"/>
              <a:ea typeface="Calibri" panose="020F0502020204030204" pitchFamily="34" charset="0"/>
            </a:endParaRPr>
          </a:p>
          <a:p>
            <a:pPr algn="just" rtl="1"/>
            <a:endParaRPr lang="ar-IQ" sz="1600" b="1" dirty="0"/>
          </a:p>
        </p:txBody>
      </p:sp>
    </p:spTree>
    <p:extLst>
      <p:ext uri="{BB962C8B-B14F-4D97-AF65-F5344CB8AC3E}">
        <p14:creationId xmlns:p14="http://schemas.microsoft.com/office/powerpoint/2010/main" val="68699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092030"/>
          </a:xfrm>
        </p:spPr>
        <p:txBody>
          <a:bodyPr/>
          <a:lstStyle/>
          <a:p>
            <a:pPr algn="r" rtl="1">
              <a:lnSpc>
                <a:spcPct val="107000"/>
              </a:lnSpc>
              <a:spcAft>
                <a:spcPts val="0"/>
              </a:spcAft>
            </a:pPr>
            <a:r>
              <a:rPr lang="ar-SA" sz="2000" b="1" dirty="0">
                <a:latin typeface="Times New Roman" panose="02020603050405020304" pitchFamily="18" charset="0"/>
                <a:ea typeface="Times New Roman" panose="02020603050405020304" pitchFamily="18" charset="0"/>
                <a:cs typeface="Simplified Arabic" panose="02020603050405020304" pitchFamily="18" charset="-78"/>
              </a:rPr>
              <a:t>أطار عمل إدارة التحالفات الاستراتيجية</a:t>
            </a:r>
            <a:endParaRPr lang="en-US" sz="2000" dirty="0">
              <a:latin typeface="Calibri" panose="020F0502020204030204" pitchFamily="34" charset="0"/>
              <a:ea typeface="Calibri" panose="020F0502020204030204" pitchFamily="34" charset="0"/>
            </a:endParaRPr>
          </a:p>
          <a:p>
            <a:pPr algn="justLow" rtl="1">
              <a:lnSpc>
                <a:spcPct val="107000"/>
              </a:lnSpc>
              <a:spcAft>
                <a:spcPts val="0"/>
              </a:spcAft>
            </a:pP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إن إدارة عمليات التحالف الاستراتيجي هي الجانب المهم في دورة التحالف ، فهي الجزء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الرئيس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من القيمة المضافة المعرفة في المراحل السابقة ، من دون الموارد ، والهيكل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المناسب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في المكان المناسب ، يكون قد قضي على التحالف وتفتقد إلى توسيع الفوائد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المحتملة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 يتكون أطار العمل من أربعة متغيرات أساس هي ( إستراتيجية التحالف ،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والهيكل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 والموارد ، والأداء ) ، ويقع حول هذه المتغيرات ثلاثة أبعاد أساس هي ( الثقة ، والالتزام ، والتعاون ) والتي تعتمد عليها التحالفات (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Flores , 2005 : 13 – 16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 ) </a:t>
            </a:r>
            <a:endParaRPr lang="en-US" sz="2000" dirty="0">
              <a:latin typeface="Calibri" panose="020F0502020204030204" pitchFamily="34" charset="0"/>
              <a:ea typeface="Calibri" panose="020F0502020204030204" pitchFamily="34" charset="0"/>
            </a:endParaRPr>
          </a:p>
          <a:p>
            <a:pPr algn="r" rtl="1">
              <a:lnSpc>
                <a:spcPct val="107000"/>
              </a:lnSpc>
              <a:spcAft>
                <a:spcPts val="0"/>
              </a:spcAft>
            </a:pPr>
            <a:r>
              <a:rPr lang="ar-IQ" sz="2000" b="1" dirty="0">
                <a:latin typeface="Calibri" panose="020F0502020204030204" pitchFamily="34" charset="0"/>
                <a:ea typeface="Times New Roman" panose="02020603050405020304" pitchFamily="18" charset="0"/>
              </a:rPr>
              <a:t>البعد الأول : الثقة</a:t>
            </a:r>
            <a:endParaRPr lang="en-US" sz="2000" dirty="0">
              <a:latin typeface="Calibri" panose="020F0502020204030204" pitchFamily="34" charset="0"/>
              <a:ea typeface="Calibri" panose="020F0502020204030204" pitchFamily="34" charset="0"/>
            </a:endParaRPr>
          </a:p>
          <a:p>
            <a:pPr algn="justLow" rtl="1">
              <a:lnSpc>
                <a:spcPct val="107000"/>
              </a:lnSpc>
              <a:spcAft>
                <a:spcPts val="0"/>
              </a:spcAft>
            </a:pP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وهو العنصر الفعال لنجاح التحالف ومؤشر الأداء المهم ، فالثقة هي الأمل الايجابي الذي لا يفعله الآخر من خلال الكلمات ، والأفعال أو القرارات ، إذ تظهر مشكلات العلاقة في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التحالف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بسبب فقدان </a:t>
            </a: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الثقة</a:t>
            </a: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a:t>
            </a: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ويصبح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الشركاء يشكون بنوايا بعضهم البعض وتزداد الصراعات فيما بينهم مما يؤدي إلى عدم الاحترام والغضب ، أن أداء مثل هذا الاشتراك ضمن الهيكل وكما موضح في إطار العمل يحدد مستوى الثقة بين الشركاء  .</a:t>
            </a:r>
            <a:endParaRPr lang="en-US" sz="2000" dirty="0">
              <a:latin typeface="Calibri" panose="020F0502020204030204" pitchFamily="34" charset="0"/>
              <a:ea typeface="Calibri" panose="020F0502020204030204" pitchFamily="34" charset="0"/>
            </a:endParaRPr>
          </a:p>
          <a:p>
            <a:pPr algn="justLow"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1187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143500"/>
          </a:xfrm>
        </p:spPr>
        <p:txBody>
          <a:bodyPr/>
          <a:lstStyle/>
          <a:p>
            <a:pPr algn="r" rtl="1">
              <a:lnSpc>
                <a:spcPct val="107000"/>
              </a:lnSpc>
              <a:spcAft>
                <a:spcPts val="0"/>
              </a:spcAft>
            </a:pPr>
            <a:r>
              <a:rPr lang="ar-IQ" sz="1600" b="1" dirty="0">
                <a:latin typeface="Calibri" panose="020F0502020204030204" pitchFamily="34" charset="0"/>
                <a:ea typeface="Times New Roman" panose="02020603050405020304" pitchFamily="18" charset="0"/>
              </a:rPr>
              <a:t>البعد الثاني : الالتزام</a:t>
            </a:r>
            <a:endParaRPr lang="en-US" sz="1100" dirty="0">
              <a:latin typeface="Calibri" panose="020F0502020204030204" pitchFamily="34" charset="0"/>
              <a:ea typeface="Calibri" panose="020F0502020204030204" pitchFamily="34" charset="0"/>
            </a:endParaRPr>
          </a:p>
          <a:p>
            <a:pPr indent="457200" algn="justLow" rtl="1">
              <a:lnSpc>
                <a:spcPct val="107000"/>
              </a:lnSpc>
              <a:spcAft>
                <a:spcPts val="0"/>
              </a:spcAft>
            </a:pP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وهو</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الدرجة التي تحدد المنظمة عندها أهداف الشريك وقيمه والرغبة في دعم تلك العلاقة ، إذ أن كمية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457200"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الموارد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المخصصة لدعم المنظمة سوف تعكس مستوى التزام الشركاء ، وقد تكون هذه الموارد رأس المال ، والتكنولوجيا ، والموظفين وأن تحديد الميكانيكيات لتقليل الخطر من قبل الشريك الذي تحت الالتزام هو التحدي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457200"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الكبير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الذي يواجه التحالفات .</a:t>
            </a:r>
            <a:endParaRPr lang="en-US" sz="1100" dirty="0">
              <a:latin typeface="Calibri" panose="020F0502020204030204" pitchFamily="34" charset="0"/>
              <a:ea typeface="Calibri" panose="020F0502020204030204" pitchFamily="34" charset="0"/>
            </a:endParaRPr>
          </a:p>
          <a:p>
            <a:pPr indent="457200" algn="justLow"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a:p>
            <a:pPr algn="r" rtl="1">
              <a:lnSpc>
                <a:spcPct val="107000"/>
              </a:lnSpc>
              <a:spcAft>
                <a:spcPts val="0"/>
              </a:spcAft>
            </a:pPr>
            <a:r>
              <a:rPr lang="ar-IQ" sz="1600" b="1" dirty="0">
                <a:latin typeface="Calibri" panose="020F0502020204030204" pitchFamily="34" charset="0"/>
                <a:ea typeface="Times New Roman" panose="02020603050405020304" pitchFamily="18" charset="0"/>
              </a:rPr>
              <a:t>البعد الثالث : التعاون</a:t>
            </a:r>
            <a:endParaRPr lang="en-US" sz="1100" dirty="0">
              <a:latin typeface="Calibri" panose="020F0502020204030204" pitchFamily="34" charset="0"/>
              <a:ea typeface="Calibri" panose="020F0502020204030204" pitchFamily="34" charset="0"/>
            </a:endParaRPr>
          </a:p>
          <a:p>
            <a:pPr indent="457200" algn="justLow"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يقصد بالتعاون الفعل للعمل معاً تجاه نهاية أو غرض مشترك ، فعن طريق الموارد المتوافرة من ( موظفين ، وتكنولوجيا ، ومهارات وقابليات ... الخ ) سيعمل التحالف ضمن هيكل وضع لهذا المستوى من التعاون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457200"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المتحقق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a:p>
            <a:pPr indent="457200" algn="justLow" rtl="1">
              <a:lnSpc>
                <a:spcPct val="107000"/>
              </a:lnSpc>
              <a:spcAft>
                <a:spcPts val="0"/>
              </a:spcAft>
            </a:pP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a:p>
            <a:pPr algn="just" rtl="1">
              <a:lnSpc>
                <a:spcPct val="107000"/>
              </a:lnSpc>
              <a:spcAft>
                <a:spcPts val="0"/>
              </a:spcAft>
            </a:pP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وبناءً على ما تقدم يتضح أن هناك ثلاثة أبعاد رئيسة لإدارة التحالف هي ( الثقة ، والالتزام ، والتعاون ) التي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IQ" sz="1600" dirty="0" smtClean="0">
                <a:latin typeface="Times New Roman" panose="02020603050405020304" pitchFamily="18" charset="0"/>
                <a:ea typeface="Times New Roman" panose="02020603050405020304" pitchFamily="18" charset="0"/>
                <a:cs typeface="Simplified Arabic" panose="02020603050405020304" pitchFamily="18" charset="-78"/>
              </a:rPr>
              <a:t>تدعم </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استراتيجية التحالف ، وكلما كانت الاستراتيجية أكثر تطوراً وتعاوناً كاملاً تمكن الشركاء من تصميم الهيكل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IQ" sz="1600" dirty="0" smtClean="0">
                <a:latin typeface="Times New Roman" panose="02020603050405020304" pitchFamily="18" charset="0"/>
                <a:ea typeface="Times New Roman" panose="02020603050405020304" pitchFamily="18" charset="0"/>
                <a:cs typeface="Simplified Arabic" panose="02020603050405020304" pitchFamily="18" charset="-78"/>
              </a:rPr>
              <a:t>وتخصيص </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الموارد المناسبة وقياس أداء التحالف .</a:t>
            </a:r>
            <a:endParaRPr lang="en-US" sz="1100" dirty="0">
              <a:latin typeface="Calibri" panose="020F0502020204030204" pitchFamily="34" charset="0"/>
              <a:ea typeface="Calibri" panose="020F0502020204030204" pitchFamily="34" charset="0"/>
            </a:endParaRPr>
          </a:p>
          <a:p>
            <a:pPr algn="r" rtl="1">
              <a:lnSpc>
                <a:spcPct val="107000"/>
              </a:lnSpc>
              <a:spcAft>
                <a:spcPts val="0"/>
              </a:spcAft>
            </a:pPr>
            <a:r>
              <a:rPr lang="ar-IQ" sz="1600" dirty="0">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endParaRPr>
          </a:p>
          <a:p>
            <a:pPr algn="just" rtl="1"/>
            <a:endParaRPr lang="ar-IQ" sz="1600" dirty="0"/>
          </a:p>
        </p:txBody>
      </p:sp>
    </p:spTree>
    <p:extLst>
      <p:ext uri="{BB962C8B-B14F-4D97-AF65-F5344CB8AC3E}">
        <p14:creationId xmlns:p14="http://schemas.microsoft.com/office/powerpoint/2010/main" val="601510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143500"/>
          </a:xfrm>
        </p:spPr>
        <p:txBody>
          <a:bodyPr/>
          <a:lstStyle/>
          <a:p>
            <a:pPr indent="457200" algn="justLow"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a:t>
            </a:r>
            <a:r>
              <a:rPr lang="ar-IQ" sz="1600" dirty="0">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endParaRPr>
          </a:p>
          <a:p>
            <a:pPr algn="just" rtl="1"/>
            <a:endParaRPr lang="ar-IQ" sz="1600" dirty="0"/>
          </a:p>
        </p:txBody>
      </p:sp>
      <p:sp>
        <p:nvSpPr>
          <p:cNvPr id="2" name="Rectangle 1"/>
          <p:cNvSpPr/>
          <p:nvPr/>
        </p:nvSpPr>
        <p:spPr>
          <a:xfrm>
            <a:off x="1547664" y="154358"/>
            <a:ext cx="7596336" cy="4702826"/>
          </a:xfrm>
          <a:prstGeom prst="rect">
            <a:avLst/>
          </a:prstGeom>
        </p:spPr>
        <p:txBody>
          <a:bodyPr wrap="square">
            <a:spAutoFit/>
          </a:bodyPr>
          <a:lstStyle/>
          <a:p>
            <a:pPr algn="r" rtl="1">
              <a:lnSpc>
                <a:spcPct val="107000"/>
              </a:lnSpc>
              <a:spcAft>
                <a:spcPts val="0"/>
              </a:spcAft>
            </a:pPr>
            <a:r>
              <a:rPr lang="ar-SA" sz="2000" b="1" dirty="0">
                <a:latin typeface="Times New Roman" panose="02020603050405020304" pitchFamily="18" charset="0"/>
                <a:ea typeface="Times New Roman" panose="02020603050405020304" pitchFamily="18" charset="0"/>
                <a:cs typeface="Simplified Arabic" panose="02020603050405020304" pitchFamily="18" charset="-78"/>
              </a:rPr>
              <a:t>مراحل تشكيل التحالف الاستراتيجي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0"/>
              </a:spcAft>
            </a:pP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أشار  (</a:t>
            </a:r>
            <a:r>
              <a:rPr lang="en-US" sz="2000" dirty="0" err="1">
                <a:latin typeface="Times New Roman" panose="02020603050405020304" pitchFamily="18" charset="0"/>
                <a:ea typeface="Times New Roman" panose="02020603050405020304" pitchFamily="18" charset="0"/>
                <a:cs typeface="Simplified Arabic" panose="02020603050405020304" pitchFamily="18" charset="-78"/>
              </a:rPr>
              <a:t>Išoraite</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 2009:43</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عملية تشكيل تحالف نموذجي يشمل الخطوات التالية:</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0"/>
              </a:spcAft>
            </a:pPr>
            <a:r>
              <a:rPr lang="ar-IQ" sz="2000" b="1" dirty="0">
                <a:latin typeface="Times New Roman" panose="02020603050405020304" pitchFamily="18" charset="0"/>
                <a:ea typeface="Times New Roman" panose="02020603050405020304" pitchFamily="18" charset="0"/>
                <a:cs typeface="Simplified Arabic" panose="02020603050405020304" pitchFamily="18" charset="-78"/>
              </a:rPr>
              <a:t>تطوير الاستراتيجية</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تطوير الاستراتيجية ينطوي على دراسة جدوى التحالف وأهدافه ومبرراته، مع التركيز على القضايا والتحديات وتطوير استراتيجيات الموارد الرئيسية للإنتاج، التكنولوجيا، والأفراد. كما يتطلب التوفيق بين أهداف التحالف و الاستراتيجية العامة للشركة.</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IQ" sz="2000" b="1" dirty="0">
                <a:latin typeface="Times New Roman" panose="02020603050405020304" pitchFamily="18" charset="0"/>
                <a:ea typeface="Times New Roman" panose="02020603050405020304" pitchFamily="18" charset="0"/>
                <a:cs typeface="Simplified Arabic" panose="02020603050405020304" pitchFamily="18" charset="-78"/>
              </a:rPr>
              <a:t>تقييم الشريك</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تقييم الشريك ينطوي على تحليل نقاط القوة والضعف للشريك المحتمل، وخلق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استراتيجيات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لاستيعاب أساليب لإدارة جميع الشركاء، وإعداد معايير مناسبة لاختيار الشريك،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وفهم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الدوافع لانضمام الشريك للتحالف ومعالجة الثغرات وقدرة الموارد التي قد تكون موجودة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عند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الشريك.</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0"/>
              </a:spcAft>
            </a:pPr>
            <a:r>
              <a:rPr lang="ar-IQ" sz="2000" b="1" dirty="0">
                <a:latin typeface="Times New Roman" panose="02020603050405020304" pitchFamily="18" charset="0"/>
                <a:ea typeface="Times New Roman" panose="02020603050405020304" pitchFamily="18" charset="0"/>
                <a:cs typeface="Simplified Arabic" panose="02020603050405020304" pitchFamily="18" charset="-78"/>
              </a:rPr>
              <a:t>التفاوض بشأن العقد</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مفاوضات العقد تنطوي على تحديد ما إذا كانت جميع الأطراف لديها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أهداف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واقعية، وتشكيل فريق التفاوض من ذوي الكفاءات العالية، وتحديد المساهمات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والمكافآت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لكل شريك وكذلك حماية أي من المعلومات السرية، ومعالجة إنهاء الأحكام، وفرض عقوبات على سوء الأداء، وتسليط الضوء على الدرجة التي يتم إظهار إجراءات   التحكيم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بشكل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واضح ومفهوم.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208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51470"/>
            <a:ext cx="7560840" cy="5092029"/>
          </a:xfrm>
        </p:spPr>
        <p:txBody>
          <a:bodyPr/>
          <a:lstStyle/>
          <a:p>
            <a:pPr algn="justLow" rtl="1">
              <a:lnSpc>
                <a:spcPct val="107000"/>
              </a:lnSpc>
              <a:spcAft>
                <a:spcPts val="0"/>
              </a:spcAft>
            </a:pPr>
            <a:r>
              <a:rPr lang="ar-IQ" sz="2400" b="1" dirty="0">
                <a:latin typeface="Times New Roman" panose="02020603050405020304" pitchFamily="18" charset="0"/>
                <a:ea typeface="Times New Roman" panose="02020603050405020304" pitchFamily="18" charset="0"/>
                <a:cs typeface="Simplified Arabic" panose="02020603050405020304" pitchFamily="18" charset="-78"/>
              </a:rPr>
              <a:t>عملية التحالف</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عملية التحالف تنطوي على تناول التزام الإدارة العليا، وإيجاد نوع الموارد المكرسة للتحالف، وربط الميزانيات والموارد مع الأولويات الاستراتيجية، وقياس ومكافأة </a:t>
            </a:r>
            <a:endParaRPr lang="ar-IQ" sz="24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الأداء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وتقييم الأداء والنتائج للتحالف.</a:t>
            </a:r>
            <a:endParaRPr lang="en-US" sz="2400" dirty="0">
              <a:latin typeface="Calibri" panose="020F0502020204030204" pitchFamily="34" charset="0"/>
              <a:ea typeface="Calibri" panose="020F0502020204030204" pitchFamily="34" charset="0"/>
            </a:endParaRPr>
          </a:p>
          <a:p>
            <a:pPr algn="justLow" rtl="1">
              <a:lnSpc>
                <a:spcPct val="107000"/>
              </a:lnSpc>
              <a:spcAft>
                <a:spcPts val="0"/>
              </a:spcAft>
            </a:pPr>
            <a:r>
              <a:rPr lang="ar-IQ" sz="2400" b="1" dirty="0">
                <a:latin typeface="Times New Roman" panose="02020603050405020304" pitchFamily="18" charset="0"/>
                <a:ea typeface="Times New Roman" panose="02020603050405020304" pitchFamily="18" charset="0"/>
                <a:cs typeface="Simplified Arabic" panose="02020603050405020304" pitchFamily="18" charset="-78"/>
              </a:rPr>
              <a:t>انتهاء</a:t>
            </a:r>
            <a:r>
              <a:rPr lang="ar-IQ" sz="2400" b="1" dirty="0">
                <a:latin typeface="Calibri" panose="020F0502020204030204" pitchFamily="34" charset="0"/>
                <a:ea typeface="Times New Roman" panose="02020603050405020304" pitchFamily="18" charset="0"/>
                <a:cs typeface="Times New Roman" panose="02020603050405020304" pitchFamily="18" charset="0"/>
              </a:rPr>
              <a:t> </a:t>
            </a:r>
            <a:r>
              <a:rPr lang="ar-IQ" sz="2400" b="1" dirty="0">
                <a:latin typeface="Times New Roman" panose="02020603050405020304" pitchFamily="18" charset="0"/>
                <a:ea typeface="Times New Roman" panose="02020603050405020304" pitchFamily="18" charset="0"/>
                <a:cs typeface="Simplified Arabic" panose="02020603050405020304" pitchFamily="18" charset="-78"/>
              </a:rPr>
              <a:t>التحالف</a:t>
            </a:r>
            <a:r>
              <a:rPr lang="en-US" sz="2400" dirty="0">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إنهاء</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التحالف</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ينطوي على</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تقليص</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التحالف،</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على سبيل المثال</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عند استيفاء</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أهدافه</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أو</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لا يمكن تلبيتها،</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أو</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عندما</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الشريك</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يعدل</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الأولويات أو</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إعادة توزيع</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الموارد</a:t>
            </a:r>
            <a:r>
              <a:rPr lang="ar-IQ" sz="2400" dirty="0">
                <a:latin typeface="Calibri" panose="020F0502020204030204" pitchFamily="34" charset="0"/>
                <a:ea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في مكان آخر</a:t>
            </a:r>
            <a:r>
              <a:rPr lang="en-US" sz="2400" dirty="0">
                <a:latin typeface="Times New Roman" panose="02020603050405020304" pitchFamily="18" charset="0"/>
                <a:ea typeface="Times New Roman" panose="02020603050405020304" pitchFamily="18" charset="0"/>
              </a:rPr>
              <a:t>.</a:t>
            </a:r>
            <a:endParaRPr lang="en-US" sz="2400" dirty="0">
              <a:latin typeface="Calibri" panose="020F0502020204030204" pitchFamily="34" charset="0"/>
              <a:ea typeface="Calibri" panose="020F0502020204030204" pitchFamily="34" charset="0"/>
            </a:endParaRPr>
          </a:p>
          <a:p>
            <a:pPr algn="r" rtl="1">
              <a:lnSpc>
                <a:spcPct val="107000"/>
              </a:lnSpc>
              <a:spcAft>
                <a:spcPts val="0"/>
              </a:spcAft>
            </a:pPr>
            <a:r>
              <a:rPr lang="ar-IQ" sz="1600" dirty="0">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945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619672" y="51470"/>
            <a:ext cx="7416824" cy="5040559"/>
          </a:xfrm>
        </p:spPr>
        <p:txBody>
          <a:bodyPr/>
          <a:lstStyle/>
          <a:p>
            <a:pPr algn="r"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عوامل نجاح التحالفات الاستراتيجية      </a:t>
            </a:r>
            <a:endParaRPr lang="en-US" dirty="0">
              <a:latin typeface="Calibri" panose="020F0502020204030204" pitchFamily="34" charset="0"/>
              <a:ea typeface="Calibri" panose="020F0502020204030204" pitchFamily="34" charset="0"/>
            </a:endParaRPr>
          </a:p>
          <a:p>
            <a:pPr algn="just" rtl="1">
              <a:lnSpc>
                <a:spcPct val="107000"/>
              </a:lnSpc>
              <a:spcAft>
                <a:spcPts val="0"/>
              </a:spcAft>
            </a:pPr>
            <a:r>
              <a:rPr lang="ar-SA" dirty="0">
                <a:latin typeface="Times New Roman" panose="02020603050405020304" pitchFamily="18" charset="0"/>
                <a:ea typeface="Times New Roman" panose="02020603050405020304" pitchFamily="18" charset="0"/>
                <a:cs typeface="Simplified Arabic" panose="02020603050405020304" pitchFamily="18" charset="-78"/>
              </a:rPr>
              <a:t>أشار (</a:t>
            </a:r>
            <a:r>
              <a:rPr lang="en-US" dirty="0">
                <a:latin typeface="Times New Roman" panose="02020603050405020304" pitchFamily="18" charset="0"/>
                <a:ea typeface="Times New Roman" panose="02020603050405020304" pitchFamily="18" charset="0"/>
                <a:cs typeface="Simplified Arabic" panose="02020603050405020304" pitchFamily="18" charset="-78"/>
              </a:rPr>
              <a:t>Elmuti&amp;Kathawala,2001:209</a:t>
            </a:r>
            <a:r>
              <a:rPr lang="ar-SA" dirty="0">
                <a:latin typeface="Times New Roman" panose="02020603050405020304" pitchFamily="18" charset="0"/>
                <a:ea typeface="Times New Roman" panose="02020603050405020304" pitchFamily="18" charset="0"/>
                <a:cs typeface="Simplified Arabic" panose="02020603050405020304" pitchFamily="18" charset="-78"/>
              </a:rPr>
              <a:t>) الى مجموعة من العوامل تقف وراء نجاح التحالفات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الاستراتيجية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منها:   </a:t>
            </a:r>
            <a:endParaRPr lang="en-US" dirty="0">
              <a:latin typeface="Calibri" panose="020F0502020204030204" pitchFamily="34" charset="0"/>
              <a:ea typeface="Calibri" panose="020F0502020204030204" pitchFamily="34" charset="0"/>
            </a:endParaRPr>
          </a:p>
          <a:p>
            <a:pPr algn="just" rtl="1">
              <a:lnSpc>
                <a:spcPct val="107000"/>
              </a:lnSpc>
              <a:spcAft>
                <a:spcPts val="0"/>
              </a:spcAft>
            </a:pPr>
            <a:r>
              <a:rPr lang="ar-SA" b="1" dirty="0" smtClean="0">
                <a:latin typeface="Times New Roman" panose="02020603050405020304" pitchFamily="18" charset="0"/>
                <a:ea typeface="Times New Roman" panose="02020603050405020304" pitchFamily="18" charset="0"/>
                <a:cs typeface="Simplified Arabic" panose="02020603050405020304" pitchFamily="18" charset="-78"/>
              </a:rPr>
              <a:t>1. التزام </a:t>
            </a:r>
            <a:r>
              <a:rPr lang="ar-SA" b="1" dirty="0">
                <a:latin typeface="Times New Roman" panose="02020603050405020304" pitchFamily="18" charset="0"/>
                <a:ea typeface="Times New Roman" panose="02020603050405020304" pitchFamily="18" charset="0"/>
                <a:cs typeface="Simplified Arabic" panose="02020603050405020304" pitchFamily="18" charset="-78"/>
              </a:rPr>
              <a:t>الإدارة العليا :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ان التزام الإدارة العليا او الإدارة الأقدم في جميع الشركات الداخلة في التحالف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الاستراتيجي </a:t>
            </a:r>
            <a:r>
              <a:rPr lang="ar-SA" dirty="0">
                <a:latin typeface="Times New Roman" panose="02020603050405020304" pitchFamily="18" charset="0"/>
                <a:ea typeface="Times New Roman" panose="02020603050405020304" pitchFamily="18" charset="0"/>
                <a:cs typeface="Simplified Arabic" panose="02020603050405020304" pitchFamily="18" charset="-78"/>
              </a:rPr>
              <a:t>هو عامل رئيسي في النجاح النهائي للتحالف فمن اجل ان تكون التحالفات إستراتيجية فعلا يجب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ان </a:t>
            </a:r>
            <a:r>
              <a:rPr lang="ar-SA" dirty="0">
                <a:latin typeface="Times New Roman" panose="02020603050405020304" pitchFamily="18" charset="0"/>
                <a:ea typeface="Times New Roman" panose="02020603050405020304" pitchFamily="18" charset="0"/>
                <a:cs typeface="Simplified Arabic" panose="02020603050405020304" pitchFamily="18" charset="-78"/>
              </a:rPr>
              <a:t>يكون لها تأثير بارز على الخطط الإستراتجية الشاملة للشركات والتي يجب ان يتم صياغتها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وتطبيقها</a:t>
            </a:r>
            <a:r>
              <a:rPr lang="ar-IQ" dirty="0">
                <a:latin typeface="Times New Roman" panose="02020603050405020304" pitchFamily="18" charset="0"/>
                <a:ea typeface="Times New Roman" panose="02020603050405020304" pitchFamily="18" charset="0"/>
                <a:cs typeface="Simplified Arabic" panose="02020603050405020304" pitchFamily="18" charset="-78"/>
              </a:rPr>
              <a:t>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وإدارتها </a:t>
            </a:r>
            <a:r>
              <a:rPr lang="ar-SA" dirty="0">
                <a:latin typeface="Times New Roman" panose="02020603050405020304" pitchFamily="18" charset="0"/>
                <a:ea typeface="Times New Roman" panose="02020603050405020304" pitchFamily="18" charset="0"/>
                <a:cs typeface="Simplified Arabic" panose="02020603050405020304" pitchFamily="18" charset="-78"/>
              </a:rPr>
              <a:t>ومراقبتها من خلال الالتزام التام للإدارة الأقدم للشركات الداخلة في التحالف وان التزام الإدارة مهم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ليس </a:t>
            </a:r>
            <a:r>
              <a:rPr lang="ar-SA" dirty="0">
                <a:latin typeface="Times New Roman" panose="02020603050405020304" pitchFamily="18" charset="0"/>
                <a:ea typeface="Times New Roman" panose="02020603050405020304" pitchFamily="18" charset="0"/>
                <a:cs typeface="Simplified Arabic" panose="02020603050405020304" pitchFamily="18" charset="-78"/>
              </a:rPr>
              <a:t>فقط لضمان حصول التحالفات على الموارد الضرورية ولكن لإقناع الآخرين داخل المنظمة بأهمية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التحالف </a:t>
            </a:r>
            <a:r>
              <a:rPr lang="ar-SA" dirty="0">
                <a:latin typeface="Times New Roman" panose="02020603050405020304" pitchFamily="18" charset="0"/>
                <a:ea typeface="Times New Roman" panose="02020603050405020304" pitchFamily="18" charset="0"/>
                <a:cs typeface="Simplified Arabic" panose="02020603050405020304" pitchFamily="18" charset="-78"/>
              </a:rPr>
              <a:t>وربما يكون من اكبر العقبات التي يجب ان تجتازها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الإدارة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العليا في التزاماها بالتحالفات الإستراتيجية هو خوف الإدارة من خسارة او فقدان السيطرة ويوضح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اوهامي </a:t>
            </a:r>
            <a:r>
              <a:rPr lang="ar-SA" dirty="0">
                <a:latin typeface="Times New Roman" panose="02020603050405020304" pitchFamily="18" charset="0"/>
                <a:ea typeface="Times New Roman" panose="02020603050405020304" pitchFamily="18" charset="0"/>
                <a:cs typeface="Simplified Arabic" panose="02020603050405020304" pitchFamily="18" charset="-78"/>
              </a:rPr>
              <a:t>في مقالته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المعنونة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 المنطق العالمي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للتحالفات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الإستراتيجية ) بان الأمريكان والأوربيين عندما يحضرون الى اليابان يرغب جميعهم بـ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51</a:t>
            </a:r>
            <a:r>
              <a:rPr lang="ar-SA" dirty="0">
                <a:latin typeface="Times New Roman" panose="02020603050405020304" pitchFamily="18" charset="0"/>
                <a:ea typeface="Times New Roman" panose="02020603050405020304" pitchFamily="18" charset="0"/>
                <a:cs typeface="Simplified Arabic" panose="02020603050405020304" pitchFamily="18" charset="-78"/>
              </a:rPr>
              <a:t>% وهذا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هو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الرقم السحري بالنسبة لهم لانه يضمن موقع الأغلبية والسيطرة على الكوادر والقنوات الخاصة بالعلامات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التجارية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والخيارات الاستثمارية ،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ولكن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الشراكات الجيدة هي مثل الزواجات الجيدة فهي لا تقوم على أساس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الملكية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او السيطرة بل تعمل على تحصيل الجهود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والالتزام </a:t>
            </a:r>
            <a:r>
              <a:rPr lang="ar-SA" dirty="0">
                <a:latin typeface="Times New Roman" panose="02020603050405020304" pitchFamily="18" charset="0"/>
                <a:ea typeface="Times New Roman" panose="02020603050405020304" pitchFamily="18" charset="0"/>
                <a:cs typeface="Simplified Arabic" panose="02020603050405020304" pitchFamily="18" charset="-78"/>
              </a:rPr>
              <a:t>والحماسة من كلا الطرفين . </a:t>
            </a:r>
            <a:endParaRPr lang="en-US" dirty="0">
              <a:latin typeface="Calibri" panose="020F0502020204030204" pitchFamily="34" charset="0"/>
              <a:ea typeface="Calibri" panose="020F0502020204030204" pitchFamily="34" charset="0"/>
            </a:endParaRPr>
          </a:p>
          <a:p>
            <a:pPr algn="r"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dirty="0">
              <a:latin typeface="Calibri" panose="020F0502020204030204" pitchFamily="34" charset="0"/>
              <a:ea typeface="Calibri" panose="020F0502020204030204" pitchFamily="34" charset="0"/>
            </a:endParaRPr>
          </a:p>
          <a:p>
            <a:pPr algn="just"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2. تشابه الفلسفات الإدارية :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ان الشركات القيادية تعمل على تشكيل التحالفات الاستراتيجية الناجحة فهي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ذات </a:t>
            </a:r>
            <a:r>
              <a:rPr lang="ar-SA" dirty="0">
                <a:latin typeface="Times New Roman" panose="02020603050405020304" pitchFamily="18" charset="0"/>
                <a:ea typeface="Times New Roman" panose="02020603050405020304" pitchFamily="18" charset="0"/>
                <a:cs typeface="Simplified Arabic" panose="02020603050405020304" pitchFamily="18" charset="-78"/>
              </a:rPr>
              <a:t>مدخل بسيط لتقييم الشركاء المحتملين يقوم على المبدأ القائل بتشابه الادارات وفلسفاتها يفضلون الشراكة مع الشركات ذات الفلسفات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والاستراتيجات </a:t>
            </a:r>
            <a:r>
              <a:rPr lang="ar-SA" dirty="0">
                <a:latin typeface="Times New Roman" panose="02020603050405020304" pitchFamily="18" charset="0"/>
                <a:ea typeface="Times New Roman" panose="02020603050405020304" pitchFamily="18" charset="0"/>
                <a:cs typeface="Simplified Arabic" panose="02020603050405020304" pitchFamily="18" charset="-78"/>
              </a:rPr>
              <a:t>والافكار المشابهة لهم . </a:t>
            </a:r>
            <a:endParaRPr lang="en-US" dirty="0">
              <a:latin typeface="Calibri" panose="020F0502020204030204" pitchFamily="34" charset="0"/>
              <a:ea typeface="Calibri" panose="020F0502020204030204" pitchFamily="34" charset="0"/>
            </a:endParaRPr>
          </a:p>
          <a:p>
            <a:pPr algn="r"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ar-IQ" dirty="0"/>
          </a:p>
        </p:txBody>
      </p:sp>
    </p:spTree>
    <p:extLst>
      <p:ext uri="{BB962C8B-B14F-4D97-AF65-F5344CB8AC3E}">
        <p14:creationId xmlns:p14="http://schemas.microsoft.com/office/powerpoint/2010/main" val="258058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4057" y="901656"/>
            <a:ext cx="8964488" cy="4241844"/>
          </a:xfrm>
        </p:spPr>
        <p:txBody>
          <a:bodyPr/>
          <a:lstStyle/>
          <a:p>
            <a:pPr algn="just" rtl="1">
              <a:lnSpc>
                <a:spcPct val="107000"/>
              </a:lnSpc>
              <a:spcAft>
                <a:spcPts val="0"/>
              </a:spcAft>
            </a:pP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يعرف التحالف الاستراتيجي بأنه ((روابط بين المنظمات تصمم من اجل تحقيق الهدف المنشود بصورة اسرع وبكفاءة أكبر مما لو حاولت كل منظمة تحقيق ذلك الهدف بمفردها)) </a:t>
            </a:r>
            <a:r>
              <a:rPr lang="en-AU" sz="1600"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Pitts &amp; Lei, 1996: 216)</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 وقصد بالتحالف الاستراتيجي ((اتفاقات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IQ" sz="1600" dirty="0" smtClean="0">
                <a:latin typeface="Times New Roman" panose="02020603050405020304" pitchFamily="18" charset="0"/>
                <a:ea typeface="Times New Roman" panose="02020603050405020304" pitchFamily="18" charset="0"/>
                <a:cs typeface="Simplified Arabic" panose="02020603050405020304" pitchFamily="18" charset="-78"/>
              </a:rPr>
              <a:t>طوعية </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بين المنظمات تتضمن التبادل، أو المشاركة، أو التطوير المشترك للمنتجات، أو التكنولوجيا، أو الخدمات)) </a:t>
            </a:r>
            <a:r>
              <a:rPr lang="en-AU" sz="1600" spc="-10"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1600" spc="-10" dirty="0">
                <a:latin typeface="Times New Roman" panose="02020603050405020304" pitchFamily="18" charset="0"/>
                <a:ea typeface="Times New Roman" panose="02020603050405020304" pitchFamily="18" charset="0"/>
                <a:cs typeface="Simplified Arabic" panose="02020603050405020304" pitchFamily="18" charset="-78"/>
              </a:rPr>
              <a:t>Gulati, 1998: 397)</a:t>
            </a:r>
            <a:r>
              <a:rPr lang="ar-IQ" sz="1600" spc="-10" dirty="0">
                <a:latin typeface="Times New Roman" panose="02020603050405020304" pitchFamily="18" charset="0"/>
                <a:ea typeface="Times New Roman" panose="02020603050405020304" pitchFamily="18" charset="0"/>
                <a:cs typeface="Simplified Arabic" panose="02020603050405020304" pitchFamily="18" charset="-78"/>
              </a:rPr>
              <a:t>.</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 وكذلك عرف التحالف الاستراتيجي بأنه ((علاقة بين المنظمات تتطلب جهودا تعاونية طوعية من اجل خلق أو اضافة أو تعظيم قيمة المنظمات المتحالفة)) </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(Willcocks &amp; Choi, 1999: 76)</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a:t>
            </a:r>
            <a:endParaRPr lang="en-US" sz="1100" dirty="0">
              <a:latin typeface="Calibri" panose="020F0502020204030204" pitchFamily="34" charset="0"/>
              <a:ea typeface="Calibri" panose="020F0502020204030204" pitchFamily="34" charset="0"/>
            </a:endParaRPr>
          </a:p>
          <a:p>
            <a:pPr algn="just" rtl="1">
              <a:lnSpc>
                <a:spcPct val="107000"/>
              </a:lnSpc>
              <a:spcAft>
                <a:spcPts val="0"/>
              </a:spcAft>
            </a:pP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وبين اخرون أن التحالف الاستراتيجي ((اتفاق بين منظمتين مستقلتين أو اكثر لتنفيذ مشروع أو للعمل في مجال عمل معين من خلال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IQ" sz="1600" dirty="0" smtClean="0">
                <a:latin typeface="Times New Roman" panose="02020603050405020304" pitchFamily="18" charset="0"/>
                <a:ea typeface="Times New Roman" panose="02020603050405020304" pitchFamily="18" charset="0"/>
                <a:cs typeface="Simplified Arabic" panose="02020603050405020304" pitchFamily="18" charset="-78"/>
              </a:rPr>
              <a:t>التنسيق </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المشترك للموارد والمهارات الضرورية)) </a:t>
            </a:r>
            <a:r>
              <a:rPr lang="en-AU" sz="1600"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err="1">
                <a:latin typeface="Times New Roman" panose="02020603050405020304" pitchFamily="18" charset="0"/>
                <a:ea typeface="Times New Roman" panose="02020603050405020304" pitchFamily="18" charset="0"/>
                <a:cs typeface="Simplified Arabic" panose="02020603050405020304" pitchFamily="18" charset="-78"/>
              </a:rPr>
              <a:t>Dussauge</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 et al., 2000: 99)</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a:p>
            <a:pPr algn="just" rtl="1">
              <a:lnSpc>
                <a:spcPct val="107000"/>
              </a:lnSpc>
              <a:spcAft>
                <a:spcPts val="0"/>
              </a:spcAft>
            </a:pPr>
            <a:r>
              <a:rPr lang="ar-IQ" sz="1600" spc="-10" dirty="0">
                <a:latin typeface="Times New Roman" panose="02020603050405020304" pitchFamily="18" charset="0"/>
                <a:ea typeface="Times New Roman" panose="02020603050405020304" pitchFamily="18" charset="0"/>
                <a:cs typeface="Simplified Arabic" panose="02020603050405020304" pitchFamily="18" charset="-78"/>
              </a:rPr>
              <a:t>وقيل إنه ((استراتيجية تعاونية يتم فيها توحيد بعض الموارد والامكانات لمنظمتين أو اكثر من اجل تحقيق ميزة تنافسية)) </a:t>
            </a:r>
            <a:r>
              <a:rPr lang="en-US" sz="1600" spc="-10"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1600" spc="-10" dirty="0" err="1">
                <a:latin typeface="Times New Roman" panose="02020603050405020304" pitchFamily="18" charset="0"/>
                <a:ea typeface="Times New Roman" panose="02020603050405020304" pitchFamily="18" charset="0"/>
                <a:cs typeface="Simplified Arabic" panose="02020603050405020304" pitchFamily="18" charset="-78"/>
              </a:rPr>
              <a:t>Hitt</a:t>
            </a:r>
            <a:r>
              <a:rPr lang="en-US" sz="1600" spc="-10" dirty="0">
                <a:latin typeface="Times New Roman" panose="02020603050405020304" pitchFamily="18" charset="0"/>
                <a:ea typeface="Times New Roman" panose="02020603050405020304" pitchFamily="18" charset="0"/>
                <a:cs typeface="Simplified Arabic" panose="02020603050405020304" pitchFamily="18" charset="-78"/>
              </a:rPr>
              <a:t> et al., 2004: 277)</a:t>
            </a:r>
            <a:r>
              <a:rPr lang="ar-IQ" sz="1600" spc="-10" dirty="0">
                <a:latin typeface="Times New Roman" panose="02020603050405020304" pitchFamily="18" charset="0"/>
                <a:ea typeface="Times New Roman" panose="02020603050405020304" pitchFamily="18" charset="0"/>
                <a:cs typeface="Simplified Arabic" panose="02020603050405020304" pitchFamily="18" charset="-78"/>
              </a:rPr>
              <a:t>. وأشير له بانه ((علاقة شراكة بين منظمتين أو أكثر من اجل تحقيق اهداف استراتيجية تبادلية)) </a:t>
            </a:r>
            <a:r>
              <a:rPr lang="en-AU" sz="1600" spc="-10"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1600" spc="-10" dirty="0" err="1">
                <a:latin typeface="Times New Roman" panose="02020603050405020304" pitchFamily="18" charset="0"/>
                <a:ea typeface="Times New Roman" panose="02020603050405020304" pitchFamily="18" charset="0"/>
                <a:cs typeface="Simplified Arabic" panose="02020603050405020304" pitchFamily="18" charset="-78"/>
              </a:rPr>
              <a:t>Wheelen</a:t>
            </a:r>
            <a:r>
              <a:rPr lang="en-US" sz="1600" spc="-10" dirty="0">
                <a:latin typeface="Times New Roman" panose="02020603050405020304" pitchFamily="18" charset="0"/>
                <a:ea typeface="Times New Roman" panose="02020603050405020304" pitchFamily="18" charset="0"/>
                <a:cs typeface="Simplified Arabic" panose="02020603050405020304" pitchFamily="18" charset="-78"/>
              </a:rPr>
              <a:t> &amp; Hunger, 2004: 127)</a:t>
            </a:r>
            <a:r>
              <a:rPr lang="ar-IQ" sz="1600" spc="-10" dirty="0">
                <a:latin typeface="Times New Roman" panose="02020603050405020304" pitchFamily="18" charset="0"/>
                <a:ea typeface="Times New Roman" panose="02020603050405020304" pitchFamily="18" charset="0"/>
                <a:cs typeface="Simplified Arabic" panose="02020603050405020304" pitchFamily="18" charset="-78"/>
              </a:rPr>
              <a:t>.</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 وعرف بانه ((علاقة شراكة لمدة محدودة يساهم من خلالها كل شريك بمهاراته وخبراته من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IQ" sz="1600" dirty="0" smtClean="0">
                <a:latin typeface="Times New Roman" panose="02020603050405020304" pitchFamily="18" charset="0"/>
                <a:ea typeface="Times New Roman" panose="02020603050405020304" pitchFamily="18" charset="0"/>
                <a:cs typeface="Simplified Arabic" panose="02020603050405020304" pitchFamily="18" charset="-78"/>
              </a:rPr>
              <a:t>اجل </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تحقيق اهداف المشروع التعاوني))   </a:t>
            </a:r>
            <a:r>
              <a:rPr lang="ar-IQ" sz="16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(Pearce &amp; Robinson, 2005: 218)</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 وفي السياق نفسه وصف بانه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IQ" sz="1600" dirty="0" smtClean="0">
                <a:latin typeface="Times New Roman" panose="02020603050405020304" pitchFamily="18" charset="0"/>
                <a:ea typeface="Times New Roman" panose="02020603050405020304" pitchFamily="18" charset="0"/>
                <a:cs typeface="Simplified Arabic" panose="02020603050405020304" pitchFamily="18" charset="-78"/>
              </a:rPr>
              <a:t>((</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اتفاق بين منظمتين أو أكثر للإسهام بموارد متنوعة ومعرفة تكنولوجية من اجل تحقيق اهداف موحدة متفق عليها)) </a:t>
            </a:r>
            <a:r>
              <a:rPr lang="en-AU" sz="1600"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err="1">
                <a:latin typeface="Times New Roman" panose="02020603050405020304" pitchFamily="18" charset="0"/>
                <a:ea typeface="Times New Roman" panose="02020603050405020304" pitchFamily="18" charset="0"/>
                <a:cs typeface="Simplified Arabic" panose="02020603050405020304" pitchFamily="18" charset="-78"/>
              </a:rPr>
              <a:t>Pansiri</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 2005: 2)</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 وأشير إلى التحالف الاستراتيجي بأنه ((اتفاق تعاوني بين المنظمات يرمي إلى تحقيق اهداف ذات منفعة تبادلية)) </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(Judge &amp; Dooley, 2006: 23)</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 وعبر عنه ((باتفاق تعاوني بين المنظمات بحق الملكية أو تعاقدية طويلة الامد))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IQ" sz="16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en-AU" sz="1600"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Bell et al., 2006: 1607)</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a:t>
            </a:r>
            <a:endParaRPr lang="en-US" sz="1100" dirty="0">
              <a:latin typeface="Calibri" panose="020F0502020204030204" pitchFamily="34" charset="0"/>
              <a:ea typeface="Calibri" panose="020F0502020204030204" pitchFamily="34" charset="0"/>
            </a:endParaRPr>
          </a:p>
          <a:p>
            <a:pPr algn="just" rtl="1"/>
            <a:endParaRPr lang="ko-KR" altLang="en-US" sz="1600" dirty="0">
              <a:latin typeface="Arial" pitchFamily="34" charset="0"/>
              <a:cs typeface="Arial" pitchFamily="34" charset="0"/>
            </a:endParaRPr>
          </a:p>
        </p:txBody>
      </p:sp>
      <p:sp>
        <p:nvSpPr>
          <p:cNvPr id="3" name="Title 2"/>
          <p:cNvSpPr>
            <a:spLocks noGrp="1"/>
          </p:cNvSpPr>
          <p:nvPr>
            <p:ph type="title"/>
          </p:nvPr>
        </p:nvSpPr>
        <p:spPr/>
        <p:txBody>
          <a:bodyPr/>
          <a:lstStyle/>
          <a:p>
            <a:pPr algn="ctr"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مفهوم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التحالف الاستراتيجي</a:t>
            </a:r>
            <a:r>
              <a:rPr lang="ar-SA" dirty="0">
                <a:latin typeface="Times New Roman" panose="02020603050405020304" pitchFamily="18" charset="0"/>
                <a:ea typeface="Times New Roman" panose="02020603050405020304" pitchFamily="18" charset="0"/>
                <a:cs typeface="MCS Taybah S_U normal."/>
              </a:rPr>
              <a:t> </a:t>
            </a:r>
            <a:endParaRPr lang="en-US" dirty="0"/>
          </a:p>
        </p:txBody>
      </p:sp>
    </p:spTree>
    <p:extLst>
      <p:ext uri="{BB962C8B-B14F-4D97-AF65-F5344CB8AC3E}">
        <p14:creationId xmlns:p14="http://schemas.microsoft.com/office/powerpoint/2010/main" val="2090594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488832" cy="5143499"/>
          </a:xfrm>
        </p:spPr>
        <p:txBody>
          <a:bodyPr/>
          <a:lstStyle/>
          <a:p>
            <a:pPr algn="just" rtl="1"/>
            <a:endParaRPr lang="en-US" sz="1200" dirty="0">
              <a:effectLst/>
              <a:latin typeface="Calibri"/>
              <a:ea typeface="Calibri"/>
              <a:cs typeface="Arial"/>
            </a:endParaRPr>
          </a:p>
          <a:p>
            <a:pPr algn="just" rtl="1"/>
            <a:endParaRPr lang="ar-IQ" sz="1600" dirty="0"/>
          </a:p>
          <a:p>
            <a:pPr algn="just" rtl="1">
              <a:lnSpc>
                <a:spcPct val="107000"/>
              </a:lnSpc>
              <a:spcAft>
                <a:spcPts val="0"/>
              </a:spcAft>
            </a:pPr>
            <a:r>
              <a:rPr lang="ar-IQ" sz="1600" b="1" dirty="0" smtClean="0">
                <a:latin typeface="Times New Roman" panose="02020603050405020304" pitchFamily="18" charset="0"/>
                <a:ea typeface="Times New Roman" panose="02020603050405020304" pitchFamily="18" charset="0"/>
                <a:cs typeface="Simplified Arabic" panose="02020603050405020304" pitchFamily="18" charset="-78"/>
              </a:rPr>
              <a:t>3</a:t>
            </a:r>
            <a:r>
              <a:rPr lang="ar-SA" sz="1600" b="1"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الفرق الإدارية المؤثرة والقوية :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لقد وجدت دراسة ماكنزي بان 50% من حالات فشل التحالف يرجع سببها الى ضعف الادارة حيث يعتقد المدير التنفيذي لشركة امرسن الكترك باتن الادارة الضعيفة هي اساس مشاكل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التحالفات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بقولة ان التحالفات لا تفشل في مرحلة التخطيط بل انها تفشل في مرحلة التنفيذ لذا يؤكد كمبا </a:t>
            </a: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بأن</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مدراء التحالفات الإستراتيجية يجب ان يخلقوا ويدموا بيئة ثقة وهذه من المسائل الصعبة جدا لكونها تتطلب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التنازل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عن بعض السيطرة الإدارية كما تتطلب وقتا لبناء مقدار عالي من الثقة </a:t>
            </a:r>
            <a:endParaRPr lang="en-US" sz="1600" dirty="0">
              <a:latin typeface="Calibri" panose="020F0502020204030204" pitchFamily="34" charset="0"/>
              <a:ea typeface="Calibri" panose="020F0502020204030204" pitchFamily="34" charset="0"/>
            </a:endParaRPr>
          </a:p>
          <a:p>
            <a:pPr algn="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4. التغذية الراجعة المستمرة عن الأداء :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من اجل ان تنجح التحالفات الإستراتيجية يجب تقييم وتقويم أداءها بشكل مستمر قابل للأهداف القصيرة الامد طويلة الامد للتحالف لذا تعمل العديد من الشركات على وضع معاير خاصة لهذا التقويم وعلى سبيل المثال شركة </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AMI</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المحدودة والتي عبارة عن شركة استشارية تتخصص بتقديم المشورة لعملائها حول تكوين وإدارة التحالفات الإستراتيجية ومن الخدمات التي تقدمها هذه الشركة لزبائنها تقييم تحالفاتهم الحالية حيث تستخدم </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AMI</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مسح يسأل زبائنها او يطلب منهم الإجابة على أسئلة على مقياس وافق بشدة او لا توافق بشدة . </a:t>
            </a:r>
            <a:endParaRPr lang="ar-IQ" sz="1600" dirty="0"/>
          </a:p>
        </p:txBody>
      </p:sp>
    </p:spTree>
    <p:extLst>
      <p:ext uri="{BB962C8B-B14F-4D97-AF65-F5344CB8AC3E}">
        <p14:creationId xmlns:p14="http://schemas.microsoft.com/office/powerpoint/2010/main" val="102973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143499"/>
          </a:xfrm>
        </p:spPr>
        <p:txBody>
          <a:bodyPr/>
          <a:lstStyle/>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أرباحنا من التحالف متبادلة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قيمة التحالف واضحة لزبائننا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يقدم هذا التحالف ميزة تنافسية ( الأفضل) في فئتها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القوى الموجهة للشركات هي قوى تكاملية .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تكون العمليات والمخاطر والمكافآت على توازن .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بصفتنا شركاء في التحالف دائما ما نكتشف فرص جديدة سوية .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ان الأهداف موضحة بشكل واضح .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هنالك وضوح ممتاز او شديد للفرص .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ادوار الطرفين مفهومة بشكل جيد .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يمتلك التحالف رؤية مشتركة .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نعمل على تطوير أهداف مشتركة قابلة للقياس .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تمتلك كلتا الشركتين نفس الحصة الفكرية .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قام المدراء التنفيذيون الأعلى من كلا الشركتين باللقاء ودعم أهداف التحالف.</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نمتلك قنوات ممتازة للتواصل على جميع المستويات .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يتم العمل على المسائل الأساسية بطرحها مبكرا والتصرف حيالها حالاً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نمتلك درجة عالية من الثقة .</a:t>
            </a:r>
            <a:endParaRPr lang="en-US" sz="1100" dirty="0">
              <a:latin typeface="Calibri" panose="020F0502020204030204" pitchFamily="34" charset="0"/>
              <a:ea typeface="Calibri" panose="020F0502020204030204" pitchFamily="34" charset="0"/>
            </a:endParaRPr>
          </a:p>
          <a:p>
            <a:pPr marL="342900" lvl="0" indent="-342900" algn="r" rtl="1">
              <a:lnSpc>
                <a:spcPct val="107000"/>
              </a:lnSpc>
              <a:spcAft>
                <a:spcPts val="0"/>
              </a:spcAft>
              <a:buFont typeface="Symbol" panose="05050102010706020507" pitchFamily="18" charset="2"/>
              <a:buChar char=""/>
              <a:tabLst>
                <a:tab pos="457200" algn="l"/>
              </a:tabLs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هنالك التزام ودعم على جميع المستويات . </a:t>
            </a:r>
            <a:endParaRPr lang="en-US" sz="1100" dirty="0">
              <a:latin typeface="Calibri" panose="020F0502020204030204" pitchFamily="34" charset="0"/>
              <a:ea typeface="Calibri" panose="020F0502020204030204" pitchFamily="34" charset="0"/>
            </a:endParaRPr>
          </a:p>
          <a:p>
            <a:pPr algn="r"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68512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51470"/>
            <a:ext cx="7560840" cy="5092029"/>
          </a:xfrm>
        </p:spPr>
        <p:txBody>
          <a:bodyPr/>
          <a:lstStyle/>
          <a:p>
            <a:pPr algn="just"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لأجل أن تكون أنظمة المتابعة للتغذية الراجعة ناجحة من المهم ان يتم تحديد أهداف التحالف بشكل جيد وان </a:t>
            </a:r>
            <a:endParaRPr lang="en-US"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تكون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قابلة للقياس ومن الوسائل او تقنيات قياس التحالف الاستراتيجي هي البحث في حصة السوق أن التحالفات الإستراتيجية صعبة القياس والتقييم ولكن يمكن ذلك بفهم الصيغة المستخدمة والأهداف المتعلقة بالشركات </a:t>
            </a:r>
            <a:endParaRPr lang="en-US"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الداخلية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في التحالف . </a:t>
            </a:r>
            <a:endParaRPr lang="en-US" sz="1100" dirty="0">
              <a:latin typeface="Calibri" panose="020F0502020204030204" pitchFamily="34" charset="0"/>
              <a:ea typeface="Calibri" panose="020F0502020204030204" pitchFamily="34" charset="0"/>
            </a:endParaRPr>
          </a:p>
          <a:p>
            <a:pPr algn="just" rtl="1">
              <a:lnSpc>
                <a:spcPct val="107000"/>
              </a:lnSpc>
              <a:spcAft>
                <a:spcPts val="0"/>
              </a:spcAft>
            </a:pP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5. الأهداف والغايات المعرفة بشكل جيد والمشتركة :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في عملية صياغة التحالفات الإستراتيجية يجب ان نسأل ( كم سيكون التحالف متكاملا مع الشركات الام ) حيث تكون بعض التحالفات شديدة التكامل مع واحدة او اكثر من الشركات الام وتشاطرها الموارد مثل الامكانيات التصنيعية وكادر الادارة الوظائف السائدة مثل سلم الرواتب </a:t>
            </a:r>
            <a:endParaRPr lang="en-US"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والمشريات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والبحث والتطوير وعلى العكس قد تكون بعض التحاتلفات مستقلة تماما عن اليات عمل الشركات </a:t>
            </a:r>
            <a:endParaRPr lang="en-US"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المكونة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للتحالف وقد وجدت دراسة مكانزي بأن 50% من حالات فشل التحالف هي نتيجة للاستراتيجية الضعيفة بينما كانت 50% الاخرى ناتجة عن ضعف الادارة . </a:t>
            </a:r>
            <a:endParaRPr lang="en-US" sz="11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07520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990056" y="123479"/>
            <a:ext cx="6912768" cy="4536504"/>
          </a:xfrm>
        </p:spPr>
        <p:txBody>
          <a:bodyPr/>
          <a:lstStyle/>
          <a:p>
            <a:pPr algn="just"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a:t>
            </a: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التخطيط المعمق </a:t>
            </a:r>
            <a:r>
              <a:rPr lang="en-US" sz="1600" b="1"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1600" b="1" dirty="0">
                <a:latin typeface="Simplified Arabic" panose="02020603050405020304" pitchFamily="18" charset="-78"/>
                <a:ea typeface="Times New Roman" panose="02020603050405020304" pitchFamily="18" charset="0"/>
              </a:rPr>
              <a:t>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ان التخطيط والالتزام والاتفاق هي جوهر نجاح أي علاقة ويجب تطوير الرئيسين ونقاط تركيز التحالف ويوضح الشكل في خطوات التخطيط المشترك الناجح وان الخطوة الاولى هو بالحصول على فهم واضح لرؤية وقيم كل شركة ، اما الخطوة التي تليها فهي الحصول على اتفاق حول ظروف السوق في المنطقة التي ستنشط فيها الشراكة ، اما الخطوة التالية فتمثل تحديد مناطق الارضية المشتركة لتحديد التوجهات الاستراتيجية للركاء ومن ثم يحتاج الشركاء لتعريف القيم الداخلية والخارجية للتحالف كما سيحتاجون الاتفاق حول الفرص الاستراتيجية . </a:t>
            </a:r>
            <a:endParaRPr lang="en-US" sz="1600" dirty="0">
              <a:latin typeface="Calibri" panose="020F0502020204030204" pitchFamily="34" charset="0"/>
              <a:ea typeface="Calibri" panose="020F0502020204030204" pitchFamily="34" charset="0"/>
            </a:endParaRPr>
          </a:p>
          <a:p>
            <a:pPr algn="r" rtl="1">
              <a:lnSpc>
                <a:spcPct val="107000"/>
              </a:lnSpc>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Calibri" panose="020F0502020204030204" pitchFamily="34" charset="0"/>
              <a:ea typeface="Calibri" panose="020F0502020204030204" pitchFamily="34" charset="0"/>
            </a:endParaRPr>
          </a:p>
          <a:p>
            <a:pPr algn="just" rtl="1">
              <a:lnSpc>
                <a:spcPct val="107000"/>
              </a:lnSpc>
              <a:spcAft>
                <a:spcPts val="0"/>
              </a:spcAft>
            </a:pP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7. الأدوار المفهومة بشكل واضح :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في تشكيلهم للتحالفات الإستراتيجية يجب ان يفهم الشركاء الادوار الخاصة بها فعليهم ان يجيبوا أسئلة مثل هل تتشاطر بشكل متساوي في التسويق وادارة العمليات الخاصة بالتحالف مع شريكك ؟ وعلى أي اساس يتم تحديد السيطرة على التحالف ؟ ومن المهم حل هذا السؤال الخاص بالسيطرة قبل تشكيل التحالف لقد واجهت العديد من الشركات الامريكية بسبب عدم وضوح الدور في التسويق والادارة منذ البداية كما تنظر بعض الشركات الى التحالفات بصفتها الخيار الافضل الثاني والتي ترغب باداء اعمالها من دونه بسبب عدم الثقة وعدم الارتياح بمدى ادارة والسيطرة على هذه التحالفات دون انلافتها من ايدي الشركات . </a:t>
            </a:r>
            <a:endParaRPr lang="en-US" sz="1600" dirty="0">
              <a:latin typeface="Calibri" panose="020F0502020204030204" pitchFamily="34" charset="0"/>
              <a:ea typeface="Calibri" panose="020F0502020204030204" pitchFamily="34" charset="0"/>
            </a:endParaRPr>
          </a:p>
          <a:p>
            <a:pPr algn="r" rtl="1">
              <a:lnSpc>
                <a:spcPct val="107000"/>
              </a:lnSpc>
              <a:spcAft>
                <a:spcPts val="0"/>
              </a:spcAft>
            </a:pPr>
            <a:r>
              <a:rPr lang="en-US"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Calibri" panose="020F0502020204030204" pitchFamily="34" charset="0"/>
              <a:ea typeface="Calibri" panose="020F0502020204030204" pitchFamily="34" charset="0"/>
            </a:endParaRPr>
          </a:p>
          <a:p>
            <a:endParaRPr lang="ar-IQ" sz="1600" dirty="0"/>
          </a:p>
        </p:txBody>
      </p:sp>
    </p:spTree>
    <p:extLst>
      <p:ext uri="{BB962C8B-B14F-4D97-AF65-F5344CB8AC3E}">
        <p14:creationId xmlns:p14="http://schemas.microsoft.com/office/powerpoint/2010/main" val="108157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143499"/>
          </a:xfrm>
        </p:spPr>
        <p:txBody>
          <a:bodyPr/>
          <a:lstStyle/>
          <a:p>
            <a:pPr algn="just" rtl="1">
              <a:lnSpc>
                <a:spcPct val="107000"/>
              </a:lnSpc>
              <a:spcAft>
                <a:spcPts val="0"/>
              </a:spcAft>
            </a:pPr>
            <a:r>
              <a:rPr lang="ar-IQ" sz="1600" b="1" dirty="0" smtClean="0">
                <a:latin typeface="Times New Roman" panose="02020603050405020304" pitchFamily="18" charset="0"/>
                <a:ea typeface="Times New Roman" panose="02020603050405020304" pitchFamily="18" charset="0"/>
                <a:cs typeface="Simplified Arabic" panose="02020603050405020304" pitchFamily="18" charset="-78"/>
              </a:rPr>
              <a:t>8</a:t>
            </a:r>
            <a:r>
              <a:rPr lang="ar-SA" sz="2000" b="1"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2000" b="1" dirty="0">
                <a:latin typeface="Times New Roman" panose="02020603050405020304" pitchFamily="18" charset="0"/>
                <a:ea typeface="Times New Roman" panose="02020603050405020304" pitchFamily="18" charset="0"/>
                <a:cs typeface="Simplified Arabic" panose="02020603050405020304" pitchFamily="18" charset="-78"/>
              </a:rPr>
              <a:t>الرؤية العالمية :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من اجل النجاح في التحالف الاستراتيجي الدولي يجب على </a:t>
            </a: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مدراء</a:t>
            </a:r>
            <a:endParaRPr lang="en-US"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الشركات ان يدخلوا الرؤية الإستراتيجية العالمية الى شركاتهم ، وكما يعبر فرنك فيزي في مقالته بان التنافس العالمي قد وصل الى النقطة التي تكون فيها سياسة التنافس في اغلب </a:t>
            </a:r>
            <a:endParaRPr lang="en-US"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الدول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والاقاليم المتطورة مقترحة لوجود شخصية تعاونية دولية بشكل متزايد حيث ان اكثر </a:t>
            </a:r>
            <a:endParaRPr lang="en-US"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التحالفات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فعالية هي التي تسعى من خلالها الشركات الذكية لايجاد سلسلة من العلاقات </a:t>
            </a:r>
            <a:endParaRPr lang="en-US"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الواجبة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لانجاز مشاريه متغيرة واضافة القيمة اليها وتحسين ادارة المخاطر فيها . </a:t>
            </a:r>
            <a:endParaRPr lang="en-US"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en-US" sz="2000" b="1" dirty="0" smtClean="0">
                <a:latin typeface="Times New Roman" panose="02020603050405020304" pitchFamily="18" charset="0"/>
                <a:ea typeface="Times New Roman" panose="02020603050405020304" pitchFamily="18" charset="0"/>
                <a:cs typeface="Simplified Arabic" panose="02020603050405020304" pitchFamily="18" charset="-78"/>
              </a:rPr>
              <a:t>9</a:t>
            </a:r>
            <a:r>
              <a:rPr lang="ar-SA" sz="2000" b="1"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2000" b="1" dirty="0">
                <a:latin typeface="Times New Roman" panose="02020603050405020304" pitchFamily="18" charset="0"/>
                <a:ea typeface="Times New Roman" panose="02020603050405020304" pitchFamily="18" charset="0"/>
                <a:cs typeface="Simplified Arabic" panose="02020603050405020304" pitchFamily="18" charset="-78"/>
              </a:rPr>
              <a:t>اختيار الشريك </a:t>
            </a:r>
            <a:r>
              <a:rPr lang="en-US" sz="2000" b="1" dirty="0">
                <a:latin typeface="Times New Roman" panose="02020603050405020304" pitchFamily="18" charset="0"/>
                <a:ea typeface="Times New Roman" panose="02020603050405020304" pitchFamily="18" charset="0"/>
                <a:cs typeface="Simplified Arabic" panose="02020603050405020304" pitchFamily="18" charset="-78"/>
              </a:rPr>
              <a:t>:</a:t>
            </a:r>
            <a:r>
              <a:rPr lang="en-US" sz="2000" b="1" dirty="0">
                <a:latin typeface="Simplified Arabic" panose="02020603050405020304" pitchFamily="18" charset="-78"/>
                <a:ea typeface="Times New Roman" panose="02020603050405020304" pitchFamily="18" charset="0"/>
              </a:rPr>
              <a:t>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ان عملية اختيار الشركاء هي احد أكثر الخطوات أهمية ضمن عملية خلق التحالف الناجح حيث يتطلب التحالف الناجح الجمع لين شركتين متنافسة تسعيان </a:t>
            </a:r>
            <a:endParaRPr lang="en-US"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لتحقيق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هدفا متشابه وكلاهما ينوي النجاح فيه حيث يجب هيكله التحالف الإستراتيجية الى حد نجاح كلا الطرفين من خلال حاجتهما الى السرعة والتكيف والتطور ان تأسيس </a:t>
            </a:r>
            <a:endParaRPr lang="en-US"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التحالف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الاستراتيجي الناجح يتم وضعه خلال عملية التشكيل الداخلية التي تتضمن اختيار الشريك والاتفاق المبدئي بين الأطراف أو الشركاء وتنطوي عملية اختيار الشريك على : </a:t>
            </a:r>
            <a:endParaRPr lang="en-US" sz="20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0347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286092"/>
            <a:ext cx="7452320" cy="3780907"/>
          </a:xfrm>
          <a:prstGeom prst="rect">
            <a:avLst/>
          </a:prstGeom>
        </p:spPr>
        <p:txBody>
          <a:bodyPr wrap="square">
            <a:spAutoFit/>
          </a:bodyPr>
          <a:lstStyle/>
          <a:p>
            <a:pPr algn="r" rtl="1">
              <a:lnSpc>
                <a:spcPct val="107000"/>
              </a:lnSpc>
              <a:spcAft>
                <a:spcPts val="0"/>
              </a:spcAft>
            </a:pP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1</a:t>
            </a: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توضيح إستراتجية الشركة .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2-	تطوير أساس الشراكة .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3-	إلغاء قطاعات الأعمال الغير مرغوب فيها.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4-	اختيار قطاعات عمل واحدة .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5-	الاختيار من بين المرشحين المحتملين .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وبعد اختيار الشريك يجب ان تتم هيكلة التحالف الى الحد الذي تكون فيه المخاطر التي يتعرض لها الشريك قد تم خفضها الى مستوى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10. الاتصال بين الشركاء : إدامة العلاقات :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كما هي الحال مع أي  علاقة يكون الاتصال من الخواص الرئيسية للتحالف الناجح فمن دون الاتصال المؤثر بين الشركاء سوف ينحل التحالف حتميا نتيجة للشك وانعدام الثقة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المصاحبين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لأية علاقة لا تتحقق بممارسات الاتصال الجيد وان الحاجة الى الاتصالات الجيدة في بناء وإدامة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علاقة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التحالف الاستراتيجي يلخصها (أوهمي) بالقول ان التحالف يشبه كثيرا الزواج حتى مع عدم وجود عقد رسمي لا توجد هنالك بيع او شراء لحصص الأسهم وهنالك غالبا فقرات شرطية مميزة وبالطبع توجد </a:t>
            </a: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إرشادات</a:t>
            </a:r>
            <a:r>
              <a:rPr lang="ar-IQ" sz="16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وتوقعات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ولكننا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لا نتوقع عائدا دقيقاً ومقاس عن الالتزام الأولي .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6733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619672" y="0"/>
            <a:ext cx="7524328" cy="5143499"/>
          </a:xfrm>
        </p:spPr>
        <p:txBody>
          <a:bodyPr/>
          <a:lstStyle/>
          <a:p>
            <a:pPr algn="justLow" rtl="1">
              <a:lnSpc>
                <a:spcPct val="150000"/>
              </a:lnSpc>
              <a:spcAft>
                <a:spcPts val="0"/>
              </a:spcAft>
            </a:pP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مخاطر التحالفات الإستراتيجية</a:t>
            </a:r>
            <a:endParaRPr lang="en-US" sz="1100" dirty="0">
              <a:latin typeface="Calibri" panose="020F0502020204030204" pitchFamily="34" charset="0"/>
              <a:ea typeface="Calibri" panose="020F0502020204030204" pitchFamily="34" charset="0"/>
            </a:endParaRPr>
          </a:p>
          <a:p>
            <a:pPr algn="justLow"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هناك خمسة مصادر أساسية من المشكلات التي تهدد قابلية نجاح التحالفات </a:t>
            </a:r>
            <a:br>
              <a:rPr lang="ar-SA" sz="1600" dirty="0">
                <a:latin typeface="Times New Roman" panose="02020603050405020304" pitchFamily="18" charset="0"/>
                <a:ea typeface="Times New Roman" panose="02020603050405020304" pitchFamily="18" charset="0"/>
                <a:cs typeface="Simplified Arabic" panose="02020603050405020304" pitchFamily="18" charset="-78"/>
              </a:rPr>
            </a:b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الإستراتيجية وهي كما موضحة في الشكل التالي: ( ياسين ، 2002 : 64-68 </a:t>
            </a: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 </a:t>
            </a:r>
            <a:br>
              <a:rPr lang="ar-IQ" sz="1600" dirty="0">
                <a:latin typeface="Times New Roman" panose="02020603050405020304" pitchFamily="18" charset="0"/>
                <a:ea typeface="Times New Roman" panose="02020603050405020304" pitchFamily="18" charset="0"/>
                <a:cs typeface="Simplified Arabic" panose="02020603050405020304" pitchFamily="18" charset="-78"/>
              </a:rPr>
            </a:b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و</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 </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Griffin &amp; </a:t>
            </a:r>
            <a:r>
              <a:rPr lang="en-US" sz="1600" dirty="0" err="1">
                <a:latin typeface="Times New Roman" panose="02020603050405020304" pitchFamily="18" charset="0"/>
                <a:ea typeface="Times New Roman" panose="02020603050405020304" pitchFamily="18" charset="0"/>
                <a:cs typeface="Simplified Arabic" panose="02020603050405020304" pitchFamily="18" charset="-78"/>
              </a:rPr>
              <a:t>Pustay</a:t>
            </a: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 , 2005 : 382-385</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a:p>
            <a:pPr algn="justLow" rtl="1">
              <a:lnSpc>
                <a:spcPct val="107000"/>
              </a:lnSpc>
              <a:spcAft>
                <a:spcPts val="0"/>
              </a:spcAft>
            </a:pPr>
            <a:r>
              <a:rPr lang="ar-IQ"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a:p>
            <a:pPr algn="justLow" rtl="1">
              <a:lnSpc>
                <a:spcPct val="107000"/>
              </a:lnSpc>
              <a:spcAft>
                <a:spcPts val="0"/>
              </a:spcAft>
            </a:pP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1-عدم موافقة الشركاء :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يعد السبب الأول في فشل التحالفات ، إذ يؤدي في معظم الأحيان إلى الصراع ،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والتنافس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ونتائج ضعيفة في الانجاز ، والمشكلات المحتملة التي تحدث بين الشركاء في التحالف الاستراتيجي إذ نوقش بصورة وافية في بداية المفاوضات ، وإذا كانت الأطراف المسؤولة تعمل بجدية كالفريق الواحد لإنجاز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المهام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المطلوبة ومن ثم الوصول إلى الأهداف المشتركة ، ومشكلات عدم التوافق أو التكافؤ في التحالف بسبب غياب الاتفاق حول التفاصيل المهمة أو الأساليب الأساسية في العمل ، أو الاختلاف في تطبيق إستراتيجية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وظيفية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معينة نتيجة التباين في وجهات النظر وهذا يؤدي في النهاية إلى فشل التحالفات الإستراتيجية .</a:t>
            </a:r>
            <a:endParaRPr lang="en-US" sz="1100" dirty="0">
              <a:latin typeface="Calibri" panose="020F0502020204030204" pitchFamily="34" charset="0"/>
              <a:ea typeface="Calibri" panose="020F0502020204030204" pitchFamily="34" charset="0"/>
            </a:endParaRPr>
          </a:p>
          <a:p>
            <a:pPr algn="just" rtl="1"/>
            <a:endParaRPr lang="ar-IQ" sz="1600" dirty="0"/>
          </a:p>
        </p:txBody>
      </p:sp>
    </p:spTree>
    <p:extLst>
      <p:ext uri="{BB962C8B-B14F-4D97-AF65-F5344CB8AC3E}">
        <p14:creationId xmlns:p14="http://schemas.microsoft.com/office/powerpoint/2010/main" val="414188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092029"/>
          </a:xfrm>
        </p:spPr>
        <p:txBody>
          <a:bodyPr/>
          <a:lstStyle/>
          <a:p>
            <a:pPr marL="53340" algn="justLow" rtl="1">
              <a:spcAft>
                <a:spcPts val="0"/>
              </a:spcAft>
            </a:pPr>
            <a:r>
              <a:rPr lang="ar-IQ" sz="1600" b="1" dirty="0" smtClean="0">
                <a:latin typeface="Times New Roman" panose="02020603050405020304" pitchFamily="18" charset="0"/>
                <a:ea typeface="Times New Roman" panose="02020603050405020304" pitchFamily="18" charset="0"/>
                <a:cs typeface="Simplified Arabic" panose="02020603050405020304" pitchFamily="18" charset="-78"/>
              </a:rPr>
              <a:t>2</a:t>
            </a:r>
            <a:r>
              <a:rPr lang="ar-SA" sz="1600" b="1"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الحصول على المعلومات :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وهو سبب مهم آخر يواجه التحالف الاستراتيجي ، إذ يقتضي التحالف الاستعداد والتزام الأطراف المعينة بالتعاون المثمر بينهما الذي قد يتطلب قيام أحد الأطراف بتقديم معلومات ضرورية يحتاجها الشريك الثاني ، وقد يتطلب في بعض الأحيان احتفاظ أحد الشركاء بنوع من السرية للمعلومات قد تكون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marL="53340" algn="justLow" rtl="1">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تكنولوجية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أو مالية أو تسويقية ، وهذا لا يؤدي إلى ظهور الخلاف فقط وإنما إلى فجوة معلوماتية تؤثر سلباً </a:t>
            </a: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في</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marL="53340" algn="justLow" rtl="1">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إدارة التحالف . </a:t>
            </a:r>
            <a:endParaRPr lang="en-US" sz="1600" dirty="0"/>
          </a:p>
          <a:p>
            <a:pPr algn="justLow" rtl="1">
              <a:lnSpc>
                <a:spcPct val="107000"/>
              </a:lnSpc>
              <a:spcAft>
                <a:spcPts val="0"/>
              </a:spcAft>
            </a:pP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a:p>
            <a:pPr indent="53340" algn="justLow" rtl="1">
              <a:lnSpc>
                <a:spcPct val="107000"/>
              </a:lnSpc>
              <a:spcAft>
                <a:spcPts val="0"/>
              </a:spcAft>
            </a:pP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3-توزيع الأرباح :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وهو سبب آخر يواجه نجاح التحالف الاستراتيجي ، زيادة على المخاطر والكلف التي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53340"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يشتركون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بها أعضاء التحالف تظهر مشكلة توزيع الأرباح فيما بينهم ، إذ لابد من الاتفاق منذ البداية </a:t>
            </a: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على</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53340"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المسائل والإجراءات المحاسبية ذات التأثير المباشر في حصة الأرباح التي يحصل عليها كل شريك ، مثل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53340"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طريقة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احتساب الأرباح والخسائر ، وأسلوب تحويل العملات ، والحصة المطلوبة لإعادة الاستثمار في المشروع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53340"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الجديد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a:p>
            <a:pPr algn="justLow" rtl="1">
              <a:lnSpc>
                <a:spcPct val="107000"/>
              </a:lnSpc>
              <a:spcAft>
                <a:spcPts val="0"/>
              </a:spcAft>
            </a:pPr>
            <a:r>
              <a:rPr lang="en-US" sz="16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100" dirty="0">
              <a:latin typeface="Calibri" panose="020F0502020204030204" pitchFamily="34" charset="0"/>
              <a:ea typeface="Calibri" panose="020F0502020204030204" pitchFamily="34" charset="0"/>
            </a:endParaRPr>
          </a:p>
          <a:p>
            <a:pPr indent="53340" algn="justLow" rtl="1">
              <a:lnSpc>
                <a:spcPct val="107000"/>
              </a:lnSpc>
              <a:spcAft>
                <a:spcPts val="0"/>
              </a:spcAft>
            </a:pP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4-فقدان الاستقلالية :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يراد بها اشتراك المتحالفين في المخاطر والكلف والأرباح ، فضلاً عن اشتراكهم في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53340"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الرقابة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والسيطرة على العمليات والأنشطة ، ومع حصول أي تغيير في إستراتيجية الأعمال نتيجة التغيير في بيئة الأعمال وظهور قوى تنافسية جديدة ستتغير طرائق انجاز الأعمال ، ومن ثم أساليب وأنظمة الرقابة والسيطرة على العمليات وهذا يؤدي إلى ظهور الخلافات إذا لم تجد لها حلاً ستزداد خطورة على وضع التحالف الاستراتيجي . </a:t>
            </a:r>
            <a:endParaRPr lang="en-US" sz="1100" dirty="0">
              <a:latin typeface="Calibri" panose="020F0502020204030204" pitchFamily="34" charset="0"/>
              <a:ea typeface="Calibri" panose="020F0502020204030204" pitchFamily="34" charset="0"/>
            </a:endParaRPr>
          </a:p>
          <a:p>
            <a:pPr algn="just" rtl="1"/>
            <a:endParaRPr lang="ar-IQ" sz="1600" dirty="0"/>
          </a:p>
        </p:txBody>
      </p:sp>
    </p:spTree>
    <p:extLst>
      <p:ext uri="{BB962C8B-B14F-4D97-AF65-F5344CB8AC3E}">
        <p14:creationId xmlns:p14="http://schemas.microsoft.com/office/powerpoint/2010/main" val="150229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236045"/>
          </a:xfrm>
        </p:spPr>
        <p:txBody>
          <a:bodyPr/>
          <a:lstStyle/>
          <a:p>
            <a:pPr indent="457200" algn="justLow" rtl="1">
              <a:lnSpc>
                <a:spcPct val="107000"/>
              </a:lnSpc>
              <a:spcAft>
                <a:spcPts val="0"/>
              </a:spcAft>
            </a:pPr>
            <a:r>
              <a:rPr lang="ar-SA" sz="1600" b="1" dirty="0">
                <a:latin typeface="Times New Roman" panose="02020603050405020304" pitchFamily="18" charset="0"/>
                <a:ea typeface="Times New Roman" panose="02020603050405020304" pitchFamily="18" charset="0"/>
                <a:cs typeface="Simplified Arabic" panose="02020603050405020304" pitchFamily="18" charset="-78"/>
              </a:rPr>
              <a:t>5-الظروف المتغيرة :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وتُعد من الأسباب المهمة لفشل التحالفات الإستراتيجية وتتضمن </a:t>
            </a: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الظروف</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457200"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الاقتصادية والتكنولوجية وغيرها في بيئة الأعمال أو ظهور متغيرات جديدة ومؤثرة في الأطراف الرئيسة في التحالف . وقد يحصل تغير في المبررات الموضوعية أو العوامل الجوهرية التي شجعت المنظمات على </a:t>
            </a:r>
            <a:endParaRPr lang="ar-IQ" sz="16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457200" algn="justLow" rtl="1">
              <a:lnSpc>
                <a:spcPct val="107000"/>
              </a:lnSpc>
              <a:spcAft>
                <a:spcPts val="0"/>
              </a:spcAft>
            </a:pPr>
            <a:r>
              <a:rPr lang="ar-SA" sz="1600" dirty="0" smtClean="0">
                <a:latin typeface="Times New Roman" panose="02020603050405020304" pitchFamily="18" charset="0"/>
                <a:ea typeface="Times New Roman" panose="02020603050405020304" pitchFamily="18" charset="0"/>
                <a:cs typeface="Simplified Arabic" panose="02020603050405020304" pitchFamily="18" charset="-78"/>
              </a:rPr>
              <a:t>الدخول </a:t>
            </a:r>
            <a:r>
              <a:rPr lang="ar-SA" sz="1600" dirty="0">
                <a:latin typeface="Times New Roman" panose="02020603050405020304" pitchFamily="18" charset="0"/>
                <a:ea typeface="Times New Roman" panose="02020603050405020304" pitchFamily="18" charset="0"/>
                <a:cs typeface="Simplified Arabic" panose="02020603050405020304" pitchFamily="18" charset="-78"/>
              </a:rPr>
              <a:t>في شُرْكة أو تحالف استراتيجي بينها .</a:t>
            </a:r>
            <a:endParaRPr lang="en-US" sz="1100" dirty="0">
              <a:latin typeface="Calibri" panose="020F0502020204030204" pitchFamily="34" charset="0"/>
              <a:ea typeface="Calibri" panose="020F0502020204030204" pitchFamily="34" charset="0"/>
            </a:endParaRPr>
          </a:p>
          <a:p>
            <a:pPr algn="just" rtl="1"/>
            <a:endParaRPr lang="ar-IQ" sz="1600" dirty="0"/>
          </a:p>
        </p:txBody>
      </p:sp>
      <p:grpSp>
        <p:nvGrpSpPr>
          <p:cNvPr id="3" name="مجموعة 78"/>
          <p:cNvGrpSpPr>
            <a:grpSpLocks/>
          </p:cNvGrpSpPr>
          <p:nvPr/>
        </p:nvGrpSpPr>
        <p:grpSpPr bwMode="auto">
          <a:xfrm>
            <a:off x="1547664" y="1563638"/>
            <a:ext cx="7596336" cy="3579862"/>
            <a:chOff x="954" y="10026"/>
            <a:chExt cx="9360" cy="3420"/>
          </a:xfrm>
        </p:grpSpPr>
        <p:sp>
          <p:nvSpPr>
            <p:cNvPr id="5" name="Rectangle 4"/>
            <p:cNvSpPr>
              <a:spLocks noChangeArrowheads="1"/>
            </p:cNvSpPr>
            <p:nvPr/>
          </p:nvSpPr>
          <p:spPr bwMode="auto">
            <a:xfrm>
              <a:off x="954" y="10026"/>
              <a:ext cx="9360" cy="3420"/>
            </a:xfrm>
            <a:prstGeom prst="rect">
              <a:avLst/>
            </a:prstGeom>
            <a:solidFill>
              <a:srgbClr val="CCFFFF"/>
            </a:solidFill>
            <a:ln w="28575">
              <a:solidFill>
                <a:srgbClr val="333399"/>
              </a:solidFill>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ysClr val="windowText" lastClr="000000"/>
                </a:solidFill>
                <a:effectLst/>
                <a:uLnTx/>
                <a:uFillTx/>
              </a:endParaRPr>
            </a:p>
          </p:txBody>
        </p:sp>
        <p:sp>
          <p:nvSpPr>
            <p:cNvPr id="6" name="Text Box 81"/>
            <p:cNvSpPr txBox="1">
              <a:spLocks noChangeArrowheads="1"/>
            </p:cNvSpPr>
            <p:nvPr/>
          </p:nvSpPr>
          <p:spPr bwMode="auto">
            <a:xfrm>
              <a:off x="3654" y="10206"/>
              <a:ext cx="3600" cy="598"/>
            </a:xfrm>
            <a:prstGeom prst="rect">
              <a:avLst/>
            </a:prstGeom>
            <a:solidFill>
              <a:srgbClr val="0000FF"/>
            </a:solidFill>
            <a:ln w="28575">
              <a:solidFill>
                <a:srgbClr val="333399"/>
              </a:solidFill>
              <a:miter lim="800000"/>
              <a:headEnd/>
              <a:tailEnd/>
            </a:ln>
          </p:spPr>
          <p:txBody>
            <a:bodyPr rot="0" vert="horz" wrap="square" lIns="91440" tIns="45720" rIns="91440" bIns="45720" anchor="t" anchorCtr="0" upright="1">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16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Simplified Arabic" panose="02020603050405020304" pitchFamily="18" charset="-78"/>
                </a:rPr>
                <a:t>مخاطر التحالفات الإستراتيجية</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7" name="Text Box 82"/>
            <p:cNvSpPr txBox="1">
              <a:spLocks noChangeArrowheads="1"/>
            </p:cNvSpPr>
            <p:nvPr/>
          </p:nvSpPr>
          <p:spPr bwMode="auto">
            <a:xfrm>
              <a:off x="8694" y="12064"/>
              <a:ext cx="1440" cy="1080"/>
            </a:xfrm>
            <a:prstGeom prst="rect">
              <a:avLst/>
            </a:prstGeom>
            <a:gradFill rotWithShape="1">
              <a:gsLst>
                <a:gs pos="0">
                  <a:srgbClr val="FFFF00"/>
                </a:gs>
                <a:gs pos="50000">
                  <a:srgbClr val="99CCFF"/>
                </a:gs>
                <a:gs pos="100000">
                  <a:srgbClr val="FFFF00"/>
                </a:gs>
              </a:gsLst>
              <a:lin ang="2700000" scaled="1"/>
            </a:gradFill>
            <a:ln w="28575">
              <a:solidFill>
                <a:srgbClr val="333399"/>
              </a:solidFill>
              <a:miter lim="800000"/>
              <a:headEnd/>
              <a:tailEnd/>
            </a:ln>
          </p:spPr>
          <p:txBody>
            <a:bodyPr rot="0" vert="horz" wrap="square" lIns="91440" tIns="45720" rIns="91440" bIns="45720" anchor="t" anchorCtr="0" upright="1">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14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Simplified Arabic" panose="02020603050405020304" pitchFamily="18" charset="-78"/>
                </a:rPr>
                <a:t>عدم موافقة الشركاء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Text Box 83"/>
            <p:cNvSpPr txBox="1">
              <a:spLocks noChangeArrowheads="1"/>
            </p:cNvSpPr>
            <p:nvPr/>
          </p:nvSpPr>
          <p:spPr bwMode="auto">
            <a:xfrm>
              <a:off x="6714" y="12064"/>
              <a:ext cx="1620" cy="1080"/>
            </a:xfrm>
            <a:prstGeom prst="rect">
              <a:avLst/>
            </a:prstGeom>
            <a:gradFill rotWithShape="1">
              <a:gsLst>
                <a:gs pos="0">
                  <a:srgbClr val="99CCFF"/>
                </a:gs>
                <a:gs pos="50000">
                  <a:srgbClr val="FFFF00"/>
                </a:gs>
                <a:gs pos="100000">
                  <a:srgbClr val="99CCFF"/>
                </a:gs>
              </a:gsLst>
              <a:lin ang="2700000" scaled="1"/>
            </a:gradFill>
            <a:ln w="28575">
              <a:solidFill>
                <a:srgbClr val="333399"/>
              </a:solidFill>
              <a:miter lim="800000"/>
              <a:headEnd/>
              <a:tailEnd/>
            </a:ln>
          </p:spPr>
          <p:txBody>
            <a:bodyPr rot="0" vert="horz" wrap="square" lIns="91440" tIns="45720" rIns="91440" bIns="45720" anchor="t" anchorCtr="0" upright="1">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14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Simplified Arabic" panose="02020603050405020304" pitchFamily="18" charset="-78"/>
                </a:rPr>
                <a:t>الحصول على المعلومات</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Text Box 84"/>
            <p:cNvSpPr txBox="1">
              <a:spLocks noChangeArrowheads="1"/>
            </p:cNvSpPr>
            <p:nvPr/>
          </p:nvSpPr>
          <p:spPr bwMode="auto">
            <a:xfrm>
              <a:off x="4734" y="12064"/>
              <a:ext cx="1620" cy="1080"/>
            </a:xfrm>
            <a:prstGeom prst="rect">
              <a:avLst/>
            </a:prstGeom>
            <a:gradFill rotWithShape="1">
              <a:gsLst>
                <a:gs pos="0">
                  <a:srgbClr val="FFFF00"/>
                </a:gs>
                <a:gs pos="100000">
                  <a:srgbClr val="99CCFF"/>
                </a:gs>
              </a:gsLst>
              <a:lin ang="2700000" scaled="1"/>
            </a:gradFill>
            <a:ln w="28575">
              <a:solidFill>
                <a:srgbClr val="333399"/>
              </a:solidFill>
              <a:miter lim="800000"/>
              <a:headEnd/>
              <a:tailEnd/>
            </a:ln>
          </p:spPr>
          <p:txBody>
            <a:bodyPr rot="0" vert="horz" wrap="square" lIns="91440" tIns="45720" rIns="91440" bIns="45720" anchor="t" anchorCtr="0" upright="1">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14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Simplified Arabic" panose="02020603050405020304" pitchFamily="18" charset="-78"/>
                </a:rPr>
                <a:t>نزاعات توزيع الأرباح </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 name="Text Box 85"/>
            <p:cNvSpPr txBox="1">
              <a:spLocks noChangeArrowheads="1"/>
            </p:cNvSpPr>
            <p:nvPr/>
          </p:nvSpPr>
          <p:spPr bwMode="auto">
            <a:xfrm>
              <a:off x="2934" y="12064"/>
              <a:ext cx="1440" cy="1080"/>
            </a:xfrm>
            <a:prstGeom prst="rect">
              <a:avLst/>
            </a:prstGeom>
            <a:gradFill rotWithShape="1">
              <a:gsLst>
                <a:gs pos="0">
                  <a:srgbClr val="99CCFF"/>
                </a:gs>
                <a:gs pos="50000">
                  <a:srgbClr val="FFFF00"/>
                </a:gs>
                <a:gs pos="100000">
                  <a:srgbClr val="99CCFF"/>
                </a:gs>
              </a:gsLst>
              <a:lin ang="18900000" scaled="1"/>
            </a:gradFill>
            <a:ln w="28575">
              <a:solidFill>
                <a:srgbClr val="333399"/>
              </a:solidFill>
              <a:miter lim="800000"/>
              <a:headEnd/>
              <a:tailEnd/>
            </a:ln>
          </p:spPr>
          <p:txBody>
            <a:bodyPr rot="0" vert="horz" wrap="square" lIns="91440" tIns="45720" rIns="91440" bIns="45720" anchor="t" anchorCtr="0" upright="1">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14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Simplified Arabic" panose="02020603050405020304" pitchFamily="18" charset="-78"/>
                </a:rPr>
                <a:t>فقدان الاستقلالية</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11" name="Line 86"/>
            <p:cNvCxnSpPr/>
            <p:nvPr/>
          </p:nvCxnSpPr>
          <p:spPr bwMode="auto">
            <a:xfrm>
              <a:off x="1854" y="11164"/>
              <a:ext cx="7560"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cxnSp>
        <p:cxnSp>
          <p:nvCxnSpPr>
            <p:cNvPr id="12" name="Line 87"/>
            <p:cNvCxnSpPr/>
            <p:nvPr/>
          </p:nvCxnSpPr>
          <p:spPr bwMode="auto">
            <a:xfrm>
              <a:off x="3654" y="11164"/>
              <a:ext cx="0" cy="9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cxnSp>
        <p:cxnSp>
          <p:nvCxnSpPr>
            <p:cNvPr id="13" name="Line 88"/>
            <p:cNvCxnSpPr/>
            <p:nvPr/>
          </p:nvCxnSpPr>
          <p:spPr bwMode="auto">
            <a:xfrm>
              <a:off x="9414" y="11164"/>
              <a:ext cx="0" cy="9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cxnSp>
        <p:cxnSp>
          <p:nvCxnSpPr>
            <p:cNvPr id="14" name="Line 89"/>
            <p:cNvCxnSpPr/>
            <p:nvPr/>
          </p:nvCxnSpPr>
          <p:spPr bwMode="auto">
            <a:xfrm>
              <a:off x="7434" y="11164"/>
              <a:ext cx="0" cy="9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cxnSp>
        <p:cxnSp>
          <p:nvCxnSpPr>
            <p:cNvPr id="15" name="Line 90"/>
            <p:cNvCxnSpPr/>
            <p:nvPr/>
          </p:nvCxnSpPr>
          <p:spPr bwMode="auto">
            <a:xfrm>
              <a:off x="5454" y="11164"/>
              <a:ext cx="0" cy="9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cxnSp>
        <p:cxnSp>
          <p:nvCxnSpPr>
            <p:cNvPr id="16" name="Line 91"/>
            <p:cNvCxnSpPr/>
            <p:nvPr/>
          </p:nvCxnSpPr>
          <p:spPr bwMode="auto">
            <a:xfrm>
              <a:off x="5454" y="10804"/>
              <a:ext cx="0" cy="36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cxnSp>
        <p:sp>
          <p:nvSpPr>
            <p:cNvPr id="17" name="Text Box 92"/>
            <p:cNvSpPr txBox="1">
              <a:spLocks noChangeArrowheads="1"/>
            </p:cNvSpPr>
            <p:nvPr/>
          </p:nvSpPr>
          <p:spPr bwMode="auto">
            <a:xfrm>
              <a:off x="1134" y="12064"/>
              <a:ext cx="1380" cy="1080"/>
            </a:xfrm>
            <a:prstGeom prst="rect">
              <a:avLst/>
            </a:prstGeom>
            <a:gradFill rotWithShape="1">
              <a:gsLst>
                <a:gs pos="0">
                  <a:srgbClr val="FFFF00"/>
                </a:gs>
                <a:gs pos="50000">
                  <a:srgbClr val="99CCFF"/>
                </a:gs>
                <a:gs pos="100000">
                  <a:srgbClr val="FFFF00"/>
                </a:gs>
              </a:gsLst>
              <a:lin ang="18900000" scaled="1"/>
            </a:gradFill>
            <a:ln w="28575">
              <a:solidFill>
                <a:srgbClr val="333399"/>
              </a:solidFill>
              <a:miter lim="800000"/>
              <a:headEnd/>
              <a:tailEnd/>
            </a:ln>
          </p:spPr>
          <p:txBody>
            <a:bodyPr rot="0" vert="horz" wrap="square" lIns="91440" tIns="45720" rIns="91440" bIns="45720" anchor="t" anchorCtr="0" upright="1">
              <a:noAutofit/>
            </a:bodyPr>
            <a:lstStyle/>
            <a:p>
              <a:pPr marL="0" marR="0" lvl="0" indent="0" algn="ctr" defTabSz="914400" rtl="1" eaLnBrk="1" fontAlgn="auto" latinLnBrk="0" hangingPunct="1">
                <a:lnSpc>
                  <a:spcPct val="107000"/>
                </a:lnSpc>
                <a:spcBef>
                  <a:spcPts val="0"/>
                </a:spcBef>
                <a:spcAft>
                  <a:spcPts val="800"/>
                </a:spcAft>
                <a:buClrTx/>
                <a:buSzTx/>
                <a:buFontTx/>
                <a:buNone/>
                <a:tabLst/>
                <a:defRPr/>
              </a:pPr>
              <a:r>
                <a:rPr kumimoji="0" lang="ar-SA" sz="1400" b="1"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Simplified Arabic" panose="02020603050405020304" pitchFamily="18" charset="-78"/>
                </a:rPr>
                <a:t>الظروف المتغيرة</a:t>
              </a:r>
              <a:endParaRPr kumimoji="0" lang="en-US"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cxnSp>
          <p:nvCxnSpPr>
            <p:cNvPr id="18" name="Line 93"/>
            <p:cNvCxnSpPr/>
            <p:nvPr/>
          </p:nvCxnSpPr>
          <p:spPr bwMode="auto">
            <a:xfrm>
              <a:off x="1854" y="11164"/>
              <a:ext cx="0" cy="900"/>
            </a:xfrm>
            <a:prstGeom prst="line">
              <a:avLst/>
            </a:prstGeom>
            <a:noFill/>
            <a:ln w="28575">
              <a:solidFill>
                <a:srgbClr val="333399"/>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52502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619672" y="51470"/>
            <a:ext cx="7488832" cy="5092029"/>
          </a:xfrm>
        </p:spPr>
        <p:txBody>
          <a:bodyPr/>
          <a:lstStyle/>
          <a:p>
            <a:pPr indent="457200" algn="justLow" rtl="1">
              <a:lnSpc>
                <a:spcPct val="107000"/>
              </a:lnSpc>
              <a:spcAft>
                <a:spcPts val="0"/>
              </a:spcAft>
            </a:pP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على الرغم من الفوائد والمنافع التي يحققها التحالف الاستراتيجي يوجد فيه عدد </a:t>
            </a: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من</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457200" algn="justLow" rtl="1">
              <a:lnSpc>
                <a:spcPct val="107000"/>
              </a:lnSpc>
              <a:spcAft>
                <a:spcPts val="0"/>
              </a:spcAf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2000" b="1" u="sng" dirty="0">
                <a:latin typeface="Times New Roman" panose="02020603050405020304" pitchFamily="18" charset="0"/>
                <a:ea typeface="Times New Roman" panose="02020603050405020304" pitchFamily="18" charset="0"/>
                <a:cs typeface="Simplified Arabic" panose="02020603050405020304" pitchFamily="18" charset="-78"/>
              </a:rPr>
              <a:t>المحددات والعيوب</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 ، وهذا ما وضحه (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Hill , 2003 : 495</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 ) بما يأتي : </a:t>
            </a:r>
            <a:endParaRPr lang="en-US" sz="2000" dirty="0">
              <a:latin typeface="Calibri" panose="020F0502020204030204" pitchFamily="34" charset="0"/>
              <a:ea typeface="Calibri" panose="020F0502020204030204" pitchFamily="34" charset="0"/>
            </a:endParaRPr>
          </a:p>
          <a:p>
            <a:pPr marL="342900" lvl="0" indent="-342900" algn="justLow" rtl="1">
              <a:lnSpc>
                <a:spcPct val="107000"/>
              </a:lnSpc>
              <a:spcAft>
                <a:spcPts val="0"/>
              </a:spcAft>
              <a:buFont typeface="+mj-lt"/>
              <a:buAutoNum type="arabicPeriod"/>
              <a:tabLst>
                <a:tab pos="457200" algn="l"/>
              </a:tabLst>
            </a:pP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الالتزام العالي من حيث الوقت والمال والأفراد . </a:t>
            </a:r>
            <a:endParaRPr lang="en-US" sz="2000" dirty="0">
              <a:latin typeface="Calibri" panose="020F0502020204030204" pitchFamily="34" charset="0"/>
              <a:ea typeface="Calibri" panose="020F0502020204030204" pitchFamily="34" charset="0"/>
            </a:endParaRPr>
          </a:p>
          <a:p>
            <a:pPr marL="342900" lvl="0" indent="-342900" algn="justLow" rtl="1">
              <a:lnSpc>
                <a:spcPct val="107000"/>
              </a:lnSpc>
              <a:spcAft>
                <a:spcPts val="0"/>
              </a:spcAft>
              <a:buFont typeface="+mj-lt"/>
              <a:buAutoNum type="arabicPeriod"/>
              <a:tabLst>
                <a:tab pos="457200" algn="l"/>
              </a:tabLst>
            </a:pP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الصعوبة في تمييز الشريك الاستراتيجي المنسجم . </a:t>
            </a:r>
            <a:endParaRPr lang="en-US" sz="2000" dirty="0">
              <a:latin typeface="Calibri" panose="020F0502020204030204" pitchFamily="34" charset="0"/>
              <a:ea typeface="Calibri" panose="020F0502020204030204" pitchFamily="34" charset="0"/>
            </a:endParaRPr>
          </a:p>
          <a:p>
            <a:pPr marL="342900" lvl="0" indent="-342900" algn="justLow" rtl="1">
              <a:lnSpc>
                <a:spcPct val="107000"/>
              </a:lnSpc>
              <a:spcAft>
                <a:spcPts val="0"/>
              </a:spcAft>
              <a:buFont typeface="+mj-lt"/>
              <a:buAutoNum type="arabicPeriod"/>
              <a:tabLst>
                <a:tab pos="457200" algn="l"/>
              </a:tabLst>
            </a:pP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قد يشكل طريقة تسرب من خلالها تكنولوجيا معينة أو كفاءات جوهرية أخرى من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lvl="0" algn="justLow" rtl="1">
              <a:lnSpc>
                <a:spcPct val="107000"/>
              </a:lnSpc>
              <a:spcAft>
                <a:spcPts val="0"/>
              </a:spcAft>
              <a:tabLst>
                <a:tab pos="457200" algn="l"/>
              </a:tabLs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المنظمة.</a:t>
            </a:r>
            <a:endParaRPr lang="ar-IQ" sz="2000" dirty="0">
              <a:latin typeface="Calibri" panose="020F0502020204030204" pitchFamily="34" charset="0"/>
              <a:ea typeface="Times New Roman" panose="02020603050405020304" pitchFamily="18" charset="0"/>
            </a:endParaRPr>
          </a:p>
          <a:p>
            <a:pPr lvl="0" algn="justLow" rtl="1">
              <a:lnSpc>
                <a:spcPct val="107000"/>
              </a:lnSpc>
              <a:spcAft>
                <a:spcPts val="0"/>
              </a:spcAft>
              <a:tabLst>
                <a:tab pos="457200" algn="l"/>
              </a:tabLst>
            </a:pPr>
            <a:r>
              <a:rPr lang="ar-IQ" sz="2000" dirty="0">
                <a:latin typeface="Calibri" panose="020F0502020204030204" pitchFamily="34" charset="0"/>
                <a:ea typeface="Times New Roman" panose="02020603050405020304" pitchFamily="18" charset="0"/>
                <a:cs typeface="Simplified Arabic" panose="02020603050405020304" pitchFamily="18" charset="-78"/>
              </a:rPr>
              <a:t> </a:t>
            </a:r>
            <a:r>
              <a:rPr lang="ar-IQ" sz="2000" dirty="0" smtClean="0">
                <a:latin typeface="Calibri" panose="020F0502020204030204" pitchFamily="34" charset="0"/>
                <a:ea typeface="Times New Roman" panose="02020603050405020304" pitchFamily="18" charset="0"/>
                <a:cs typeface="Simplified Arabic" panose="02020603050405020304" pitchFamily="18" charset="-78"/>
              </a:rPr>
              <a:t>4. </a:t>
            </a: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الارتفاع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النسبي للتعامل مع المنظمة المتحالف معها .</a:t>
            </a:r>
            <a:endParaRPr lang="en-US" sz="2000" dirty="0">
              <a:latin typeface="Calibri" panose="020F0502020204030204" pitchFamily="34" charset="0"/>
              <a:ea typeface="Calibri" panose="020F0502020204030204" pitchFamily="34" charset="0"/>
            </a:endParaRPr>
          </a:p>
          <a:p>
            <a:pPr lvl="0" algn="justLow" rtl="1">
              <a:lnSpc>
                <a:spcPct val="107000"/>
              </a:lnSpc>
              <a:spcAft>
                <a:spcPts val="0"/>
              </a:spcAft>
              <a:tabLst>
                <a:tab pos="457200" algn="l"/>
              </a:tabLs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5.  </a:t>
            </a: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قد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تعاني المنظمة من صعوبات في التكيف .</a:t>
            </a:r>
            <a:endParaRPr lang="en-US" sz="2000" dirty="0">
              <a:latin typeface="Calibri" panose="020F0502020204030204" pitchFamily="34" charset="0"/>
              <a:ea typeface="Calibri" panose="020F0502020204030204" pitchFamily="34" charset="0"/>
            </a:endParaRPr>
          </a:p>
          <a:p>
            <a:pPr lvl="0" algn="justLow" rtl="1">
              <a:lnSpc>
                <a:spcPct val="107000"/>
              </a:lnSpc>
              <a:spcAft>
                <a:spcPts val="0"/>
              </a:spcAft>
              <a:tabLst>
                <a:tab pos="457200" algn="l"/>
              </a:tabLs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6. </a:t>
            </a: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عدم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محاولة الشريك الجيد من استغلال التحالف بشكل انتهازي لمصلحته ، أي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lvl="0" algn="justLow" rtl="1">
              <a:lnSpc>
                <a:spcPct val="107000"/>
              </a:lnSpc>
              <a:spcAft>
                <a:spcPts val="0"/>
              </a:spcAft>
              <a:tabLst>
                <a:tab pos="457200" algn="l"/>
              </a:tabLst>
            </a:pP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استغلال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المهارات التقنية للشركة في مقابل إعطاء القليل .</a:t>
            </a:r>
            <a:endParaRPr lang="en-US" sz="2000" dirty="0">
              <a:latin typeface="Calibri" panose="020F0502020204030204" pitchFamily="34" charset="0"/>
              <a:ea typeface="Calibri" panose="020F0502020204030204" pitchFamily="34" charset="0"/>
            </a:endParaRPr>
          </a:p>
          <a:p>
            <a:pPr lvl="0" algn="justLow" rtl="1">
              <a:lnSpc>
                <a:spcPct val="107000"/>
              </a:lnSpc>
              <a:spcAft>
                <a:spcPts val="0"/>
              </a:spcAft>
              <a:tabLst>
                <a:tab pos="457200" algn="l"/>
              </a:tabLs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7. </a:t>
            </a:r>
            <a:r>
              <a:rPr lang="ar-SA" sz="2000" dirty="0" smtClean="0">
                <a:latin typeface="Times New Roman" panose="02020603050405020304" pitchFamily="18" charset="0"/>
                <a:ea typeface="Times New Roman" panose="02020603050405020304" pitchFamily="18" charset="0"/>
                <a:cs typeface="Simplified Arabic" panose="02020603050405020304" pitchFamily="18" charset="-78"/>
              </a:rPr>
              <a:t>يقلل </a:t>
            </a:r>
            <a:r>
              <a:rPr lang="ar-SA" sz="2000" dirty="0">
                <a:latin typeface="Times New Roman" panose="02020603050405020304" pitchFamily="18" charset="0"/>
                <a:ea typeface="Times New Roman" panose="02020603050405020304" pitchFamily="18" charset="0"/>
                <a:cs typeface="Simplified Arabic" panose="02020603050405020304" pitchFamily="18" charset="-78"/>
              </a:rPr>
              <a:t>من المرونة التنظيمية والإدارية للمنظمة المتحالفة .</a:t>
            </a:r>
            <a:endParaRPr lang="en-US" sz="2000" dirty="0">
              <a:latin typeface="Calibri" panose="020F0502020204030204" pitchFamily="34" charset="0"/>
              <a:ea typeface="Calibri" panose="020F0502020204030204" pitchFamily="34" charset="0"/>
            </a:endParaRPr>
          </a:p>
          <a:p>
            <a:pPr algn="just" rtl="1"/>
            <a:endParaRPr lang="ar-IQ" sz="1600" dirty="0"/>
          </a:p>
        </p:txBody>
      </p:sp>
    </p:spTree>
    <p:extLst>
      <p:ext uri="{BB962C8B-B14F-4D97-AF65-F5344CB8AC3E}">
        <p14:creationId xmlns:p14="http://schemas.microsoft.com/office/powerpoint/2010/main" val="391974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1655168" y="195486"/>
            <a:ext cx="7488832" cy="4824535"/>
          </a:xfrm>
        </p:spPr>
        <p:txBody>
          <a:bodyPr/>
          <a:lstStyle/>
          <a:p>
            <a:pPr algn="justLow" rtl="1">
              <a:lnSpc>
                <a:spcPct val="150000"/>
              </a:lnSpc>
              <a:spcAft>
                <a:spcPts val="0"/>
              </a:spcAft>
            </a:pPr>
            <a:r>
              <a:rPr lang="ar-IQ" sz="1800" dirty="0">
                <a:latin typeface="Times New Roman" panose="02020603050405020304" pitchFamily="18" charset="0"/>
                <a:ea typeface="Times New Roman" panose="02020603050405020304" pitchFamily="18" charset="0"/>
                <a:cs typeface="Simplified Arabic" panose="02020603050405020304" pitchFamily="18" charset="-78"/>
              </a:rPr>
              <a:t>فالتحالف الاستراتيجي اذن اتفاق تعاوني طوعي بحق الملكية أو تعاقدي بين منظمتين مستقلتين أو اكثر يتضمن التبادل والمشاركة والتطوير المشترك للمنتجات، أو التكنولوجيا، أو الخدمات، أو توحيد الموارد والقدرات الجوهرية من اجل تحقيق اهداف استراتيجية مشتركة.</a:t>
            </a:r>
            <a:r>
              <a:rPr lang="ar-IQ" sz="1800" dirty="0">
                <a:latin typeface="Calibri" panose="020F0502020204030204" pitchFamily="34" charset="0"/>
                <a:ea typeface="Times New Roman" panose="02020603050405020304" pitchFamily="18" charset="0"/>
              </a:rPr>
              <a:t> يرى </a:t>
            </a:r>
            <a:r>
              <a:rPr lang="en-US" sz="1800" dirty="0">
                <a:ea typeface="Times New Roman" panose="02020603050405020304" pitchFamily="18" charset="0"/>
              </a:rPr>
              <a:t>(Gomes – </a:t>
            </a:r>
            <a:r>
              <a:rPr lang="en-US" sz="1800" dirty="0" err="1">
                <a:ea typeface="Times New Roman" panose="02020603050405020304" pitchFamily="18" charset="0"/>
              </a:rPr>
              <a:t>Casseres</a:t>
            </a:r>
            <a:r>
              <a:rPr lang="en-US" sz="1800" dirty="0">
                <a:ea typeface="Times New Roman" panose="02020603050405020304" pitchFamily="18" charset="0"/>
              </a:rPr>
              <a:t>, 1998)</a:t>
            </a:r>
            <a:r>
              <a:rPr lang="ar-IQ" sz="1800" dirty="0">
                <a:latin typeface="Calibri" panose="020F0502020204030204" pitchFamily="34" charset="0"/>
                <a:ea typeface="Times New Roman" panose="02020603050405020304" pitchFamily="18" charset="0"/>
              </a:rPr>
              <a:t> أن مصطلح استراتيجية التحالف هو اكبر و أوسع من التحالف الاستراتيجي و إن نشوء أي تحالف بدون وجود استراتيجية واضحة و متماسكة سيكون مصيره الفشل لأنه غير قائم على أسس و قواعد واضحة ، لا سيما أنه من المهم معرفة أن نجاح أو فشل أي تحالف يعتمد على كيفية تصميم التحالف و كيفية اختيار الشريك ، و عوامل تفصيلية أخرى خاصة باتفاق التحالف </a:t>
            </a:r>
            <a:endParaRPr lang="ar-IQ" sz="1800" dirty="0" smtClean="0">
              <a:latin typeface="Calibri" panose="020F0502020204030204" pitchFamily="34" charset="0"/>
              <a:ea typeface="Times New Roman" panose="02020603050405020304" pitchFamily="18" charset="0"/>
            </a:endParaRPr>
          </a:p>
          <a:p>
            <a:pPr algn="justLow" rtl="1">
              <a:lnSpc>
                <a:spcPct val="150000"/>
              </a:lnSpc>
              <a:spcAft>
                <a:spcPts val="0"/>
              </a:spcAft>
            </a:pPr>
            <a:r>
              <a:rPr lang="ar-IQ" sz="1800" dirty="0" smtClean="0">
                <a:latin typeface="Calibri" panose="020F0502020204030204" pitchFamily="34" charset="0"/>
                <a:ea typeface="Times New Roman" panose="02020603050405020304" pitchFamily="18" charset="0"/>
              </a:rPr>
              <a:t>نفسه </a:t>
            </a:r>
            <a:r>
              <a:rPr lang="ar-IQ" sz="1800" dirty="0">
                <a:latin typeface="Calibri" panose="020F0502020204030204" pitchFamily="34" charset="0"/>
                <a:ea typeface="Times New Roman" panose="02020603050405020304" pitchFamily="18" charset="0"/>
              </a:rPr>
              <a:t>و هذه الأمور لا يمكن تحديدها بدون وجود استراتيجية تحالف موضوعة على أسس صحيحة و واضحة كما ان الشركات سوف لن تستطيع البقاء إذا حاولت القيام بكل شيء بمفردها حتى وان حاولت عقد بعض التحالفات الاستراتيجية هنا و هناك ، إذ إن امتلاك استراتيجية تحالف حقيقية </a:t>
            </a:r>
            <a:endParaRPr lang="ar-IQ" sz="1800" dirty="0" smtClean="0">
              <a:latin typeface="Calibri" panose="020F0502020204030204" pitchFamily="34" charset="0"/>
              <a:ea typeface="Times New Roman" panose="02020603050405020304" pitchFamily="18" charset="0"/>
            </a:endParaRPr>
          </a:p>
          <a:p>
            <a:pPr algn="justLow" rtl="1">
              <a:lnSpc>
                <a:spcPct val="150000"/>
              </a:lnSpc>
              <a:spcAft>
                <a:spcPts val="0"/>
              </a:spcAft>
            </a:pPr>
            <a:r>
              <a:rPr lang="ar-IQ" sz="1800" dirty="0" smtClean="0">
                <a:latin typeface="Calibri" panose="020F0502020204030204" pitchFamily="34" charset="0"/>
                <a:ea typeface="Times New Roman" panose="02020603050405020304" pitchFamily="18" charset="0"/>
              </a:rPr>
              <a:t>سوف </a:t>
            </a:r>
            <a:r>
              <a:rPr lang="ar-IQ" sz="1800" dirty="0">
                <a:latin typeface="Calibri" panose="020F0502020204030204" pitchFamily="34" charset="0"/>
                <a:ea typeface="Times New Roman" panose="02020603050405020304" pitchFamily="18" charset="0"/>
              </a:rPr>
              <a:t>تعطيها فرصة بقاء </a:t>
            </a:r>
            <a:r>
              <a:rPr lang="ar-IQ" sz="1800" dirty="0" smtClean="0">
                <a:latin typeface="Calibri" panose="020F0502020204030204" pitchFamily="34" charset="0"/>
                <a:ea typeface="Times New Roman" panose="02020603050405020304" pitchFamily="18" charset="0"/>
              </a:rPr>
              <a:t>حقيقة</a:t>
            </a:r>
            <a:r>
              <a:rPr lang="ar-IQ" sz="1800" dirty="0">
                <a:latin typeface="Calibri" panose="020F0502020204030204" pitchFamily="34" charset="0"/>
                <a:ea typeface="Times New Roman" panose="02020603050405020304" pitchFamily="18" charset="0"/>
              </a:rPr>
              <a:t>.</a:t>
            </a:r>
            <a:endParaRPr lang="en-US" sz="1800" dirty="0">
              <a:latin typeface="Calibri" panose="020F0502020204030204" pitchFamily="34" charset="0"/>
              <a:ea typeface="Calibri" panose="020F0502020204030204" pitchFamily="34" charset="0"/>
            </a:endParaRPr>
          </a:p>
          <a:p>
            <a:pPr algn="just" rtl="1"/>
            <a:endParaRPr lang="ar-IQ" sz="1800" dirty="0"/>
          </a:p>
        </p:txBody>
      </p:sp>
    </p:spTree>
    <p:extLst>
      <p:ext uri="{BB962C8B-B14F-4D97-AF65-F5344CB8AC3E}">
        <p14:creationId xmlns:p14="http://schemas.microsoft.com/office/powerpoint/2010/main" val="97910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143499"/>
          </a:xfrm>
        </p:spPr>
        <p:txBody>
          <a:bodyPr/>
          <a:lstStyle/>
          <a:p>
            <a:pPr algn="justLow"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أسباب  فشل التحالفات الإستراتيجية</a:t>
            </a:r>
            <a:r>
              <a:rPr lang="ar-SA" b="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Calibri" panose="020F0502020204030204" pitchFamily="34" charset="0"/>
            </a:endParaRPr>
          </a:p>
          <a:p>
            <a:pPr algn="justLow" rtl="1">
              <a:lnSpc>
                <a:spcPct val="107000"/>
              </a:lnSpc>
              <a:spcAft>
                <a:spcPts val="0"/>
              </a:spcAft>
            </a:pPr>
            <a:r>
              <a:rPr lang="en-US" dirty="0">
                <a:latin typeface="Times New Roman" panose="02020603050405020304" pitchFamily="18" charset="0"/>
                <a:ea typeface="Times New Roman" panose="02020603050405020304" pitchFamily="18" charset="0"/>
                <a:cs typeface="Simplified Arabic" panose="02020603050405020304" pitchFamily="18" charset="-78"/>
              </a:rPr>
              <a:t> </a:t>
            </a:r>
            <a:r>
              <a:rPr lang="ar-SA" dirty="0">
                <a:latin typeface="Times New Roman" panose="02020603050405020304" pitchFamily="18" charset="0"/>
                <a:ea typeface="Times New Roman" panose="02020603050405020304" pitchFamily="18" charset="0"/>
                <a:cs typeface="Simplified Arabic" panose="02020603050405020304" pitchFamily="18" charset="-78"/>
              </a:rPr>
              <a:t>يرى (</a:t>
            </a:r>
            <a:r>
              <a:rPr lang="en-US" dirty="0">
                <a:latin typeface="Times New Roman" panose="02020603050405020304" pitchFamily="18" charset="0"/>
                <a:ea typeface="Times New Roman" panose="02020603050405020304" pitchFamily="18" charset="0"/>
                <a:cs typeface="Simplified Arabic" panose="02020603050405020304" pitchFamily="18" charset="-78"/>
              </a:rPr>
              <a:t>Elmuti&amp;Kathawala,2001:207</a:t>
            </a:r>
            <a:r>
              <a:rPr lang="ar-SA" dirty="0">
                <a:latin typeface="Times New Roman" panose="02020603050405020304" pitchFamily="18" charset="0"/>
                <a:ea typeface="Times New Roman" panose="02020603050405020304" pitchFamily="18" charset="0"/>
                <a:cs typeface="Simplified Arabic" panose="02020603050405020304" pitchFamily="18" charset="-78"/>
              </a:rPr>
              <a:t>) ان التحالفات الإستراتيجية تفشل لأنها تواجه الكثير من المخاطر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والمشاكل </a:t>
            </a:r>
            <a:r>
              <a:rPr lang="ar-SA" dirty="0">
                <a:latin typeface="Times New Roman" panose="02020603050405020304" pitchFamily="18" charset="0"/>
                <a:ea typeface="Times New Roman" panose="02020603050405020304" pitchFamily="18" charset="0"/>
                <a:cs typeface="Simplified Arabic" panose="02020603050405020304" pitchFamily="18" charset="-78"/>
              </a:rPr>
              <a:t>منها:</a:t>
            </a:r>
            <a:endParaRPr lang="en-US" dirty="0">
              <a:latin typeface="Calibri" panose="020F0502020204030204" pitchFamily="34" charset="0"/>
              <a:ea typeface="Calibri" panose="020F0502020204030204" pitchFamily="34" charset="0"/>
            </a:endParaRPr>
          </a:p>
          <a:p>
            <a:pPr marL="342900" indent="-342900" algn="justLow" rtl="1">
              <a:lnSpc>
                <a:spcPct val="107000"/>
              </a:lnSpc>
              <a:spcAft>
                <a:spcPts val="0"/>
              </a:spcAft>
              <a:buAutoNum type="arabicPeriod"/>
            </a:pPr>
            <a:r>
              <a:rPr lang="ar-SA" b="1" dirty="0" smtClean="0">
                <a:latin typeface="Times New Roman" panose="02020603050405020304" pitchFamily="18" charset="0"/>
                <a:ea typeface="Times New Roman" panose="02020603050405020304" pitchFamily="18" charset="0"/>
                <a:cs typeface="Simplified Arabic" panose="02020603050405020304" pitchFamily="18" charset="-78"/>
              </a:rPr>
              <a:t>الصراعات </a:t>
            </a:r>
            <a:r>
              <a:rPr lang="ar-SA" b="1" dirty="0">
                <a:latin typeface="Times New Roman" panose="02020603050405020304" pitchFamily="18" charset="0"/>
                <a:ea typeface="Times New Roman" panose="02020603050405020304" pitchFamily="18" charset="0"/>
                <a:cs typeface="Simplified Arabic" panose="02020603050405020304" pitchFamily="18" charset="-78"/>
              </a:rPr>
              <a:t>الثقافية والاختلافات الفردية  </a:t>
            </a:r>
            <a:r>
              <a:rPr lang="en-US" b="1"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dirty="0">
                <a:latin typeface="Times New Roman" panose="02020603050405020304" pitchFamily="18" charset="0"/>
                <a:ea typeface="Times New Roman" panose="02020603050405020304" pitchFamily="18" charset="0"/>
                <a:cs typeface="Simplified Arabic" panose="02020603050405020304" pitchFamily="18" charset="-78"/>
              </a:rPr>
              <a:t>إن الصراعات الثقافية هي احد اكبر المشاكل التي تعاني منهما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التحالفات </a:t>
            </a:r>
            <a:r>
              <a:rPr lang="ar-SA" dirty="0">
                <a:latin typeface="Times New Roman" panose="02020603050405020304" pitchFamily="18" charset="0"/>
                <a:ea typeface="Times New Roman" panose="02020603050405020304" pitchFamily="18" charset="0"/>
                <a:cs typeface="Simplified Arabic" panose="02020603050405020304" pitchFamily="18" charset="-78"/>
              </a:rPr>
              <a:t>أو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المؤسسات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الداخلة في تحالفات هذه الأيام وتتضمن هذه المشاكل الثقافية اللغة والانوية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والشيفونية والمواقف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المختلفة من الأعمال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التجارية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كلها تصعب من التحالفات حيث يمكن ان تكون المشاكل على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أشدها</a:t>
            </a:r>
            <a:r>
              <a:rPr lang="ar-IQ" dirty="0">
                <a:latin typeface="Times New Roman" panose="02020603050405020304" pitchFamily="18" charset="0"/>
                <a:ea typeface="Times New Roman" panose="02020603050405020304" pitchFamily="18" charset="0"/>
                <a:cs typeface="Simplified Arabic" panose="02020603050405020304" pitchFamily="18" charset="-78"/>
              </a:rPr>
              <a:t>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ما </a:t>
            </a:r>
            <a:r>
              <a:rPr lang="ar-SA" dirty="0">
                <a:latin typeface="Times New Roman" panose="02020603050405020304" pitchFamily="18" charset="0"/>
                <a:ea typeface="Times New Roman" panose="02020603050405020304" pitchFamily="18" charset="0"/>
                <a:cs typeface="Simplified Arabic" panose="02020603050405020304" pitchFamily="18" charset="-78"/>
              </a:rPr>
              <a:t>بين شركة غربية قابضة ذات حصص عامة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والتي </a:t>
            </a:r>
            <a:r>
              <a:rPr lang="ar-SA" dirty="0">
                <a:latin typeface="Times New Roman" panose="02020603050405020304" pitchFamily="18" charset="0"/>
                <a:ea typeface="Times New Roman" panose="02020603050405020304" pitchFamily="18" charset="0"/>
                <a:cs typeface="Simplified Arabic" panose="02020603050405020304" pitchFamily="18" charset="-78"/>
              </a:rPr>
              <a:t>تركز على أصحاب الحصص وقيمهم وشركاءها اليابانيين الذين يمتلكون أولويات تختلف إن المسألة الأولى التي يمكن ان تؤدي الى مشاكل هي الحاجز اللغوي الذي يمكن ان يواجه الشركاء فمن المهم للشركات العاملة معاً ان تكون قادرة على التواصل وفهم بعضها البعض بصورة جيدة او يكون مصيرها الفشل حتى قبل بدءها( </a:t>
            </a:r>
            <a:r>
              <a:rPr lang="en-US" dirty="0">
                <a:latin typeface="Times New Roman" panose="02020603050405020304" pitchFamily="18" charset="0"/>
                <a:ea typeface="Times New Roman" panose="02020603050405020304" pitchFamily="18" charset="0"/>
                <a:cs typeface="Simplified Arabic" panose="02020603050405020304" pitchFamily="18" charset="-78"/>
              </a:rPr>
              <a:t>Elmuti&amp;Kathawala,2001:208</a:t>
            </a:r>
            <a:r>
              <a:rPr lang="ar-SA" dirty="0">
                <a:latin typeface="Times New Roman" panose="02020603050405020304" pitchFamily="18" charset="0"/>
                <a:ea typeface="Times New Roman" panose="02020603050405020304" pitchFamily="18" charset="0"/>
                <a:cs typeface="Simplified Arabic" panose="02020603050405020304" pitchFamily="18" charset="-78"/>
              </a:rPr>
              <a:t>) . </a:t>
            </a:r>
            <a:endParaRPr lang="en-US" dirty="0">
              <a:latin typeface="Calibri" panose="020F0502020204030204" pitchFamily="34" charset="0"/>
              <a:ea typeface="Calibri" panose="020F0502020204030204" pitchFamily="34" charset="0"/>
            </a:endParaRPr>
          </a:p>
          <a:p>
            <a:pPr algn="justLow"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2. انعدام الثقة </a:t>
            </a:r>
            <a:endParaRPr lang="en-US" dirty="0">
              <a:latin typeface="Calibri" panose="020F0502020204030204" pitchFamily="34" charset="0"/>
              <a:ea typeface="Calibri" panose="020F0502020204030204" pitchFamily="34" charset="0"/>
            </a:endParaRPr>
          </a:p>
          <a:p>
            <a:pPr algn="justLow" rtl="1">
              <a:lnSpc>
                <a:spcPct val="107000"/>
              </a:lnSpc>
              <a:spcAft>
                <a:spcPts val="0"/>
              </a:spcAft>
            </a:pPr>
            <a:r>
              <a:rPr lang="ar-SA" dirty="0">
                <a:latin typeface="Times New Roman" panose="02020603050405020304" pitchFamily="18" charset="0"/>
                <a:ea typeface="Times New Roman" panose="02020603050405020304" pitchFamily="18" charset="0"/>
                <a:cs typeface="Simplified Arabic" panose="02020603050405020304" pitchFamily="18" charset="-78"/>
              </a:rPr>
              <a:t>ان مشاطرة المخاطرة هي الوسيلة الرابطة الرئيسية في الشراكة لذا ما الذي سيحصل لو كانت احدى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الشركتين</a:t>
            </a:r>
            <a:r>
              <a:rPr lang="ar-IQ" dirty="0">
                <a:latin typeface="Times New Roman" panose="02020603050405020304" pitchFamily="18" charset="0"/>
                <a:ea typeface="Times New Roman" panose="02020603050405020304" pitchFamily="18" charset="0"/>
                <a:cs typeface="Simplified Arabic" panose="02020603050405020304" pitchFamily="18" charset="-78"/>
              </a:rPr>
              <a:t>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ناجحة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وكانت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الأخرى </a:t>
            </a:r>
            <a:r>
              <a:rPr lang="ar-SA" dirty="0">
                <a:latin typeface="Times New Roman" panose="02020603050405020304" pitchFamily="18" charset="0"/>
                <a:ea typeface="Times New Roman" panose="02020603050405020304" pitchFamily="18" charset="0"/>
                <a:cs typeface="Simplified Arabic" panose="02020603050405020304" pitchFamily="18" charset="-78"/>
              </a:rPr>
              <a:t>تعاني من الفشل في هذه الحالة يجب تنمية حس الالتزام بواسطة الشراكة ففي الكثير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من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الحالات سوف تشير احد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الشركتين </a:t>
            </a:r>
            <a:r>
              <a:rPr lang="ar-SA" dirty="0">
                <a:latin typeface="Times New Roman" panose="02020603050405020304" pitchFamily="18" charset="0"/>
                <a:ea typeface="Times New Roman" panose="02020603050405020304" pitchFamily="18" charset="0"/>
                <a:cs typeface="Simplified Arabic" panose="02020603050405020304" pitchFamily="18" charset="-78"/>
              </a:rPr>
              <a:t>بإصبع الفشل نحو الشركة المشاركة لها ان تحويل الملامة الى طرف معين لا يحل المشكلة بل يزيد التوتر ما بين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الشركات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المتشاركة وغالبا ما يؤدي الى تدمير التحالف لذا يكون بناء الثقة احد اهم العوامل واكثرها صعوبة في التحالف الناجح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يثق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الأفراد فقط احدهم بالاخر وليس الشركات لذا تستلزم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التحالفات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المعقودة تعزيز الثقة بين الأفراد ويجب ان تشكل الشركات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ثلاثة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أشكال من الثقة  هي المسؤولية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والمساواة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والموثوقية وقد فشلت العديد من الشركات بسبب انعدام الثقة مسببة مشاكل لا يمكن حلها وقلة فهم </a:t>
            </a: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وعلاقات </a:t>
            </a:r>
            <a:r>
              <a:rPr lang="ar-SA" dirty="0">
                <a:latin typeface="Times New Roman" panose="02020603050405020304" pitchFamily="18" charset="0"/>
                <a:ea typeface="Times New Roman" panose="02020603050405020304" pitchFamily="18" charset="0"/>
                <a:cs typeface="Simplified Arabic" panose="02020603050405020304" pitchFamily="18" charset="-78"/>
              </a:rPr>
              <a:t>يائسة (</a:t>
            </a:r>
            <a:r>
              <a:rPr lang="en-US" dirty="0">
                <a:latin typeface="Times New Roman" panose="02020603050405020304" pitchFamily="18" charset="0"/>
                <a:ea typeface="Times New Roman" panose="02020603050405020304" pitchFamily="18" charset="0"/>
                <a:cs typeface="Simplified Arabic" panose="02020603050405020304" pitchFamily="18" charset="-78"/>
              </a:rPr>
              <a:t>Elmuti&amp;Kathawala,2001:208</a:t>
            </a:r>
            <a:r>
              <a:rPr lang="ar-SA"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dirty="0">
              <a:latin typeface="Calibri" panose="020F0502020204030204" pitchFamily="34" charset="0"/>
              <a:ea typeface="Calibri" panose="020F0502020204030204" pitchFamily="34" charset="0"/>
            </a:endParaRPr>
          </a:p>
          <a:p>
            <a:pPr algn="just" rtl="1"/>
            <a:endParaRPr lang="ar-IQ" dirty="0"/>
          </a:p>
        </p:txBody>
      </p:sp>
    </p:spTree>
    <p:extLst>
      <p:ext uri="{BB962C8B-B14F-4D97-AF65-F5344CB8AC3E}">
        <p14:creationId xmlns:p14="http://schemas.microsoft.com/office/powerpoint/2010/main" val="2437853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143499"/>
          </a:xfrm>
        </p:spPr>
        <p:txBody>
          <a:bodyPr/>
          <a:lstStyle/>
          <a:p>
            <a:pPr algn="justLow" rtl="1">
              <a:lnSpc>
                <a:spcPct val="107000"/>
              </a:lnSpc>
              <a:spcAft>
                <a:spcPts val="0"/>
              </a:spcAft>
            </a:pPr>
            <a:r>
              <a:rPr lang="ar-IQ" sz="1800" b="1" dirty="0" smtClean="0">
                <a:latin typeface="Times New Roman" panose="02020603050405020304" pitchFamily="18" charset="0"/>
                <a:ea typeface="Times New Roman" panose="02020603050405020304" pitchFamily="18" charset="0"/>
                <a:cs typeface="Simplified Arabic" panose="02020603050405020304" pitchFamily="18" charset="-78"/>
              </a:rPr>
              <a:t>3</a:t>
            </a:r>
            <a:r>
              <a:rPr lang="ar-SA" sz="1800" b="1"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800" b="1" dirty="0">
                <a:latin typeface="Times New Roman" panose="02020603050405020304" pitchFamily="18" charset="0"/>
                <a:ea typeface="Times New Roman" panose="02020603050405020304" pitchFamily="18" charset="0"/>
                <a:cs typeface="Simplified Arabic" panose="02020603050405020304" pitchFamily="18" charset="-78"/>
              </a:rPr>
              <a:t>انعدام الأهداف والغايات الواضحة</a:t>
            </a:r>
            <a:endParaRPr lang="en-US" sz="1200" dirty="0">
              <a:latin typeface="Calibri" panose="020F0502020204030204" pitchFamily="34" charset="0"/>
              <a:ea typeface="Calibri" panose="020F0502020204030204" pitchFamily="34" charset="0"/>
            </a:endParaRPr>
          </a:p>
          <a:p>
            <a:pPr algn="justLow" rtl="1">
              <a:lnSpc>
                <a:spcPct val="107000"/>
              </a:lnSpc>
              <a:spcAft>
                <a:spcPts val="0"/>
              </a:spcAft>
            </a:pP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في عالم الأعمال الحالي قد تشكلت العديد من التحالفات لأسباب خاطئة وهذا الأمر سيؤدي الى </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كوارث </a:t>
            </a: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في المستقبل ، حيث تدخل العديد الى التحالفات لكي تنافس المنافسين لها من الشركات </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بسبب </a:t>
            </a: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شعور إدارات الشركات بان هذا النوع من الإجراءات قد يردع المنافسين من التركيز عليها </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بل </a:t>
            </a: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على العكس هذا الإجراء سوف يشير وبوضوح الى وجود مشاكل داخل الشركات المتحالفة مما </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يضع </a:t>
            </a: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هذه الشركات تحت مجهر المنافسة الشديدة لها وقد تؤدي العديد من التحالفات التي </a:t>
            </a: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شكلت</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لاسباب مهمة الى مشاكل كبرى عند فشلها .  انعدام الثقة الى انهاء التحالفات ومن اهم أسباب </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الفشل </a:t>
            </a: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هو عدم وعي العديد من المدراء بالخطوات الضرورية للتعاون والذي هو مفتاح نجاح </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التحالفات </a:t>
            </a:r>
            <a:r>
              <a:rPr lang="en-US" sz="1800" dirty="0">
                <a:latin typeface="Times New Roman" panose="02020603050405020304" pitchFamily="18" charset="0"/>
                <a:ea typeface="Times New Roman" panose="02020603050405020304" pitchFamily="18" charset="0"/>
                <a:cs typeface="Simplified Arabic" panose="02020603050405020304" pitchFamily="18" charset="-78"/>
              </a:rPr>
              <a:t>Elmuti&amp;Kathawala,2001:208)</a:t>
            </a: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200" dirty="0">
              <a:latin typeface="Calibri" panose="020F0502020204030204" pitchFamily="34" charset="0"/>
              <a:ea typeface="Calibri" panose="020F0502020204030204" pitchFamily="34" charset="0"/>
            </a:endParaRPr>
          </a:p>
          <a:p>
            <a:pPr algn="r" rtl="1">
              <a:lnSpc>
                <a:spcPct val="107000"/>
              </a:lnSpc>
              <a:spcAft>
                <a:spcPts val="0"/>
              </a:spcAft>
            </a:pPr>
            <a:r>
              <a:rPr lang="ar-SA" sz="1800" b="1" dirty="0">
                <a:latin typeface="Times New Roman" panose="02020603050405020304" pitchFamily="18" charset="0"/>
                <a:ea typeface="Times New Roman" panose="02020603050405020304" pitchFamily="18" charset="0"/>
                <a:cs typeface="Simplified Arabic" panose="02020603050405020304" pitchFamily="18" charset="-78"/>
              </a:rPr>
              <a:t>4. قلة التنسيق ما بين الفرق الإدارية</a:t>
            </a:r>
            <a:r>
              <a:rPr lang="en-US" sz="1800" b="1" dirty="0">
                <a:latin typeface="Times New Roman" panose="02020603050405020304" pitchFamily="18" charset="0"/>
                <a:ea typeface="Times New Roman" panose="02020603050405020304" pitchFamily="18" charset="0"/>
                <a:cs typeface="Simplified Arabic" panose="02020603050405020304" pitchFamily="18" charset="-78"/>
              </a:rPr>
              <a:t>                                                              </a:t>
            </a:r>
            <a:r>
              <a:rPr lang="ar-SA" sz="18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200" dirty="0">
              <a:latin typeface="Calibri" panose="020F0502020204030204" pitchFamily="34" charset="0"/>
              <a:ea typeface="Calibri" panose="020F0502020204030204" pitchFamily="34" charset="0"/>
            </a:endParaRPr>
          </a:p>
          <a:p>
            <a:pPr algn="justLow" rtl="1">
              <a:lnSpc>
                <a:spcPct val="107000"/>
              </a:lnSpc>
              <a:spcAft>
                <a:spcPts val="0"/>
              </a:spcAft>
            </a:pP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ان الإجراءات التي يتخذها المرؤوسين الغير منسجمين مع الإدارة العليا يمكن ان تكون ذات </a:t>
            </a: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تأثير</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تمزيقي خصوصا في حالة بقاء الشركات منافسة على الرغم من تحالفها الإستراتيجية فيما لو </a:t>
            </a: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صح</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z="18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وقامت احد الشركتين بالتسويق والبيع لمنتجاتها على حدى على الرغم من دخولها في التنافس وهذا بالطبع سيؤدي الى فض التحالف وحتى دخولهما في مشاكل قانونية </a:t>
            </a:r>
            <a:r>
              <a:rPr lang="en-US" sz="1800" dirty="0">
                <a:latin typeface="Times New Roman" panose="02020603050405020304" pitchFamily="18" charset="0"/>
                <a:ea typeface="Times New Roman" panose="02020603050405020304" pitchFamily="18" charset="0"/>
                <a:cs typeface="Simplified Arabic" panose="02020603050405020304" pitchFamily="18" charset="-78"/>
              </a:rPr>
              <a:t>Elmuti&amp;Kathawala,2001:20)</a:t>
            </a:r>
            <a:r>
              <a:rPr lang="ar-SA" sz="1800" dirty="0">
                <a:latin typeface="Times New Roman" panose="02020603050405020304" pitchFamily="18" charset="0"/>
                <a:ea typeface="Times New Roman" panose="02020603050405020304" pitchFamily="18" charset="0"/>
                <a:cs typeface="Simplified Arabic" panose="02020603050405020304" pitchFamily="18" charset="-78"/>
              </a:rPr>
              <a:t>) . </a:t>
            </a:r>
            <a:endParaRPr lang="en-US" sz="1200" dirty="0">
              <a:latin typeface="Calibri" panose="020F0502020204030204" pitchFamily="34" charset="0"/>
              <a:ea typeface="Calibri" panose="020F0502020204030204" pitchFamily="34" charset="0"/>
            </a:endParaRPr>
          </a:p>
          <a:p>
            <a:pPr algn="justLow" rtl="1">
              <a:lnSpc>
                <a:spcPct val="107000"/>
              </a:lnSpc>
              <a:spcAft>
                <a:spcPts val="0"/>
              </a:spcAft>
            </a:pPr>
            <a:endParaRPr lang="ar-IQ" sz="1800" dirty="0"/>
          </a:p>
        </p:txBody>
      </p:sp>
    </p:spTree>
    <p:extLst>
      <p:ext uri="{BB962C8B-B14F-4D97-AF65-F5344CB8AC3E}">
        <p14:creationId xmlns:p14="http://schemas.microsoft.com/office/powerpoint/2010/main" val="577821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143499"/>
          </a:xfrm>
        </p:spPr>
        <p:txBody>
          <a:bodyPr/>
          <a:lstStyle/>
          <a:p>
            <a:pPr algn="justLow"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 الاختلافات في الإجراءات التشغيلية والمواقف ما بين الشركاء . </a:t>
            </a:r>
            <a:endParaRPr lang="en-US" dirty="0">
              <a:latin typeface="Calibri" panose="020F0502020204030204" pitchFamily="34" charset="0"/>
              <a:ea typeface="Calibri" panose="020F0502020204030204" pitchFamily="34" charset="0"/>
            </a:endParaRPr>
          </a:p>
          <a:p>
            <a:pPr algn="justLow" rtl="1">
              <a:lnSpc>
                <a:spcPct val="107000"/>
              </a:lnSpc>
              <a:spcAft>
                <a:spcPts val="0"/>
              </a:spcAft>
            </a:pPr>
            <a:r>
              <a:rPr lang="ar-SA" dirty="0">
                <a:latin typeface="Times New Roman" panose="02020603050405020304" pitchFamily="18" charset="0"/>
                <a:ea typeface="Times New Roman" panose="02020603050405020304" pitchFamily="18" charset="0"/>
                <a:cs typeface="Simplified Arabic" panose="02020603050405020304" pitchFamily="18" charset="-78"/>
              </a:rPr>
              <a:t>وقد تحصل مشاكل اخرى ما بين الشركات في التحالفات التجارية في حالة وجود مواقف مختلفة ما بين الشركات فقد تعمل احدى الشركتين على ايصال سلعتها او خدمتها الى ما بعد المواعيد المرسومة او تقوم بإجراءات سيئة لانتاج سلعها الخدماتية مما ينزع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الثقة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ما بين الشركتين (</a:t>
            </a:r>
            <a:r>
              <a:rPr lang="en-US" dirty="0">
                <a:latin typeface="Times New Roman" panose="02020603050405020304" pitchFamily="18" charset="0"/>
                <a:ea typeface="Times New Roman" panose="02020603050405020304" pitchFamily="18" charset="0"/>
                <a:cs typeface="Simplified Arabic" panose="02020603050405020304" pitchFamily="18" charset="-78"/>
              </a:rPr>
              <a:t>Elmuti&amp;Kathawala,2001:209</a:t>
            </a:r>
            <a:r>
              <a:rPr lang="ar-SA" dirty="0">
                <a:latin typeface="Times New Roman" panose="02020603050405020304" pitchFamily="18" charset="0"/>
                <a:ea typeface="Times New Roman" panose="02020603050405020304" pitchFamily="18" charset="0"/>
                <a:cs typeface="Simplified Arabic" panose="02020603050405020304" pitchFamily="18" charset="-78"/>
              </a:rPr>
              <a:t>) . </a:t>
            </a:r>
            <a:endParaRPr lang="en-US" dirty="0">
              <a:latin typeface="Calibri" panose="020F0502020204030204" pitchFamily="34" charset="0"/>
              <a:ea typeface="Calibri" panose="020F0502020204030204" pitchFamily="34" charset="0"/>
            </a:endParaRPr>
          </a:p>
          <a:p>
            <a:pPr algn="justLow"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6. المخاطرة ( العلائقية ) </a:t>
            </a:r>
            <a:endParaRPr lang="en-US" dirty="0">
              <a:latin typeface="Calibri" panose="020F0502020204030204" pitchFamily="34" charset="0"/>
              <a:ea typeface="Calibri" panose="020F0502020204030204" pitchFamily="34" charset="0"/>
            </a:endParaRPr>
          </a:p>
          <a:p>
            <a:pPr algn="justLow" rtl="1">
              <a:lnSpc>
                <a:spcPct val="107000"/>
              </a:lnSpc>
              <a:spcAft>
                <a:spcPts val="0"/>
              </a:spcAft>
            </a:pPr>
            <a:r>
              <a:rPr lang="ar-SA" dirty="0">
                <a:latin typeface="Times New Roman" panose="02020603050405020304" pitchFamily="18" charset="0"/>
                <a:ea typeface="Times New Roman" panose="02020603050405020304" pitchFamily="18" charset="0"/>
                <a:cs typeface="Simplified Arabic" panose="02020603050405020304" pitchFamily="18" charset="-78"/>
              </a:rPr>
              <a:t>وتعلق باحتمالية ان الشركات الشريكة تفتقد الى الالتزام تجاه التحالف وقد يؤدي سلوكها ألانتهاكي الى إضعاف التحالف ومن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السلوكيات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الانتهازية التملص من الشريك والاستحواذ على موارده وتحريف المعلومات التي يزود بها الشريك وإضمار أجندات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مخفية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وتوصيل منتجات وخدمات غير مرضية حيث تعمل هذه التصرفات على المخاطرة بإمكانية بقاء التحالف . </a:t>
            </a:r>
            <a:endParaRPr lang="en-US" dirty="0">
              <a:latin typeface="Calibri" panose="020F0502020204030204" pitchFamily="34" charset="0"/>
              <a:ea typeface="Calibri" panose="020F0502020204030204" pitchFamily="34" charset="0"/>
            </a:endParaRPr>
          </a:p>
          <a:p>
            <a:pPr algn="justLow"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7. مخاطر الأداء  </a:t>
            </a:r>
            <a:endParaRPr lang="en-US" dirty="0">
              <a:latin typeface="Calibri" panose="020F0502020204030204" pitchFamily="34" charset="0"/>
              <a:ea typeface="Calibri" panose="020F0502020204030204" pitchFamily="34" charset="0"/>
            </a:endParaRPr>
          </a:p>
          <a:p>
            <a:pPr algn="justLow" rtl="1">
              <a:lnSpc>
                <a:spcPct val="107000"/>
              </a:lnSpc>
              <a:spcAft>
                <a:spcPts val="0"/>
              </a:spcAft>
            </a:pPr>
            <a:r>
              <a:rPr lang="ar-SA" dirty="0">
                <a:latin typeface="Times New Roman" panose="02020603050405020304" pitchFamily="18" charset="0"/>
                <a:ea typeface="Times New Roman" panose="02020603050405020304" pitchFamily="18" charset="0"/>
                <a:cs typeface="Simplified Arabic" panose="02020603050405020304" pitchFamily="18" charset="-78"/>
              </a:rPr>
              <a:t>وتتعلق باحتمالية ان التحالف قد يفشل عند قيام الشركات المشاركة بالالتزام بشكل تام نحو التحالف وتتضمن مصادر مخاطر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التنفيذ </a:t>
            </a:r>
            <a:r>
              <a:rPr lang="ar-SA" dirty="0">
                <a:latin typeface="Times New Roman" panose="02020603050405020304" pitchFamily="18" charset="0"/>
                <a:ea typeface="Times New Roman" panose="02020603050405020304" pitchFamily="18" charset="0"/>
                <a:cs typeface="Simplified Arabic" panose="02020603050405020304" pitchFamily="18" charset="-78"/>
              </a:rPr>
              <a:t>( بحسب دراسة حديثة اجراها داس وتنك 1999 ) عوامل بيئية مثل تغييرات السياسة الحكومية والحروب والركودة الاقتصادي وعوامل تتعلق بالسوق مثل المنافسة الشديدة وتقلبات الطلب وعوامل داخلية مثل قلة الكفاءة في المواطن الحرجة او الانحرافات والحظ العاثر أحيانا .</a:t>
            </a:r>
            <a:endParaRPr lang="en-US" dirty="0">
              <a:latin typeface="Calibri" panose="020F0502020204030204" pitchFamily="34" charset="0"/>
              <a:ea typeface="Calibri" panose="020F0502020204030204" pitchFamily="34" charset="0"/>
            </a:endParaRPr>
          </a:p>
          <a:p>
            <a:pPr algn="justLow" rtl="1">
              <a:lnSpc>
                <a:spcPct val="107000"/>
              </a:lnSpc>
              <a:spcAft>
                <a:spcPts val="0"/>
              </a:spcAft>
            </a:pPr>
            <a:r>
              <a:rPr lang="ar-SA" b="1" dirty="0">
                <a:latin typeface="Times New Roman" panose="02020603050405020304" pitchFamily="18" charset="0"/>
                <a:ea typeface="Times New Roman" panose="02020603050405020304" pitchFamily="18" charset="0"/>
                <a:cs typeface="Simplified Arabic" panose="02020603050405020304" pitchFamily="18" charset="-78"/>
              </a:rPr>
              <a:t>8. قد تخلق التحالفات الإستراتيجية منافسا مستقبلياً او عالمياً  </a:t>
            </a:r>
            <a:endParaRPr lang="en-US" dirty="0">
              <a:latin typeface="Calibri" panose="020F0502020204030204" pitchFamily="34" charset="0"/>
              <a:ea typeface="Calibri" panose="020F0502020204030204" pitchFamily="34" charset="0"/>
            </a:endParaRPr>
          </a:p>
          <a:p>
            <a:pPr algn="justLow" rtl="1">
              <a:lnSpc>
                <a:spcPct val="107000"/>
              </a:lnSpc>
              <a:spcAft>
                <a:spcPts val="0"/>
              </a:spcAft>
            </a:pPr>
            <a:r>
              <a:rPr lang="ar-SA" dirty="0">
                <a:latin typeface="Times New Roman" panose="02020603050405020304" pitchFamily="18" charset="0"/>
                <a:ea typeface="Times New Roman" panose="02020603050405020304" pitchFamily="18" charset="0"/>
                <a:cs typeface="Simplified Arabic" panose="02020603050405020304" pitchFamily="18" charset="-78"/>
              </a:rPr>
              <a:t>فقد تقوم احد الشركات الشريكة باستخدام التحالف مثلا لاختبار السوق والإعداد لاطلاق فرع عائد لها بالكامل فباللجوء الى التعاون مع الشركات في مجالات كفاءتها الجوهرية قد تخفض الشركة من احتمالية خلق المنافسين الذي قد يهدد مجال عملها الرئيسي </a:t>
            </a:r>
            <a:endParaRPr lang="ar-IQ"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dirty="0" smtClean="0">
                <a:latin typeface="Times New Roman" panose="02020603050405020304" pitchFamily="18" charset="0"/>
                <a:ea typeface="Times New Roman" panose="02020603050405020304" pitchFamily="18" charset="0"/>
                <a:cs typeface="Simplified Arabic" panose="02020603050405020304" pitchFamily="18" charset="-78"/>
              </a:rPr>
              <a:t>وبنفس </a:t>
            </a:r>
            <a:r>
              <a:rPr lang="ar-SA" dirty="0">
                <a:latin typeface="Times New Roman" panose="02020603050405020304" pitchFamily="18" charset="0"/>
                <a:ea typeface="Times New Roman" panose="02020603050405020304" pitchFamily="18" charset="0"/>
                <a:cs typeface="Simplified Arabic" panose="02020603050405020304" pitchFamily="18" charset="-78"/>
              </a:rPr>
              <a:t>الوقت تستطيع الشركة الإصرار على شروط تحدد او تقيد شركائها من منافستها في منتوجات معينة او على مناطق </a:t>
            </a:r>
            <a:endParaRPr lang="ar-IQ"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SA" smtClean="0">
                <a:latin typeface="Times New Roman" panose="02020603050405020304" pitchFamily="18" charset="0"/>
                <a:ea typeface="Times New Roman" panose="02020603050405020304" pitchFamily="18" charset="0"/>
                <a:cs typeface="Simplified Arabic" panose="02020603050405020304" pitchFamily="18" charset="-78"/>
              </a:rPr>
              <a:t>جغرافية </a:t>
            </a:r>
            <a:r>
              <a:rPr lang="ar-SA" dirty="0">
                <a:latin typeface="Times New Roman" panose="02020603050405020304" pitchFamily="18" charset="0"/>
                <a:ea typeface="Times New Roman" panose="02020603050405020304" pitchFamily="18" charset="0"/>
                <a:cs typeface="Simplified Arabic" panose="02020603050405020304" pitchFamily="18" charset="-78"/>
              </a:rPr>
              <a:t>معينة . </a:t>
            </a:r>
            <a:endParaRPr lang="en-US" dirty="0">
              <a:latin typeface="Calibri" panose="020F0502020204030204" pitchFamily="34" charset="0"/>
              <a:ea typeface="Calibri" panose="020F0502020204030204" pitchFamily="34" charset="0"/>
            </a:endParaRPr>
          </a:p>
          <a:p>
            <a:pPr algn="r" rtl="1"/>
            <a:endParaRPr lang="ar-IQ" dirty="0"/>
          </a:p>
        </p:txBody>
      </p:sp>
    </p:spTree>
    <p:extLst>
      <p:ext uri="{BB962C8B-B14F-4D97-AF65-F5344CB8AC3E}">
        <p14:creationId xmlns:p14="http://schemas.microsoft.com/office/powerpoint/2010/main" val="69449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0"/>
          </p:nvPr>
        </p:nvSpPr>
        <p:spPr>
          <a:xfrm>
            <a:off x="1655168" y="195486"/>
            <a:ext cx="7488832" cy="4824535"/>
          </a:xfrm>
        </p:spPr>
        <p:txBody>
          <a:bodyPr/>
          <a:lstStyle/>
          <a:p>
            <a:pPr algn="r" rtl="1">
              <a:lnSpc>
                <a:spcPct val="107000"/>
              </a:lnSpc>
              <a:spcAft>
                <a:spcPts val="0"/>
              </a:spcAft>
            </a:pPr>
            <a:r>
              <a:rPr lang="ar-SA" sz="2400" b="1" dirty="0">
                <a:latin typeface="Times New Roman" panose="02020603050405020304" pitchFamily="18" charset="0"/>
                <a:ea typeface="Times New Roman" panose="02020603050405020304" pitchFamily="18" charset="0"/>
                <a:cs typeface="Simplified Arabic" panose="02020603050405020304" pitchFamily="18" charset="-78"/>
              </a:rPr>
              <a:t>مجالات او اشكال التحالفات الاستراتيجية</a:t>
            </a:r>
            <a:endParaRPr lang="en-US" sz="2400" dirty="0">
              <a:latin typeface="Calibri" panose="020F0502020204030204" pitchFamily="34" charset="0"/>
              <a:ea typeface="Calibri" panose="020F0502020204030204" pitchFamily="34" charset="0"/>
            </a:endParaRPr>
          </a:p>
          <a:p>
            <a:pPr indent="457200" algn="justLow" rtl="1">
              <a:lnSpc>
                <a:spcPct val="107000"/>
              </a:lnSpc>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تأتي التحالفات الاستراتيجية بأشكالها المتعددة ولكن بمنهج واحد ، إذ إنه يتنوع بحسب طبيعة المهارات الموجودة لدى الشركاء . ( </a:t>
            </a:r>
            <a:r>
              <a:rPr lang="en-US" sz="2400" dirty="0" err="1">
                <a:latin typeface="Times New Roman" panose="02020603050405020304" pitchFamily="18" charset="0"/>
                <a:ea typeface="Times New Roman" panose="02020603050405020304" pitchFamily="18" charset="0"/>
                <a:cs typeface="Simplified Arabic" panose="02020603050405020304" pitchFamily="18" charset="-78"/>
              </a:rPr>
              <a:t>Kotabe</a:t>
            </a:r>
            <a:r>
              <a:rPr lang="en-US" sz="2400" dirty="0">
                <a:latin typeface="Times New Roman" panose="02020603050405020304" pitchFamily="18" charset="0"/>
                <a:ea typeface="Times New Roman" panose="02020603050405020304" pitchFamily="18" charset="0"/>
                <a:cs typeface="Simplified Arabic" panose="02020603050405020304" pitchFamily="18" charset="-78"/>
              </a:rPr>
              <a:t> &amp; </a:t>
            </a:r>
            <a:r>
              <a:rPr lang="en-US" sz="2400" dirty="0" err="1">
                <a:latin typeface="Times New Roman" panose="02020603050405020304" pitchFamily="18" charset="0"/>
                <a:ea typeface="Times New Roman" panose="02020603050405020304" pitchFamily="18" charset="0"/>
                <a:cs typeface="Simplified Arabic" panose="02020603050405020304" pitchFamily="18" charset="-78"/>
              </a:rPr>
              <a:t>Helsen</a:t>
            </a:r>
            <a:r>
              <a:rPr lang="en-US" sz="2400" dirty="0">
                <a:latin typeface="Times New Roman" panose="02020603050405020304" pitchFamily="18" charset="0"/>
                <a:ea typeface="Times New Roman" panose="02020603050405020304" pitchFamily="18" charset="0"/>
                <a:cs typeface="Simplified Arabic" panose="02020603050405020304" pitchFamily="18" charset="-78"/>
              </a:rPr>
              <a:t>, 2001 : 306</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 لذا اختلف الكتاب والباحثين في إعطاء </a:t>
            </a: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تصنف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محدد للمجال الذي تعمل على أساسه التحالفات الإستراتيجية وهي موضحة بالجدول التالي . </a:t>
            </a:r>
            <a:endParaRPr lang="en-US" sz="2400" dirty="0">
              <a:latin typeface="Calibri" panose="020F0502020204030204" pitchFamily="34" charset="0"/>
              <a:ea typeface="Calibri" panose="020F0502020204030204" pitchFamily="34" charset="0"/>
            </a:endParaRPr>
          </a:p>
          <a:p>
            <a:pPr algn="just" rtl="1"/>
            <a:endParaRPr lang="ar-IQ" sz="2400" dirty="0"/>
          </a:p>
        </p:txBody>
      </p:sp>
    </p:spTree>
    <p:extLst>
      <p:ext uri="{BB962C8B-B14F-4D97-AF65-F5344CB8AC3E}">
        <p14:creationId xmlns:p14="http://schemas.microsoft.com/office/powerpoint/2010/main" val="309020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0607532"/>
              </p:ext>
            </p:extLst>
          </p:nvPr>
        </p:nvGraphicFramePr>
        <p:xfrm>
          <a:off x="1583161" y="0"/>
          <a:ext cx="7560839" cy="5179949"/>
        </p:xfrm>
        <a:graphic>
          <a:graphicData uri="http://schemas.openxmlformats.org/drawingml/2006/table">
            <a:tbl>
              <a:tblPr rtl="1" firstRow="1" firstCol="1" lastRow="1" lastCol="1" bandRow="1" bandCol="1"/>
              <a:tblGrid>
                <a:gridCol w="353270"/>
                <a:gridCol w="1665516"/>
                <a:gridCol w="5542053"/>
              </a:tblGrid>
              <a:tr h="190500">
                <a:tc>
                  <a:txBody>
                    <a:bodyPr/>
                    <a:lstStyle/>
                    <a:p>
                      <a:pPr algn="ctr" rtl="1">
                        <a:lnSpc>
                          <a:spcPct val="107000"/>
                        </a:lnSpc>
                        <a:spcAft>
                          <a:spcPts val="0"/>
                        </a:spcAft>
                      </a:pPr>
                      <a:r>
                        <a:rPr lang="ar-IQ" sz="800" b="1" dirty="0">
                          <a:effectLst/>
                          <a:latin typeface="Times New Roman" panose="02020603050405020304" pitchFamily="18" charset="0"/>
                          <a:ea typeface="Times New Roman" panose="02020603050405020304" pitchFamily="18" charset="0"/>
                          <a:cs typeface="Simplified Arabic" panose="02020603050405020304" pitchFamily="18" charset="-78"/>
                        </a:rPr>
                        <a:t>ت</a:t>
                      </a:r>
                      <a:endParaRPr lang="en-US" sz="500" dirty="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CCCCC"/>
                    </a:solidFill>
                  </a:tcPr>
                </a:tc>
                <a:tc>
                  <a:txBody>
                    <a:bodyPr/>
                    <a:lstStyle/>
                    <a:p>
                      <a:pPr algn="ctr" rtl="1">
                        <a:lnSpc>
                          <a:spcPct val="107000"/>
                        </a:lnSpc>
                        <a:spcAft>
                          <a:spcPts val="0"/>
                        </a:spcAft>
                      </a:pPr>
                      <a:r>
                        <a:rPr lang="ar-IQ" sz="800" b="1">
                          <a:effectLst/>
                          <a:latin typeface="Times New Roman" panose="02020603050405020304" pitchFamily="18" charset="0"/>
                          <a:ea typeface="Times New Roman" panose="02020603050405020304" pitchFamily="18" charset="0"/>
                          <a:cs typeface="Simplified Arabic" panose="02020603050405020304" pitchFamily="18" charset="-78"/>
                        </a:rPr>
                        <a:t>المجالات</a:t>
                      </a:r>
                      <a:endParaRPr lang="en-US" sz="5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CCCCC"/>
                    </a:solidFill>
                  </a:tcPr>
                </a:tc>
                <a:tc>
                  <a:txBody>
                    <a:bodyPr/>
                    <a:lstStyle/>
                    <a:p>
                      <a:pPr algn="ctr" rtl="1">
                        <a:lnSpc>
                          <a:spcPct val="107000"/>
                        </a:lnSpc>
                        <a:spcAft>
                          <a:spcPts val="0"/>
                        </a:spcAft>
                      </a:pPr>
                      <a:r>
                        <a:rPr lang="ar-IQ" sz="800" b="1">
                          <a:effectLst/>
                          <a:latin typeface="Times New Roman" panose="02020603050405020304" pitchFamily="18" charset="0"/>
                          <a:ea typeface="Times New Roman" panose="02020603050405020304" pitchFamily="18" charset="0"/>
                          <a:cs typeface="Simplified Arabic" panose="02020603050405020304" pitchFamily="18" charset="-78"/>
                        </a:rPr>
                        <a:t>الوصف</a:t>
                      </a:r>
                      <a:endParaRPr lang="en-US" sz="5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CCCCCC"/>
                    </a:solidFill>
                  </a:tcPr>
                </a:tc>
              </a:tr>
              <a:tr h="571500">
                <a:tc>
                  <a:txBody>
                    <a:bodyPr/>
                    <a:lstStyle/>
                    <a:p>
                      <a:pPr algn="ctr"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1.</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1200" b="1">
                          <a:effectLst/>
                          <a:latin typeface="Times New Roman" panose="02020603050405020304" pitchFamily="18" charset="0"/>
                          <a:ea typeface="Times New Roman" panose="02020603050405020304" pitchFamily="18" charset="0"/>
                          <a:cs typeface="Simplified Arabic" panose="02020603050405020304" pitchFamily="18" charset="-78"/>
                        </a:rPr>
                        <a:t>التراخيص </a:t>
                      </a:r>
                      <a:r>
                        <a:rPr lang="en-US" sz="1200" b="1">
                          <a:effectLst/>
                          <a:latin typeface="Times New Roman" panose="02020603050405020304" pitchFamily="18" charset="0"/>
                          <a:ea typeface="Times New Roman" panose="02020603050405020304" pitchFamily="18" charset="0"/>
                          <a:cs typeface="Simplified Arabic" panose="02020603050405020304" pitchFamily="18" charset="-78"/>
                        </a:rPr>
                        <a:t>Licensing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هو قيام المنظمة المرخصة ببيع حقوق استخدام الملكية الفردية ، والتكنولوجيا ، وطرائق وأساليب العمل ، وحقوق </a:t>
                      </a:r>
                      <a:endParaRPr lang="ar-IQ" sz="1200" dirty="0" smtClean="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IQ" sz="1200"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النشر </a:t>
                      </a: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 وبراءة الاختراع ، والعلامة التجارية لشركة أخرى مقابل أجور أو رسوم يتفق عليها الطرفان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2.</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1200" b="1" dirty="0">
                          <a:effectLst/>
                          <a:latin typeface="Times New Roman" panose="02020603050405020304" pitchFamily="18" charset="0"/>
                          <a:ea typeface="Times New Roman" panose="02020603050405020304" pitchFamily="18" charset="0"/>
                          <a:cs typeface="Simplified Arabic" panose="02020603050405020304" pitchFamily="18" charset="-78"/>
                        </a:rPr>
                        <a:t>الشبكات </a:t>
                      </a:r>
                      <a:r>
                        <a:rPr lang="en-US" sz="1200" b="1" dirty="0">
                          <a:effectLst/>
                          <a:latin typeface="Times New Roman" panose="02020603050405020304" pitchFamily="18" charset="0"/>
                          <a:ea typeface="Times New Roman" panose="02020603050405020304" pitchFamily="18" charset="0"/>
                          <a:cs typeface="Simplified Arabic" panose="02020603050405020304" pitchFamily="18" charset="-78"/>
                        </a:rPr>
                        <a:t>Networks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هي مجموعة من المنظمات المختلفة التي تنسق إعمالها عن طريق العقود والاتفاقيات بشكل اكبر من استخدام الهيكل الرسمي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algn="ctr"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3.</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1200" b="1">
                          <a:effectLst/>
                          <a:latin typeface="Times New Roman" panose="02020603050405020304" pitchFamily="18" charset="0"/>
                          <a:ea typeface="Times New Roman" panose="02020603050405020304" pitchFamily="18" charset="0"/>
                          <a:cs typeface="Simplified Arabic" panose="02020603050405020304" pitchFamily="18" charset="-78"/>
                        </a:rPr>
                        <a:t>الامتياز </a:t>
                      </a:r>
                      <a:r>
                        <a:rPr lang="en-US" sz="1200" b="1">
                          <a:effectLst/>
                          <a:latin typeface="Times New Roman" panose="02020603050405020304" pitchFamily="18" charset="0"/>
                          <a:ea typeface="Times New Roman" panose="02020603050405020304" pitchFamily="18" charset="0"/>
                          <a:cs typeface="Simplified Arabic" panose="02020603050405020304" pitchFamily="18" charset="-78"/>
                        </a:rPr>
                        <a:t>Franchising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هو نوع من أنواع الترخيص يتفق بموجبه مانح الامتياز على تقديم علامته التجارية ، وأنظمته التشغيلية ، </a:t>
                      </a:r>
                      <a:r>
                        <a:rPr lang="ar-IQ" sz="1200" dirty="0" smtClean="0">
                          <a:effectLst/>
                          <a:latin typeface="Times New Roman" panose="02020603050405020304" pitchFamily="18" charset="0"/>
                          <a:ea typeface="Times New Roman" panose="02020603050405020304" pitchFamily="18" charset="0"/>
                          <a:cs typeface="Simplified Arabic" panose="02020603050405020304" pitchFamily="18" charset="-78"/>
                        </a:rPr>
                        <a:t>والتوزيع</a:t>
                      </a:r>
                    </a:p>
                    <a:p>
                      <a:pPr algn="justLow" rtl="1">
                        <a:lnSpc>
                          <a:spcPct val="107000"/>
                        </a:lnSpc>
                        <a:spcAft>
                          <a:spcPts val="0"/>
                        </a:spcAft>
                      </a:pPr>
                      <a:r>
                        <a:rPr lang="ar-IQ" sz="1200" dirty="0" smtClean="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والبيع للمرخص له مقابل رسوم وأجور متفق عليها.</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algn="ctr"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4.</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1200" b="1">
                          <a:effectLst/>
                          <a:latin typeface="Times New Roman" panose="02020603050405020304" pitchFamily="18" charset="0"/>
                          <a:ea typeface="Times New Roman" panose="02020603050405020304" pitchFamily="18" charset="0"/>
                          <a:cs typeface="Simplified Arabic" panose="02020603050405020304" pitchFamily="18" charset="-78"/>
                        </a:rPr>
                        <a:t>التعاقد الثانوي </a:t>
                      </a:r>
                      <a:r>
                        <a:rPr lang="en-US" sz="1200" b="1">
                          <a:effectLst/>
                          <a:latin typeface="Times New Roman" panose="02020603050405020304" pitchFamily="18" charset="0"/>
                          <a:ea typeface="Times New Roman" panose="02020603050405020304" pitchFamily="18" charset="0"/>
                          <a:cs typeface="Simplified Arabic" panose="02020603050405020304" pitchFamily="18" charset="-78"/>
                        </a:rPr>
                        <a:t>Sabcontracting</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هو قيام شركة معينة بتقديم المساعدة الإدارية، أو الخبرة التقنية ، أو المعرفة التنظيمية والخدمات الخاصة لشركة أخرى خلال مدة محددة من الوقت مقابل أجور ورسوم معينة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algn="ctr"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5.</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1200" b="1">
                          <a:effectLst/>
                          <a:latin typeface="Times New Roman" panose="02020603050405020304" pitchFamily="18" charset="0"/>
                          <a:ea typeface="Times New Roman" panose="02020603050405020304" pitchFamily="18" charset="0"/>
                          <a:cs typeface="Simplified Arabic" panose="02020603050405020304" pitchFamily="18" charset="-78"/>
                        </a:rPr>
                        <a:t>المشاريع المشتركة </a:t>
                      </a:r>
                      <a:r>
                        <a:rPr lang="en-US" sz="1200" b="1">
                          <a:effectLst/>
                          <a:latin typeface="Times New Roman" panose="02020603050405020304" pitchFamily="18" charset="0"/>
                          <a:ea typeface="Times New Roman" panose="02020603050405020304" pitchFamily="18" charset="0"/>
                          <a:cs typeface="Simplified Arabic" panose="02020603050405020304" pitchFamily="18" charset="-78"/>
                        </a:rPr>
                        <a:t>Jonit-Ventures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هي المشاركة بين منظمتين محليتين أو أكثر </a:t>
                      </a:r>
                      <a:b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b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 دولتين مختلفتين ) من أجل البدء بمشروع كبير عن طريق المشاركة بالتكنولوجيا ، والخبرة الإدارية والمخاطرة </a:t>
                      </a:r>
                      <a:endParaRPr lang="ar-IQ" sz="1200" dirty="0" smtClean="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IQ" sz="1200" dirty="0" smtClean="0">
                          <a:effectLst/>
                          <a:latin typeface="Times New Roman" panose="02020603050405020304" pitchFamily="18" charset="0"/>
                          <a:ea typeface="Times New Roman" panose="02020603050405020304" pitchFamily="18" charset="0"/>
                          <a:cs typeface="Simplified Arabic" panose="02020603050405020304" pitchFamily="18" charset="-78"/>
                        </a:rPr>
                        <a:t>والإرباح </a:t>
                      </a: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algn="ctr"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6.</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1200" b="1">
                          <a:effectLst/>
                          <a:latin typeface="Times New Roman" panose="02020603050405020304" pitchFamily="18" charset="0"/>
                          <a:ea typeface="Times New Roman" panose="02020603050405020304" pitchFamily="18" charset="0"/>
                          <a:cs typeface="Simplified Arabic" panose="02020603050405020304" pitchFamily="18" charset="-78"/>
                        </a:rPr>
                        <a:t>الاندماج </a:t>
                      </a:r>
                      <a:r>
                        <a:rPr lang="en-US" sz="1200" b="1">
                          <a:effectLst/>
                          <a:latin typeface="Times New Roman" panose="02020603050405020304" pitchFamily="18" charset="0"/>
                          <a:ea typeface="Times New Roman" panose="02020603050405020304" pitchFamily="18" charset="0"/>
                          <a:cs typeface="Simplified Arabic" panose="02020603050405020304" pitchFamily="18" charset="-78"/>
                        </a:rPr>
                        <a:t>Merger</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هو اتفاق منظمتين أو أكثر على تكوين منظمة جديدة وبموجب هذا الاتفاق تفقد المنظمتان المستقلتان شخصيتهما </a:t>
                      </a:r>
                      <a:endParaRPr lang="ar-IQ" sz="1200" dirty="0" smtClean="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IQ" sz="1200" dirty="0" smtClean="0">
                          <a:effectLst/>
                          <a:latin typeface="Times New Roman" panose="02020603050405020304" pitchFamily="18" charset="0"/>
                          <a:ea typeface="Times New Roman" panose="02020603050405020304" pitchFamily="18" charset="0"/>
                          <a:cs typeface="Simplified Arabic" panose="02020603050405020304" pitchFamily="18" charset="-78"/>
                        </a:rPr>
                        <a:t>تماماً </a:t>
                      </a: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وتظهر للوجود منظمة جديدة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ctr"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7.</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1200" b="1">
                          <a:effectLst/>
                          <a:latin typeface="Times New Roman" panose="02020603050405020304" pitchFamily="18" charset="0"/>
                          <a:ea typeface="Times New Roman" panose="02020603050405020304" pitchFamily="18" charset="0"/>
                          <a:cs typeface="Simplified Arabic" panose="02020603050405020304" pitchFamily="18" charset="-78"/>
                        </a:rPr>
                        <a:t>الاكتساب </a:t>
                      </a:r>
                      <a:r>
                        <a:rPr lang="en-US" sz="1200" b="1">
                          <a:effectLst/>
                          <a:latin typeface="Times New Roman" panose="02020603050405020304" pitchFamily="18" charset="0"/>
                          <a:ea typeface="Times New Roman" panose="02020603050405020304" pitchFamily="18" charset="0"/>
                          <a:cs typeface="Simplified Arabic" panose="02020603050405020304" pitchFamily="18" charset="-78"/>
                        </a:rPr>
                        <a:t>Acquisitions</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هو القيام بشراء منظمة أو وحدة إعمال إستراتيجية واحتوائها بالكامل وذلك كوحدة جديدة للمنظمة المشترية أو كمنشاة تابعة لها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algn="ctr"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8.</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1200" b="1">
                          <a:effectLst/>
                          <a:latin typeface="Times New Roman" panose="02020603050405020304" pitchFamily="18" charset="0"/>
                          <a:ea typeface="Times New Roman" panose="02020603050405020304" pitchFamily="18" charset="0"/>
                          <a:cs typeface="Simplified Arabic" panose="02020603050405020304" pitchFamily="18" charset="-78"/>
                        </a:rPr>
                        <a:t>اتحاد الخدمة المتبادلة </a:t>
                      </a:r>
                      <a:r>
                        <a:rPr lang="en-US" sz="1200" b="1">
                          <a:effectLst/>
                          <a:latin typeface="Times New Roman" panose="02020603050405020304" pitchFamily="18" charset="0"/>
                          <a:ea typeface="Times New Roman" panose="02020603050405020304" pitchFamily="18" charset="0"/>
                          <a:cs typeface="Simplified Arabic" panose="02020603050405020304" pitchFamily="18" charset="-78"/>
                        </a:rPr>
                        <a:t>Mutual Service Consortium</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هي مشاركة منظمات متشابهة في صناعات متشابهة إذ تقوم بتجميع مواردها لكسب منفعة متبادلة تكون مكلفة إذا أنشئت من قبل شركة واحدة مثل الحصول على المزايا </a:t>
                      </a:r>
                      <a:b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b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التكنولوجية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a:txBody>
                    <a:bodyPr/>
                    <a:lstStyle/>
                    <a:p>
                      <a:pPr algn="ctr" rtl="1">
                        <a:lnSpc>
                          <a:spcPct val="107000"/>
                        </a:lnSpc>
                        <a:spcAft>
                          <a:spcPts val="0"/>
                        </a:spcAft>
                      </a:pPr>
                      <a:r>
                        <a:rPr lang="ar-IQ" sz="1200">
                          <a:effectLst/>
                          <a:latin typeface="Times New Roman" panose="02020603050405020304" pitchFamily="18" charset="0"/>
                          <a:ea typeface="Times New Roman" panose="02020603050405020304" pitchFamily="18" charset="0"/>
                          <a:cs typeface="Simplified Arabic" panose="02020603050405020304" pitchFamily="18" charset="-78"/>
                        </a:rPr>
                        <a:t>9.</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1200" b="1">
                          <a:effectLst/>
                          <a:latin typeface="Times New Roman" panose="02020603050405020304" pitchFamily="18" charset="0"/>
                          <a:ea typeface="Times New Roman" panose="02020603050405020304" pitchFamily="18" charset="0"/>
                          <a:cs typeface="Simplified Arabic" panose="02020603050405020304" pitchFamily="18" charset="-78"/>
                        </a:rPr>
                        <a:t>مشاركة سلسلة القيمة </a:t>
                      </a:r>
                      <a:r>
                        <a:rPr lang="en-US" sz="1200" b="1">
                          <a:effectLst/>
                          <a:latin typeface="Times New Roman" panose="02020603050405020304" pitchFamily="18" charset="0"/>
                          <a:ea typeface="Times New Roman" panose="02020603050405020304" pitchFamily="18" charset="0"/>
                          <a:cs typeface="Simplified Arabic" panose="02020603050405020304" pitchFamily="18" charset="-78"/>
                        </a:rPr>
                        <a:t>Value-Chain Partnership</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justLow" rtl="1">
                        <a:lnSpc>
                          <a:spcPct val="107000"/>
                        </a:lnSpc>
                        <a:spcAft>
                          <a:spcPts val="0"/>
                        </a:spcAft>
                      </a:pP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هو اتفاقيات طويلة الأمد للشركة أو وحدة الإعمال مع المجهزين والموزعين الرئيسيين من اجل تحقيق المنفعة </a:t>
                      </a:r>
                      <a:endParaRPr lang="ar-IQ" sz="1200" dirty="0" smtClean="0">
                        <a:effectLst/>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pPr>
                      <a:r>
                        <a:rPr lang="ar-IQ" sz="1200" dirty="0" smtClean="0">
                          <a:effectLst/>
                          <a:latin typeface="Times New Roman" panose="02020603050405020304" pitchFamily="18" charset="0"/>
                          <a:ea typeface="Times New Roman" panose="02020603050405020304" pitchFamily="18" charset="0"/>
                          <a:cs typeface="Simplified Arabic" panose="02020603050405020304" pitchFamily="18" charset="-78"/>
                        </a:rPr>
                        <a:t>المتبادلة </a:t>
                      </a:r>
                      <a:r>
                        <a:rPr lang="ar-IQ" sz="1200" dirty="0">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32979" marR="32979"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8897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51470"/>
            <a:ext cx="7596336" cy="5040559"/>
          </a:xfrm>
        </p:spPr>
        <p:txBody>
          <a:bodyPr/>
          <a:lstStyle/>
          <a:p>
            <a:pPr algn="just" rtl="1">
              <a:lnSpc>
                <a:spcPct val="107000"/>
              </a:lnSpc>
              <a:spcAft>
                <a:spcPts val="0"/>
              </a:spcAft>
            </a:pPr>
            <a:r>
              <a:rPr lang="ar-IQ" sz="1800" b="1" dirty="0">
                <a:latin typeface="Times New Roman" panose="02020603050405020304" pitchFamily="18" charset="0"/>
                <a:ea typeface="Times New Roman" panose="02020603050405020304" pitchFamily="18" charset="0"/>
                <a:cs typeface="Simplified Arabic" panose="02020603050405020304" pitchFamily="18" charset="-78"/>
              </a:rPr>
              <a:t>مجالات العمل بالتحالفات الإستراتيجية</a:t>
            </a:r>
            <a:endParaRPr lang="en-US" sz="1800" dirty="0">
              <a:latin typeface="Calibri" panose="020F0502020204030204" pitchFamily="34" charset="0"/>
              <a:ea typeface="Calibri" panose="020F0502020204030204" pitchFamily="34" charset="0"/>
            </a:endParaRPr>
          </a:p>
          <a:p>
            <a:pPr algn="just" rtl="1">
              <a:lnSpc>
                <a:spcPct val="107000"/>
              </a:lnSpc>
              <a:spcAft>
                <a:spcPts val="0"/>
              </a:spcAft>
            </a:pPr>
            <a:r>
              <a:rPr lang="ar-IQ" sz="18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800" dirty="0">
              <a:latin typeface="Calibri" panose="020F0502020204030204" pitchFamily="34" charset="0"/>
              <a:ea typeface="Calibri" panose="020F0502020204030204" pitchFamily="34" charset="0"/>
            </a:endParaRPr>
          </a:p>
          <a:p>
            <a:pPr indent="457200" algn="just" rtl="1">
              <a:lnSpc>
                <a:spcPct val="107000"/>
              </a:lnSpc>
              <a:spcAft>
                <a:spcPts val="0"/>
              </a:spcAft>
            </a:pPr>
            <a:r>
              <a:rPr lang="ar-IQ" sz="1800" dirty="0">
                <a:latin typeface="Times New Roman" panose="02020603050405020304" pitchFamily="18" charset="0"/>
                <a:ea typeface="Times New Roman" panose="02020603050405020304" pitchFamily="18" charset="0"/>
                <a:cs typeface="Simplified Arabic" panose="02020603050405020304" pitchFamily="18" charset="-78"/>
              </a:rPr>
              <a:t>ويشير ( </a:t>
            </a:r>
            <a:r>
              <a:rPr lang="en-US" sz="1800" dirty="0">
                <a:latin typeface="Times New Roman" panose="02020603050405020304" pitchFamily="18" charset="0"/>
                <a:ea typeface="Times New Roman" panose="02020603050405020304" pitchFamily="18" charset="0"/>
                <a:cs typeface="Simplified Arabic" panose="02020603050405020304" pitchFamily="18" charset="-78"/>
              </a:rPr>
              <a:t>Griffin &amp; </a:t>
            </a:r>
            <a:r>
              <a:rPr lang="en-US" sz="1800" dirty="0" err="1">
                <a:latin typeface="Times New Roman" panose="02020603050405020304" pitchFamily="18" charset="0"/>
                <a:ea typeface="Times New Roman" panose="02020603050405020304" pitchFamily="18" charset="0"/>
                <a:cs typeface="Simplified Arabic" panose="02020603050405020304" pitchFamily="18" charset="-78"/>
              </a:rPr>
              <a:t>Pustay</a:t>
            </a:r>
            <a:r>
              <a:rPr lang="en-US" sz="1800" dirty="0">
                <a:latin typeface="Times New Roman" panose="02020603050405020304" pitchFamily="18" charset="0"/>
                <a:ea typeface="Times New Roman" panose="02020603050405020304" pitchFamily="18" charset="0"/>
                <a:cs typeface="Simplified Arabic" panose="02020603050405020304" pitchFamily="18" charset="-78"/>
              </a:rPr>
              <a:t> , 2005</a:t>
            </a:r>
            <a:r>
              <a:rPr lang="ar-IQ" sz="1800" dirty="0">
                <a:latin typeface="Times New Roman" panose="02020603050405020304" pitchFamily="18" charset="0"/>
                <a:ea typeface="Times New Roman" panose="02020603050405020304" pitchFamily="18" charset="0"/>
                <a:cs typeface="Simplified Arabic" panose="02020603050405020304" pitchFamily="18" charset="-78"/>
              </a:rPr>
              <a:t>) إلى أن مجال التعاون بين المنظمات يكون مهم جداً وتعتمد درجة التعاون على الأهداف الأساسية لكل شريك ، فقد يكون التحالف شاملاً الشركاء كافة </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indent="457200" algn="just" rtl="1">
              <a:lnSpc>
                <a:spcPct val="107000"/>
              </a:lnSpc>
              <a:spcAft>
                <a:spcPts val="0"/>
              </a:spcAft>
            </a:pPr>
            <a:r>
              <a:rPr lang="ar-IQ" sz="1800" dirty="0" smtClean="0">
                <a:latin typeface="Times New Roman" panose="02020603050405020304" pitchFamily="18" charset="0"/>
                <a:ea typeface="Times New Roman" panose="02020603050405020304" pitchFamily="18" charset="0"/>
                <a:cs typeface="Simplified Arabic" panose="02020603050405020304" pitchFamily="18" charset="-78"/>
              </a:rPr>
              <a:t>في </a:t>
            </a:r>
            <a:r>
              <a:rPr lang="ar-IQ" sz="1800" dirty="0">
                <a:latin typeface="Times New Roman" panose="02020603050405020304" pitchFamily="18" charset="0"/>
                <a:ea typeface="Times New Roman" panose="02020603050405020304" pitchFamily="18" charset="0"/>
                <a:cs typeface="Simplified Arabic" panose="02020603050405020304" pitchFamily="18" charset="-78"/>
              </a:rPr>
              <a:t>أجزاء العمل من تصميم المنتجات إلى الصناعة إلى التسويق ، أو قد يكون التحالف محدداً بدقة أي يركز على أحد عناصر العمل فقط مثل البحث والتطوير . وفيما يلي توضيح لتلك الحالات ، وكما يوضحها الشكل التالي :</a:t>
            </a:r>
            <a:endParaRPr lang="en-US" sz="1800" dirty="0">
              <a:latin typeface="Calibri" panose="020F0502020204030204" pitchFamily="34" charset="0"/>
              <a:ea typeface="Calibri" panose="020F0502020204030204" pitchFamily="34" charset="0"/>
            </a:endParaRPr>
          </a:p>
          <a:p>
            <a:pPr marL="228600" algn="just" rtl="1">
              <a:lnSpc>
                <a:spcPct val="107000"/>
              </a:lnSpc>
              <a:spcAft>
                <a:spcPts val="0"/>
              </a:spcAft>
            </a:pPr>
            <a:r>
              <a:rPr lang="ar-IQ" sz="1800"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800" dirty="0">
              <a:latin typeface="Calibri" panose="020F0502020204030204" pitchFamily="34" charset="0"/>
              <a:ea typeface="Calibri" panose="020F0502020204030204" pitchFamily="34" charset="0"/>
            </a:endParaRPr>
          </a:p>
          <a:p>
            <a:pPr marL="342900" lvl="0" indent="-342900" algn="just" rtl="1">
              <a:spcAft>
                <a:spcPts val="0"/>
              </a:spcAft>
              <a:buFont typeface="+mj-lt"/>
              <a:buAutoNum type="arabicPeriod"/>
              <a:tabLst>
                <a:tab pos="-36830" algn="l"/>
                <a:tab pos="457200" algn="l"/>
              </a:tabLst>
            </a:pPr>
            <a:r>
              <a:rPr lang="ar-IQ" sz="1800" b="1" dirty="0">
                <a:latin typeface="Times New Roman" panose="02020603050405020304" pitchFamily="18" charset="0"/>
                <a:ea typeface="Times New Roman" panose="02020603050405020304" pitchFamily="18" charset="0"/>
                <a:cs typeface="Simplified Arabic" panose="02020603050405020304" pitchFamily="18" charset="-78"/>
              </a:rPr>
              <a:t>التحالفات الشاملة </a:t>
            </a:r>
            <a:r>
              <a:rPr lang="ar-IQ" sz="1800" dirty="0">
                <a:ea typeface="Times New Roman" panose="02020603050405020304" pitchFamily="18" charset="0"/>
                <a:cs typeface="Times New Roman" panose="02020603050405020304" pitchFamily="18" charset="0"/>
              </a:rPr>
              <a:t> </a:t>
            </a:r>
            <a:r>
              <a:rPr lang="ar-IQ" sz="1800" dirty="0">
                <a:latin typeface="Times New Roman" panose="02020603050405020304" pitchFamily="18" charset="0"/>
                <a:ea typeface="Times New Roman" panose="02020603050405020304" pitchFamily="18" charset="0"/>
                <a:cs typeface="Simplified Arabic" panose="02020603050405020304" pitchFamily="18" charset="-78"/>
              </a:rPr>
              <a:t>تظهر التحالفات الشاملة عندما توافق المنظمات المشاركة على أداء المراحل المتعددة كافة من عملية جلب المنتجات إلى السوق ، والبحث والتطوير ، والتصميم ، والإنتاج ، والتسويق ، والتوزيع وذلك بسبب المجال الواسع لمثل هذه التحالفات . ونتيجة الجهود المتكاملة بين المنظمات المشاركة تكون قادرة على إنجاز أعظم تعاون بطريقة كفوءة وفعالة ومن ثم يحقق ميزة إستراتيجية فريدة للمنظمة ، وهذا واضح من الشبكة المعقدة من التحالفات التي كونتها </a:t>
            </a:r>
          </a:p>
          <a:p>
            <a:pPr lvl="0" algn="just" rtl="1">
              <a:spcAft>
                <a:spcPts val="0"/>
              </a:spcAft>
              <a:tabLst>
                <a:tab pos="-36830" algn="l"/>
                <a:tab pos="457200" algn="l"/>
              </a:tabLst>
            </a:pPr>
            <a:r>
              <a:rPr lang="ar-IQ" sz="1800" dirty="0" smtClean="0">
                <a:latin typeface="Times New Roman" panose="02020603050405020304" pitchFamily="18" charset="0"/>
                <a:ea typeface="Times New Roman" panose="02020603050405020304" pitchFamily="18" charset="0"/>
                <a:cs typeface="Simplified Arabic" panose="02020603050405020304" pitchFamily="18" charset="-78"/>
              </a:rPr>
              <a:t>المنظمات </a:t>
            </a:r>
            <a:r>
              <a:rPr lang="ar-IQ" sz="1800" dirty="0">
                <a:latin typeface="Times New Roman" panose="02020603050405020304" pitchFamily="18" charset="0"/>
                <a:ea typeface="Times New Roman" panose="02020603050405020304" pitchFamily="18" charset="0"/>
                <a:cs typeface="Simplified Arabic" panose="02020603050405020304" pitchFamily="18" charset="-78"/>
              </a:rPr>
              <a:t>اليابانية لصناعة السيارات بين شركات صناعة السيارات الأوربية من جهة ، </a:t>
            </a:r>
            <a:endParaRPr lang="ar-IQ" sz="18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lvl="0" algn="just" rtl="1">
              <a:spcAft>
                <a:spcPts val="0"/>
              </a:spcAft>
              <a:tabLst>
                <a:tab pos="-36830" algn="l"/>
                <a:tab pos="457200" algn="l"/>
              </a:tabLst>
            </a:pPr>
            <a:r>
              <a:rPr lang="ar-IQ" sz="1800" dirty="0" smtClean="0">
                <a:latin typeface="Times New Roman" panose="02020603050405020304" pitchFamily="18" charset="0"/>
                <a:ea typeface="Times New Roman" panose="02020603050405020304" pitchFamily="18" charset="0"/>
                <a:cs typeface="Simplified Arabic" panose="02020603050405020304" pitchFamily="18" charset="-78"/>
              </a:rPr>
              <a:t>والمنظمات </a:t>
            </a:r>
            <a:r>
              <a:rPr lang="ar-IQ" sz="1800" dirty="0">
                <a:latin typeface="Times New Roman" panose="02020603050405020304" pitchFamily="18" charset="0"/>
                <a:ea typeface="Times New Roman" panose="02020603050405020304" pitchFamily="18" charset="0"/>
                <a:cs typeface="Simplified Arabic" panose="02020603050405020304" pitchFamily="18" charset="-78"/>
              </a:rPr>
              <a:t>الأمريكية من جهة أخرى . ( ياسين ، 2002 : 61 ) </a:t>
            </a:r>
            <a:endParaRPr lang="en-US" sz="1800" dirty="0">
              <a:effectLst/>
            </a:endParaRPr>
          </a:p>
        </p:txBody>
      </p:sp>
    </p:spTree>
    <p:extLst>
      <p:ext uri="{BB962C8B-B14F-4D97-AF65-F5344CB8AC3E}">
        <p14:creationId xmlns:p14="http://schemas.microsoft.com/office/powerpoint/2010/main" val="1523863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547664" y="0"/>
            <a:ext cx="7596336" cy="5143499"/>
          </a:xfrm>
        </p:spPr>
        <p:txBody>
          <a:bodyPr/>
          <a:lstStyle/>
          <a:p>
            <a:pPr algn="just" rtl="1"/>
            <a:endParaRPr lang="ar-IQ" sz="2000" dirty="0"/>
          </a:p>
          <a:p>
            <a:pPr marL="342900" lvl="0" indent="-342900" algn="justLow" rtl="1">
              <a:spcAft>
                <a:spcPts val="0"/>
              </a:spcAft>
              <a:buFont typeface="+mj-lt"/>
              <a:buAutoNum type="arabicPeriod"/>
              <a:tabLst>
                <a:tab pos="-36830" algn="l"/>
                <a:tab pos="457200" algn="l"/>
              </a:tabLst>
            </a:pPr>
            <a:r>
              <a:rPr lang="ar-IQ" sz="2000" b="1" dirty="0">
                <a:latin typeface="Times New Roman" panose="02020603050405020304" pitchFamily="18" charset="0"/>
                <a:ea typeface="Times New Roman" panose="02020603050405020304" pitchFamily="18" charset="0"/>
                <a:cs typeface="Simplified Arabic" panose="02020603050405020304" pitchFamily="18" charset="-78"/>
              </a:rPr>
              <a:t>التحالفات الوظيفية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قد تكون التحالفات الإستراتيجية محددة في المجال ، يشمل فقط منطقة وظيفية فردية من الأعمال وتتضمن أنواع التحالفات الوظيفية على تحالفات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marL="342900" lvl="0" indent="-342900" algn="justLow" rtl="1">
              <a:spcAft>
                <a:spcPts val="0"/>
              </a:spcAft>
              <a:buFont typeface="+mj-lt"/>
              <a:buAutoNum type="arabicPeriod"/>
              <a:tabLst>
                <a:tab pos="-36830" algn="l"/>
                <a:tab pos="457200" algn="l"/>
              </a:tabLs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الإنتاج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والتسويق ، والمالية ، والبحث والتطوير . </a:t>
            </a:r>
            <a:endParaRPr lang="en-US" sz="2000" dirty="0"/>
          </a:p>
          <a:p>
            <a:pPr algn="justLow" rtl="1">
              <a:lnSpc>
                <a:spcPct val="107000"/>
              </a:lnSpc>
              <a:spcAft>
                <a:spcPts val="0"/>
              </a:spcAft>
              <a:tabLst>
                <a:tab pos="-36830" algn="l"/>
              </a:tabLst>
            </a:pPr>
            <a:r>
              <a:rPr lang="ar-IQ" sz="2000" b="1" dirty="0">
                <a:latin typeface="Times New Roman" panose="02020603050405020304" pitchFamily="18" charset="0"/>
                <a:ea typeface="Times New Roman" panose="02020603050405020304" pitchFamily="18" charset="0"/>
                <a:cs typeface="Simplified Arabic" panose="02020603050405020304" pitchFamily="18" charset="-78"/>
              </a:rPr>
              <a:t>أ.تحالفات الإنتاج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وهو تحالف وظيفي يشترك فيه اثنان أو أكثر من المنظمات في تقويم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tabLst>
                <a:tab pos="-36830" algn="l"/>
              </a:tabLs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المنتجات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المصنعة وتجهيزها . ويعد تحالف الإنتاج هو السمة الأساسية بين شركات صناعة السيارات في العالم وذلك نحو تحالف شركة (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Rover</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 البريطانية مع شركة (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Honda</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 اليابانية على أساس الإنتاج وتصنيع بعض الموديلات بصورة مشتركة . </a:t>
            </a:r>
            <a:endParaRPr lang="en-US" sz="2000" dirty="0">
              <a:latin typeface="Calibri" panose="020F0502020204030204" pitchFamily="34" charset="0"/>
              <a:ea typeface="Calibri" panose="020F0502020204030204" pitchFamily="34" charset="0"/>
            </a:endParaRPr>
          </a:p>
          <a:p>
            <a:pPr algn="justLow" rtl="1">
              <a:lnSpc>
                <a:spcPct val="107000"/>
              </a:lnSpc>
              <a:spcAft>
                <a:spcPts val="0"/>
              </a:spcAft>
              <a:tabLst>
                <a:tab pos="-36830" algn="l"/>
              </a:tabLst>
            </a:pPr>
            <a:r>
              <a:rPr lang="ar-IQ" sz="2000" b="1" dirty="0">
                <a:latin typeface="Times New Roman" panose="02020603050405020304" pitchFamily="18" charset="0"/>
                <a:ea typeface="Times New Roman" panose="02020603050405020304" pitchFamily="18" charset="0"/>
                <a:cs typeface="Simplified Arabic" panose="02020603050405020304" pitchFamily="18" charset="-78"/>
              </a:rPr>
              <a:t>ب.تحالفات التسويق :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وهو تحالف وظيفي يشترك فيه منظمتان أو أكثر في الخدمات أو </a:t>
            </a:r>
            <a:endParaRPr lang="ar-IQ" sz="20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Low" rtl="1">
              <a:lnSpc>
                <a:spcPct val="107000"/>
              </a:lnSpc>
              <a:spcAft>
                <a:spcPts val="0"/>
              </a:spcAft>
              <a:tabLst>
                <a:tab pos="-36830" algn="l"/>
              </a:tabLst>
            </a:pPr>
            <a:r>
              <a:rPr lang="ar-IQ" sz="2000" dirty="0" smtClean="0">
                <a:latin typeface="Times New Roman" panose="02020603050405020304" pitchFamily="18" charset="0"/>
                <a:ea typeface="Times New Roman" panose="02020603050405020304" pitchFamily="18" charset="0"/>
                <a:cs typeface="Simplified Arabic" panose="02020603050405020304" pitchFamily="18" charset="-78"/>
              </a:rPr>
              <a:t>الخبرة </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التسويقية أو شبكة التوزيع ، وذلك نحو تحالف شركة (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Ford</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 وشركة (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Mazda</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 ويتضمن تسويق سيارات(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Ford</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 في اليابان عن طريق (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Mazda</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 وتسويق سيارات  (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Mazda</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 في أوربا عن طريق ( </a:t>
            </a:r>
            <a:r>
              <a:rPr lang="en-US" sz="2000" dirty="0">
                <a:latin typeface="Times New Roman" panose="02020603050405020304" pitchFamily="18" charset="0"/>
                <a:ea typeface="Times New Roman" panose="02020603050405020304" pitchFamily="18" charset="0"/>
                <a:cs typeface="Simplified Arabic" panose="02020603050405020304" pitchFamily="18" charset="-78"/>
              </a:rPr>
              <a:t>Ford</a:t>
            </a:r>
            <a:r>
              <a:rPr lang="ar-IQ" sz="2000" dirty="0">
                <a:latin typeface="Times New Roman" panose="02020603050405020304" pitchFamily="18" charset="0"/>
                <a:ea typeface="Times New Roman" panose="02020603050405020304" pitchFamily="18" charset="0"/>
                <a:cs typeface="Simplified Arabic" panose="02020603050405020304" pitchFamily="18" charset="-78"/>
              </a:rPr>
              <a:t> ) .</a:t>
            </a:r>
            <a:endParaRPr lang="en-US" sz="2000" dirty="0">
              <a:latin typeface="Calibri" panose="020F0502020204030204" pitchFamily="34" charset="0"/>
              <a:ea typeface="Calibri" panose="020F0502020204030204" pitchFamily="34" charset="0"/>
            </a:endParaRPr>
          </a:p>
          <a:p>
            <a:pPr algn="just" rtl="1"/>
            <a:endParaRPr lang="ar-IQ" sz="2000" dirty="0"/>
          </a:p>
        </p:txBody>
      </p:sp>
    </p:spTree>
    <p:extLst>
      <p:ext uri="{BB962C8B-B14F-4D97-AF65-F5344CB8AC3E}">
        <p14:creationId xmlns:p14="http://schemas.microsoft.com/office/powerpoint/2010/main" val="387732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619672" y="51470"/>
            <a:ext cx="7488832" cy="5040560"/>
          </a:xfrm>
        </p:spPr>
        <p:txBody>
          <a:bodyPr/>
          <a:lstStyle/>
          <a:p>
            <a:pPr algn="just" rtl="1">
              <a:lnSpc>
                <a:spcPct val="107000"/>
              </a:lnSpc>
              <a:spcAft>
                <a:spcPts val="0"/>
              </a:spcAft>
              <a:tabLst>
                <a:tab pos="53340" algn="l"/>
              </a:tabLst>
            </a:pPr>
            <a:r>
              <a:rPr lang="ar-IQ" sz="2400" b="1" dirty="0">
                <a:latin typeface="Times New Roman" panose="02020603050405020304" pitchFamily="18" charset="0"/>
                <a:ea typeface="Times New Roman" panose="02020603050405020304" pitchFamily="18" charset="0"/>
                <a:cs typeface="Simplified Arabic" panose="02020603050405020304" pitchFamily="18" charset="-78"/>
              </a:rPr>
              <a:t>ج. التحالفات المالية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وهو نوع من التحالفات الوظيفية </a:t>
            </a:r>
            <a:endParaRPr lang="ar-IQ" sz="24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tabLst>
                <a:tab pos="53340" algn="l"/>
              </a:tabLst>
            </a:pP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للشركات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التي ترغب في تخفيض الإخطار المالية المرتبطة </a:t>
            </a:r>
            <a:endParaRPr lang="ar-IQ" sz="24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tabLst>
                <a:tab pos="53340" algn="l"/>
              </a:tabLst>
            </a:pP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بالمشروع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وذلك من خلال المساهمة في رأس المال ، أو </a:t>
            </a:r>
            <a:endParaRPr lang="ar-IQ" sz="24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just" rtl="1">
              <a:lnSpc>
                <a:spcPct val="107000"/>
              </a:lnSpc>
              <a:spcAft>
                <a:spcPts val="0"/>
              </a:spcAft>
              <a:tabLst>
                <a:tab pos="53340" algn="l"/>
              </a:tabLst>
            </a:pP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مساهمة شريك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واحد في معظم التمويل على حين يبقى الشركاء الآخرون يزودونه بالخبرة الخاصة أو أية أنواع أخرى </a:t>
            </a: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من</a:t>
            </a:r>
          </a:p>
          <a:p>
            <a:pPr algn="just" rtl="1">
              <a:lnSpc>
                <a:spcPct val="107000"/>
              </a:lnSpc>
              <a:spcAft>
                <a:spcPts val="0"/>
              </a:spcAft>
              <a:tabLst>
                <a:tab pos="53340" algn="l"/>
              </a:tabLst>
            </a:pP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المساهمات .</a:t>
            </a:r>
            <a:endParaRPr lang="en-US" sz="2400" dirty="0">
              <a:latin typeface="Calibri" panose="020F0502020204030204" pitchFamily="34" charset="0"/>
              <a:ea typeface="Calibri" panose="020F0502020204030204" pitchFamily="34" charset="0"/>
            </a:endParaRPr>
          </a:p>
          <a:p>
            <a:pPr algn="r"/>
            <a:r>
              <a:rPr lang="ar-IQ" sz="2400" b="1" dirty="0">
                <a:latin typeface="Times New Roman" panose="02020603050405020304" pitchFamily="18" charset="0"/>
                <a:ea typeface="Times New Roman" panose="02020603050405020304" pitchFamily="18" charset="0"/>
                <a:cs typeface="Simplified Arabic" panose="02020603050405020304" pitchFamily="18" charset="-78"/>
              </a:rPr>
              <a:t>د.تحالفات البحث والتطوير : </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وهو موافقة الشركاء على المباشرة في البحث المشترك لتطوير المنتجات الجديدة عن طريق التطور التكنولوجي السريع لتصميم المنتج وذلك من خلال تبادل الخبرات بين الشركاء وتشكيل فرق </a:t>
            </a:r>
            <a:endParaRPr lang="ar-IQ" sz="2400" dirty="0" smtClean="0">
              <a:latin typeface="Times New Roman" panose="02020603050405020304" pitchFamily="18" charset="0"/>
              <a:ea typeface="Times New Roman" panose="02020603050405020304" pitchFamily="18" charset="0"/>
              <a:cs typeface="Simplified Arabic" panose="02020603050405020304" pitchFamily="18" charset="-78"/>
            </a:endParaRPr>
          </a:p>
          <a:p>
            <a:pPr algn="r"/>
            <a:r>
              <a:rPr lang="ar-IQ" sz="2400" dirty="0" smtClean="0">
                <a:latin typeface="Times New Roman" panose="02020603050405020304" pitchFamily="18" charset="0"/>
                <a:ea typeface="Times New Roman" panose="02020603050405020304" pitchFamily="18" charset="0"/>
                <a:cs typeface="Simplified Arabic" panose="02020603050405020304" pitchFamily="18" charset="-78"/>
              </a:rPr>
              <a:t>من مهندسي التصاميم والتطوير .</a:t>
            </a:r>
            <a:r>
              <a:rPr lang="ar-IQ" sz="2400" b="1" dirty="0" smtClean="0">
                <a:latin typeface="Times New Roman" panose="02020603050405020304" pitchFamily="18" charset="0"/>
                <a:ea typeface="Times New Roman" panose="02020603050405020304" pitchFamily="18" charset="0"/>
                <a:cs typeface="Simplified Arabic" panose="02020603050405020304" pitchFamily="18" charset="-78"/>
              </a:rPr>
              <a:t> </a:t>
            </a:r>
            <a:endParaRPr lang="ar-IQ" sz="2400" dirty="0"/>
          </a:p>
        </p:txBody>
      </p:sp>
    </p:spTree>
    <p:extLst>
      <p:ext uri="{BB962C8B-B14F-4D97-AF65-F5344CB8AC3E}">
        <p14:creationId xmlns:p14="http://schemas.microsoft.com/office/powerpoint/2010/main" val="414663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0"/>
          </p:nvPr>
        </p:nvPicPr>
        <p:blipFill>
          <a:blip r:embed="rId2"/>
          <a:stretch>
            <a:fillRect/>
          </a:stretch>
        </p:blipFill>
        <p:spPr>
          <a:xfrm>
            <a:off x="1547664" y="0"/>
            <a:ext cx="7596336" cy="4515966"/>
          </a:xfrm>
          <a:prstGeom prst="rect">
            <a:avLst/>
          </a:prstGeom>
        </p:spPr>
      </p:pic>
    </p:spTree>
    <p:extLst>
      <p:ext uri="{BB962C8B-B14F-4D97-AF65-F5344CB8AC3E}">
        <p14:creationId xmlns:p14="http://schemas.microsoft.com/office/powerpoint/2010/main" val="1870247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3785</Words>
  <Application>Microsoft Office PowerPoint</Application>
  <PresentationFormat>On-screen Show (16:9)</PresentationFormat>
  <Paragraphs>321</Paragraphs>
  <Slides>32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맑은 고딕</vt:lpstr>
      <vt:lpstr>Arial</vt:lpstr>
      <vt:lpstr>Calibri</vt:lpstr>
      <vt:lpstr>MCS Taybah S_U normal.</vt:lpstr>
      <vt:lpstr>Simplified Arabic</vt:lpstr>
      <vt:lpstr>Symbol</vt:lpstr>
      <vt:lpstr>Times New Roman</vt:lpstr>
      <vt:lpstr>Office Theme</vt:lpstr>
      <vt:lpstr>Custom Design</vt:lpstr>
      <vt:lpstr>PowerPoint Presentation</vt:lpstr>
      <vt:lpstr>مفهوم التحالف الاستراتيجي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MAHA ALAZAWI</cp:lastModifiedBy>
  <cp:revision>91</cp:revision>
  <dcterms:created xsi:type="dcterms:W3CDTF">2014-04-01T16:27:38Z</dcterms:created>
  <dcterms:modified xsi:type="dcterms:W3CDTF">2018-06-20T05:26:27Z</dcterms:modified>
</cp:coreProperties>
</file>