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0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07/10/1439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07/10/1439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07/10/1439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NOOR ALIRAQ\Desktop\مناظر طبعية (2\New folder\039751ea3edf0b6a1medxo0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7424"/>
            <a:ext cx="9144000" cy="7560840"/>
          </a:xfrm>
          <a:prstGeom prst="rect">
            <a:avLst/>
          </a:prstGeom>
          <a:noFill/>
          <a:extLst>
            <a:ext uri="{909E8E84-426E-40DD-AFC4-6F175D3DCCD1}">
              <a14:hiddenFill xmlns:a14="http://schemas.microsoft.com/office/drawing/2010/main">
                <a:solidFill>
                  <a:srgbClr val="FFFFFF"/>
                </a:solidFill>
              </a14:hiddenFill>
            </a:ext>
          </a:extLst>
        </p:spPr>
      </p:pic>
      <p:sp>
        <p:nvSpPr>
          <p:cNvPr id="2" name="مستطيل 1"/>
          <p:cNvSpPr/>
          <p:nvPr/>
        </p:nvSpPr>
        <p:spPr>
          <a:xfrm>
            <a:off x="1835696" y="1028343"/>
            <a:ext cx="6048672" cy="2431435"/>
          </a:xfrm>
          <a:prstGeom prst="rect">
            <a:avLst/>
          </a:prstGeom>
        </p:spPr>
        <p:txBody>
          <a:bodyPr wrap="square">
            <a:spAutoFit/>
          </a:bodyPr>
          <a:lstStyle/>
          <a:p>
            <a:pPr algn="ctr"/>
            <a:r>
              <a:rPr lang="ar-IQ" sz="3200" b="1" dirty="0">
                <a:latin typeface="Andalus" pitchFamily="18" charset="-78"/>
                <a:cs typeface="Andalus" pitchFamily="18" charset="-78"/>
              </a:rPr>
              <a:t>تخطيط التوزيع</a:t>
            </a:r>
          </a:p>
          <a:p>
            <a:pPr algn="ctr"/>
            <a:r>
              <a:rPr lang="en-US" sz="3200" b="1" dirty="0">
                <a:latin typeface="Andalus" pitchFamily="18" charset="-78"/>
                <a:cs typeface="Andalus" pitchFamily="18" charset="-78"/>
              </a:rPr>
              <a:t>Distribution planning</a:t>
            </a:r>
          </a:p>
          <a:p>
            <a:pPr algn="ctr"/>
            <a:r>
              <a:rPr lang="ar-IQ" sz="3200" b="1" dirty="0">
                <a:latin typeface="Andalus" pitchFamily="18" charset="-78"/>
                <a:cs typeface="Andalus" pitchFamily="18" charset="-78"/>
              </a:rPr>
              <a:t>بإشراف</a:t>
            </a:r>
          </a:p>
          <a:p>
            <a:pPr algn="ctr"/>
            <a:r>
              <a:rPr lang="ar-IQ" sz="3200" b="1" dirty="0">
                <a:latin typeface="Andalus" pitchFamily="18" charset="-78"/>
                <a:cs typeface="Andalus" pitchFamily="18" charset="-78"/>
              </a:rPr>
              <a:t>أ . م . د  مــــها عارف العزاوي</a:t>
            </a:r>
          </a:p>
          <a:p>
            <a:pPr algn="ctr"/>
            <a:endParaRPr lang="ar-IQ" sz="2400" b="1" dirty="0"/>
          </a:p>
        </p:txBody>
      </p:sp>
    </p:spTree>
    <p:extLst>
      <p:ext uri="{BB962C8B-B14F-4D97-AF65-F5344CB8AC3E}">
        <p14:creationId xmlns:p14="http://schemas.microsoft.com/office/powerpoint/2010/main" val="3915934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a:solidFill>
            <a:schemeClr val="accent1">
              <a:lumMod val="40000"/>
              <a:lumOff val="60000"/>
            </a:schemeClr>
          </a:solidFill>
        </p:spPr>
        <p:txBody>
          <a:bodyPr>
            <a:normAutofit fontScale="90000"/>
          </a:bodyPr>
          <a:lstStyle/>
          <a:p>
            <a:pPr algn="r"/>
            <a:r>
              <a:rPr lang="ar-IQ" sz="3100" b="1" dirty="0"/>
              <a:t>٣- الاتصال </a:t>
            </a:r>
            <a:r>
              <a:rPr lang="en-US" sz="3100" b="1" dirty="0"/>
              <a:t>Contact : </a:t>
            </a:r>
            <a:r>
              <a:rPr lang="ar-IQ" sz="3100" b="1" dirty="0" smtClean="0"/>
              <a:t> </a:t>
            </a:r>
            <a:r>
              <a:rPr lang="ar-IQ" sz="3100" dirty="0" smtClean="0"/>
              <a:t>وتتضمن </a:t>
            </a:r>
            <a:r>
              <a:rPr lang="ar-IQ" sz="3100" dirty="0"/>
              <a:t>البحث عن الزبائن المـرتقبين ، والعمل على الاتصال بهم ، وبنـاء علاقـات تبادليـة معهـم ، والتعرف على ردود أفعالهم</a:t>
            </a:r>
            <a:br>
              <a:rPr lang="ar-IQ" sz="3100" dirty="0"/>
            </a:br>
            <a:r>
              <a:rPr lang="ar-IQ" sz="3100" b="1" dirty="0"/>
              <a:t>4-  تحقيق التجانس </a:t>
            </a:r>
            <a:r>
              <a:rPr lang="en-US" sz="3100" b="1" dirty="0"/>
              <a:t>Matching : </a:t>
            </a:r>
            <a:r>
              <a:rPr lang="ar-IQ" sz="3100" b="1" dirty="0" smtClean="0"/>
              <a:t>   </a:t>
            </a:r>
            <a:r>
              <a:rPr lang="ar-IQ" sz="3100" dirty="0" smtClean="0"/>
              <a:t>أى </a:t>
            </a:r>
            <a:r>
              <a:rPr lang="ar-IQ" sz="3100" dirty="0"/>
              <a:t>ملائمة شكل المنتج وحجمه وما يحققه من منافع مع حاجات الزبون ورغباته . ويعتمد ذلك علـى أنشطة الإنتاج والتجميع والتغليف والتعبئة ، وغيرها .</a:t>
            </a:r>
            <a:br>
              <a:rPr lang="ar-IQ" sz="3100" dirty="0"/>
            </a:br>
            <a:r>
              <a:rPr lang="ar-IQ" sz="3100" b="1" dirty="0"/>
              <a:t>5- وظيفة التفاوض </a:t>
            </a:r>
            <a:r>
              <a:rPr lang="en-US" sz="3100" b="1" dirty="0" smtClean="0"/>
              <a:t>  Negotiation </a:t>
            </a:r>
            <a:r>
              <a:rPr lang="en-US" sz="3100" b="1" dirty="0"/>
              <a:t>: </a:t>
            </a:r>
            <a:r>
              <a:rPr lang="ar-IQ" sz="3100" dirty="0"/>
              <a:t>أى محاولة التوصل إلى إتفـاق بخصوص السعر وشروط الدفع والتسليم وغيرها من الـشروط ، بما يتيح نقل ملكية السلعة إلى الزبون .</a:t>
            </a:r>
            <a:br>
              <a:rPr lang="ar-IQ" sz="3100" dirty="0"/>
            </a:br>
            <a:r>
              <a:rPr lang="ar-IQ" sz="3100" b="1" dirty="0"/>
              <a:t>6- التخـزين كالنقـل : </a:t>
            </a:r>
            <a:r>
              <a:rPr lang="en-US" sz="3100" b="1" dirty="0"/>
              <a:t>Physical Distribution </a:t>
            </a:r>
            <a:r>
              <a:rPr lang="ar-IQ" sz="3100" b="1" dirty="0" smtClean="0"/>
              <a:t>  </a:t>
            </a:r>
            <a:r>
              <a:rPr lang="ar-IQ" sz="3100" dirty="0" smtClean="0"/>
              <a:t>المادى </a:t>
            </a:r>
            <a:r>
              <a:rPr lang="ar-IQ" sz="3100" dirty="0"/>
              <a:t>التوزيع للمنتجات .</a:t>
            </a:r>
            <a:br>
              <a:rPr lang="ar-IQ" sz="3100" dirty="0"/>
            </a:br>
            <a:r>
              <a:rPr lang="ar-IQ" sz="3100" b="1" dirty="0"/>
              <a:t>7-  وظيفة التمويل </a:t>
            </a:r>
            <a:r>
              <a:rPr lang="en-US" sz="3100" b="1" dirty="0"/>
              <a:t>Finance : </a:t>
            </a:r>
            <a:r>
              <a:rPr lang="ar-IQ" sz="3100" b="1" dirty="0" smtClean="0"/>
              <a:t> </a:t>
            </a:r>
            <a:r>
              <a:rPr lang="ar-IQ" sz="3100" dirty="0" smtClean="0"/>
              <a:t>أى </a:t>
            </a:r>
            <a:r>
              <a:rPr lang="ar-IQ" sz="3100" dirty="0"/>
              <a:t>تدبير الأموال اللازمة لتمويل النشاط</a:t>
            </a:r>
            <a:br>
              <a:rPr lang="ar-IQ" sz="3100" dirty="0"/>
            </a:br>
            <a:r>
              <a:rPr lang="ar-IQ" sz="3100" dirty="0"/>
              <a:t>الخاص بقنوات التوزيع .</a:t>
            </a:r>
            <a:br>
              <a:rPr lang="ar-IQ" sz="3100" dirty="0"/>
            </a:br>
            <a:r>
              <a:rPr lang="ar-IQ" sz="3100" b="1" dirty="0"/>
              <a:t>8-  تحمل مخاطر </a:t>
            </a:r>
            <a:r>
              <a:rPr lang="en-US" sz="3100" b="1" dirty="0" smtClean="0"/>
              <a:t> Taking </a:t>
            </a:r>
            <a:r>
              <a:rPr lang="en-US" sz="3100" b="1" dirty="0"/>
              <a:t>Risk </a:t>
            </a:r>
            <a:r>
              <a:rPr lang="en-US" sz="3100" dirty="0"/>
              <a:t>: </a:t>
            </a:r>
            <a:r>
              <a:rPr lang="ar-IQ" sz="3100" dirty="0"/>
              <a:t>أى تحمل المخاطر الناجمة عن القيام</a:t>
            </a:r>
            <a:br>
              <a:rPr lang="ar-IQ" sz="3100" dirty="0"/>
            </a:br>
            <a:r>
              <a:rPr lang="ar-IQ" sz="3100" dirty="0"/>
              <a:t>بجميع الوظائف التوزيعية الـسابقة ، ومحاولـة تخفـيض هـذه المخاطر لأدنى حد ممكن</a:t>
            </a:r>
            <a:r>
              <a:rPr lang="ar-IQ" dirty="0"/>
              <a:t/>
            </a:r>
            <a:br>
              <a:rPr lang="ar-IQ" dirty="0"/>
            </a:br>
            <a:endParaRPr lang="ar-IQ" dirty="0"/>
          </a:p>
        </p:txBody>
      </p:sp>
    </p:spTree>
    <p:extLst>
      <p:ext uri="{BB962C8B-B14F-4D97-AF65-F5344CB8AC3E}">
        <p14:creationId xmlns:p14="http://schemas.microsoft.com/office/powerpoint/2010/main" val="3486459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42" y="0"/>
            <a:ext cx="9144000" cy="1143000"/>
          </a:xfrm>
          <a:solidFill>
            <a:schemeClr val="tx2">
              <a:lumMod val="40000"/>
              <a:lumOff val="60000"/>
            </a:schemeClr>
          </a:solidFill>
        </p:spPr>
        <p:txBody>
          <a:bodyPr>
            <a:normAutofit/>
          </a:bodyPr>
          <a:lstStyle/>
          <a:p>
            <a:r>
              <a:rPr lang="ar-IQ" sz="2800" b="1" dirty="0"/>
              <a:t>أنواع قنوات التوزيع </a:t>
            </a:r>
            <a:r>
              <a:rPr lang="ar-IQ" sz="2800" b="1" dirty="0" smtClean="0"/>
              <a:t/>
            </a:r>
            <a:br>
              <a:rPr lang="ar-IQ" sz="2800" b="1" dirty="0" smtClean="0"/>
            </a:br>
            <a:r>
              <a:rPr lang="en-US" sz="2800" b="1" dirty="0" smtClean="0"/>
              <a:t>Channel </a:t>
            </a:r>
            <a:r>
              <a:rPr lang="en-US" sz="2800" b="1" dirty="0"/>
              <a:t>types:</a:t>
            </a:r>
            <a:endParaRPr lang="ar-IQ" sz="2800" b="1" dirty="0"/>
          </a:p>
        </p:txBody>
      </p:sp>
      <p:sp>
        <p:nvSpPr>
          <p:cNvPr id="3" name="عنصر نائب للمحتوى 2"/>
          <p:cNvSpPr>
            <a:spLocks noGrp="1"/>
          </p:cNvSpPr>
          <p:nvPr>
            <p:ph idx="1"/>
          </p:nvPr>
        </p:nvSpPr>
        <p:spPr>
          <a:xfrm>
            <a:off x="0" y="1124744"/>
            <a:ext cx="9144000" cy="5733256"/>
          </a:xfrm>
          <a:solidFill>
            <a:schemeClr val="accent1">
              <a:lumMod val="40000"/>
              <a:lumOff val="60000"/>
            </a:schemeClr>
          </a:solidFill>
        </p:spPr>
        <p:txBody>
          <a:bodyPr>
            <a:normAutofit fontScale="85000" lnSpcReduction="20000"/>
          </a:bodyPr>
          <a:lstStyle/>
          <a:p>
            <a:r>
              <a:rPr lang="ar-IQ" dirty="0"/>
              <a:t>قد تعتمد المؤسسات في التوزيع على القنوات التوزيعية الموجودة أو قد تختار لنفسها</a:t>
            </a:r>
          </a:p>
          <a:p>
            <a:r>
              <a:rPr lang="ar-IQ" dirty="0"/>
              <a:t>تطوير قناة توزيع جديدة لتحقيق خدمة أفضل لعملائها الحاليين أو للوصول إلى زبائن جدد أولتحقيق تفوق على المنافسين .</a:t>
            </a:r>
          </a:p>
          <a:p>
            <a:r>
              <a:rPr lang="ar-IQ" dirty="0"/>
              <a:t>و تتحدد الأنواع الرئيسية لقنوات التوزيع وفقا للتصنيفات الرئيسية للسلع و </a:t>
            </a:r>
            <a:r>
              <a:rPr lang="ar-IQ" dirty="0" smtClean="0"/>
              <a:t>الخدمات المتعارف </a:t>
            </a:r>
            <a:r>
              <a:rPr lang="ar-IQ" dirty="0"/>
              <a:t>عليها مثل السلع الإستهلاكية , و السلع الصناعية , و الخدمات .</a:t>
            </a:r>
          </a:p>
          <a:p>
            <a:r>
              <a:rPr lang="ar-IQ" b="1" dirty="0" smtClean="0"/>
              <a:t>1 </a:t>
            </a:r>
            <a:r>
              <a:rPr lang="ar-IQ" b="1" dirty="0"/>
              <a:t>– قنوات توزيع السلع الإستهلاكية </a:t>
            </a:r>
            <a:endParaRPr lang="ar-IQ" b="1" dirty="0" smtClean="0"/>
          </a:p>
          <a:p>
            <a:r>
              <a:rPr lang="ar-IQ" b="1" dirty="0" smtClean="0"/>
              <a:t>:</a:t>
            </a:r>
            <a:r>
              <a:rPr lang="en-US" b="1" dirty="0"/>
              <a:t>Distribution channels of consumer goods</a:t>
            </a:r>
            <a:endParaRPr lang="ar-IQ" b="1" dirty="0"/>
          </a:p>
          <a:p>
            <a:r>
              <a:rPr lang="ar-IQ" dirty="0"/>
              <a:t>هناك خمسة نماذج لتوزيع السلع الإستهلاكية(*)الموجهة إلى المستهلكين النهائيين, هذه النماذج هي :</a:t>
            </a:r>
          </a:p>
          <a:p>
            <a:r>
              <a:rPr lang="ar-IQ" b="1" dirty="0"/>
              <a:t>*– من المنتج إلى المستهلك : </a:t>
            </a:r>
            <a:r>
              <a:rPr lang="ar-IQ" dirty="0"/>
              <a:t>و هي المباشرة و الأقصر من بين نماذج التوزيع الأخرى, فقد يبيع المنتج إما عن طريق البيع الشخصي , أو عن طريق البريد , أو عن طريق محلات ثابتة و هذه القناة تستخدم بدون وجود وسطاء و تستعمل عادة في السلع غالية الثمن والسلع سريعة التلف</a:t>
            </a:r>
          </a:p>
          <a:p>
            <a:endParaRPr lang="ar-IQ" dirty="0"/>
          </a:p>
        </p:txBody>
      </p:sp>
    </p:spTree>
    <p:extLst>
      <p:ext uri="{BB962C8B-B14F-4D97-AF65-F5344CB8AC3E}">
        <p14:creationId xmlns:p14="http://schemas.microsoft.com/office/powerpoint/2010/main" val="974981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a:solidFill>
            <a:schemeClr val="tx2">
              <a:lumMod val="40000"/>
              <a:lumOff val="60000"/>
            </a:schemeClr>
          </a:solidFill>
        </p:spPr>
        <p:txBody>
          <a:bodyPr/>
          <a:lstStyle/>
          <a:p>
            <a:pPr algn="r"/>
            <a:r>
              <a:rPr lang="ar-IQ" sz="2800" b="1" dirty="0"/>
              <a:t>* – المنتج تاجر التجزئة المستهلك :</a:t>
            </a:r>
            <a:r>
              <a:rPr lang="ar-IQ" sz="2800" dirty="0"/>
              <a:t/>
            </a:r>
            <a:br>
              <a:rPr lang="ar-IQ" sz="2800" dirty="0"/>
            </a:br>
            <a:r>
              <a:rPr lang="ar-IQ" sz="2800" dirty="0"/>
              <a:t>هناك العديد من تجار التجزئة الذين يشترون مباشرة من المنتجين و يبيعون للمستهلكين, مثال ذلك الألبان , الخضر و الفواكه , الدواجن , و اللحوم . و تستعمل بحكم صغر حجم المنتجين و تعدد محلات التجزئة و إنتشارها , و بسبب عدم مقدرة تجار التجزئة على الشراء بكميات كبيرة </a:t>
            </a:r>
            <a:r>
              <a:rPr lang="ar-IQ" dirty="0" smtClean="0"/>
              <a:t>.</a:t>
            </a:r>
            <a:br>
              <a:rPr lang="ar-IQ" dirty="0" smtClean="0"/>
            </a:br>
            <a:r>
              <a:rPr lang="ar-IQ" dirty="0"/>
              <a:t/>
            </a:r>
            <a:br>
              <a:rPr lang="ar-IQ" dirty="0"/>
            </a:br>
            <a:r>
              <a:rPr lang="ar-IQ" dirty="0" smtClean="0"/>
              <a:t/>
            </a:r>
            <a:br>
              <a:rPr lang="ar-IQ" dirty="0" smtClean="0"/>
            </a:br>
            <a:r>
              <a:rPr lang="ar-IQ" dirty="0"/>
              <a:t/>
            </a:r>
            <a:br>
              <a:rPr lang="ar-IQ" dirty="0"/>
            </a:br>
            <a:r>
              <a:rPr lang="ar-IQ" dirty="0"/>
              <a:t/>
            </a:r>
            <a:br>
              <a:rPr lang="ar-IQ" dirty="0"/>
            </a:br>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4" y="3140968"/>
            <a:ext cx="9113845"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1401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0"/>
            <a:ext cx="8928992"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sz="3100" b="1" dirty="0"/>
              <a:t>2- قنوات توزيع السلع الصناعية : </a:t>
            </a:r>
            <a:r>
              <a:rPr lang="ar-IQ" sz="3100" dirty="0"/>
              <a:t/>
            </a:r>
            <a:br>
              <a:rPr lang="ar-IQ" sz="3100" dirty="0"/>
            </a:br>
            <a:r>
              <a:rPr lang="ar-IQ" sz="3100" dirty="0"/>
              <a:t>هناك العديد من النماذج التوزيعية للوصول إلى المشتري الصناعي الذي يستخدم </a:t>
            </a:r>
            <a:r>
              <a:rPr lang="ar-IQ" sz="3100" dirty="0" smtClean="0"/>
              <a:t>هذه السلع </a:t>
            </a:r>
            <a:r>
              <a:rPr lang="ar-IQ" sz="3100" dirty="0"/>
              <a:t>الصناعية لإستكمال عملياته الإنتاجية أو تسهيل عملياته الإنتاجية , و قنوات التوزيع الأكثر شيوعا في الحياة العملية هي التالية :</a:t>
            </a:r>
            <a:br>
              <a:rPr lang="ar-IQ" sz="3100" dirty="0"/>
            </a:br>
            <a:r>
              <a:rPr lang="ar-IQ" sz="3100" b="1" dirty="0"/>
              <a:t>*– المنتج المشتري الصناعي :</a:t>
            </a:r>
            <a:r>
              <a:rPr lang="ar-IQ" sz="3100" dirty="0"/>
              <a:t/>
            </a:r>
            <a:br>
              <a:rPr lang="ar-IQ" sz="3100" dirty="0"/>
            </a:br>
            <a:r>
              <a:rPr lang="ar-IQ" sz="3100" dirty="0"/>
              <a:t>و هي قناة مباشرة و تستخدم في حالة الحجم الكبير من المشتريات سواء بالكمية </a:t>
            </a:r>
            <a:r>
              <a:rPr lang="ar-IQ" sz="3100" dirty="0" smtClean="0"/>
              <a:t>أو القيمة </a:t>
            </a:r>
            <a:r>
              <a:rPr lang="ar-IQ" sz="3100" dirty="0"/>
              <a:t>, مثل الطائرات , المواد الأولية الخام .</a:t>
            </a:r>
            <a:br>
              <a:rPr lang="ar-IQ" sz="3100" dirty="0"/>
            </a:br>
            <a:r>
              <a:rPr lang="ar-IQ" sz="3100" b="1" dirty="0"/>
              <a:t>*– المنتج وكيل مشتري صناعي :</a:t>
            </a:r>
            <a:r>
              <a:rPr lang="ar-IQ" sz="3100" dirty="0"/>
              <a:t/>
            </a:r>
            <a:br>
              <a:rPr lang="ar-IQ" sz="3100" dirty="0"/>
            </a:br>
            <a:r>
              <a:rPr lang="ar-IQ" sz="3100" dirty="0"/>
              <a:t>بعض المنتجين ليس لديهم أداة مبيعات خاصة بهم . يجدون هذه القناة هي القريبة</a:t>
            </a:r>
            <a:br>
              <a:rPr lang="ar-IQ" sz="3100" dirty="0"/>
            </a:br>
            <a:r>
              <a:rPr lang="ar-IQ" sz="3100" dirty="0"/>
              <a:t>بالنسبة لهم , بعض المنتجين يرغبون في طرح منتج جديد أو دخول أسواق جديدة </a:t>
            </a:r>
            <a:r>
              <a:rPr lang="ar-IQ" sz="3100" dirty="0" smtClean="0"/>
              <a:t>قد يستخدمون </a:t>
            </a:r>
            <a:r>
              <a:rPr lang="ar-IQ" sz="3100" dirty="0"/>
              <a:t>الوكيل بدلا من إستخدام رجال البيع لديهم .</a:t>
            </a:r>
            <a:br>
              <a:rPr lang="ar-IQ" sz="3100" dirty="0"/>
            </a:br>
            <a:r>
              <a:rPr lang="ar-IQ" sz="3100" dirty="0"/>
              <a:t/>
            </a:r>
            <a:br>
              <a:rPr lang="ar-IQ" sz="3100" dirty="0"/>
            </a:br>
            <a:endParaRPr lang="ar-IQ" dirty="0"/>
          </a:p>
        </p:txBody>
      </p:sp>
    </p:spTree>
    <p:extLst>
      <p:ext uri="{BB962C8B-B14F-4D97-AF65-F5344CB8AC3E}">
        <p14:creationId xmlns:p14="http://schemas.microsoft.com/office/powerpoint/2010/main" val="1493878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957392"/>
          </a:xfrm>
        </p:spPr>
        <p:style>
          <a:lnRef idx="1">
            <a:schemeClr val="accent6"/>
          </a:lnRef>
          <a:fillRef idx="2">
            <a:schemeClr val="accent6"/>
          </a:fillRef>
          <a:effectRef idx="1">
            <a:schemeClr val="accent6"/>
          </a:effectRef>
          <a:fontRef idx="minor">
            <a:schemeClr val="dk1"/>
          </a:fontRef>
        </p:style>
        <p:txBody>
          <a:bodyPr>
            <a:normAutofit/>
          </a:bodyPr>
          <a:lstStyle/>
          <a:p>
            <a:pPr algn="r"/>
            <a:r>
              <a:rPr lang="ar-IQ" sz="2800" b="1" dirty="0"/>
              <a:t>*– المنتج وكيل موزع صناعي مشتري صناعي :</a:t>
            </a:r>
            <a:r>
              <a:rPr lang="ar-IQ" sz="2800" dirty="0"/>
              <a:t/>
            </a:r>
            <a:br>
              <a:rPr lang="ar-IQ" sz="2800" dirty="0"/>
            </a:br>
            <a:r>
              <a:rPr lang="ar-IQ" sz="2800" dirty="0"/>
              <a:t>هذه القناة تشبه سابقتها , و يمكن أن تستخدم في حالات مثل صغرحجم المبيعات من الوكيل إلى المشتري الصناعي لذلك يتم البيع عبر موزع صناعي , أو في حالة لا مركزية المخزن للسلع الجاهزة لخدمة العملاء بسرعة , هنا تصبح الخدمات التجزئية للموزع الصناعي ضرورية</a:t>
            </a:r>
            <a:br>
              <a:rPr lang="ar-IQ" sz="2800" dirty="0"/>
            </a:br>
            <a:r>
              <a:rPr lang="ar-IQ" sz="2800" b="1" dirty="0"/>
              <a:t>قنوات التوزيع الأساسية وتتمثل ب:-</a:t>
            </a:r>
            <a:r>
              <a:rPr lang="ar-IQ" sz="2800" dirty="0"/>
              <a:t/>
            </a:r>
            <a:br>
              <a:rPr lang="ar-IQ" sz="2800" dirty="0"/>
            </a:br>
            <a:r>
              <a:rPr lang="ar-IQ" sz="2800" dirty="0"/>
              <a:t>المُنتِجون / المُصَنِّعون</a:t>
            </a:r>
            <a:br>
              <a:rPr lang="ar-IQ" sz="2800" dirty="0"/>
            </a:br>
            <a:r>
              <a:rPr lang="ar-IQ" sz="2800" dirty="0"/>
              <a:t>وكلاء / السماسرة</a:t>
            </a:r>
            <a:br>
              <a:rPr lang="ar-IQ" sz="2800" dirty="0"/>
            </a:br>
            <a:r>
              <a:rPr lang="ar-IQ" sz="2800" dirty="0"/>
              <a:t>بائعون / موزعون</a:t>
            </a:r>
            <a:br>
              <a:rPr lang="ar-IQ" sz="2800" dirty="0"/>
            </a:br>
            <a:r>
              <a:rPr lang="ar-IQ" sz="2800" dirty="0"/>
              <a:t>تجار التجزئة</a:t>
            </a:r>
            <a:br>
              <a:rPr lang="ar-IQ" sz="2800" dirty="0"/>
            </a:br>
            <a:r>
              <a:rPr lang="ar-IQ" sz="2800" dirty="0"/>
              <a:t>المستهلك النهائي أو المشتري الصناعي</a:t>
            </a:r>
            <a:br>
              <a:rPr lang="ar-IQ" sz="2800" dirty="0"/>
            </a:br>
            <a:endParaRPr lang="ar-IQ" sz="2800" dirty="0"/>
          </a:p>
        </p:txBody>
      </p:sp>
    </p:spTree>
    <p:extLst>
      <p:ext uri="{BB962C8B-B14F-4D97-AF65-F5344CB8AC3E}">
        <p14:creationId xmlns:p14="http://schemas.microsoft.com/office/powerpoint/2010/main" val="3488866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6713" y="1182688"/>
            <a:ext cx="5870575" cy="4498975"/>
          </a:xfrm>
          <a:prstGeom prst="rect">
            <a:avLst/>
          </a:prstGeom>
          <a:ln/>
        </p:spPr>
        <p:style>
          <a:lnRef idx="1">
            <a:schemeClr val="accent6"/>
          </a:lnRef>
          <a:fillRef idx="2">
            <a:schemeClr val="accent6"/>
          </a:fillRef>
          <a:effectRef idx="1">
            <a:schemeClr val="accent6"/>
          </a:effectRef>
          <a:fontRef idx="minor">
            <a:schemeClr val="dk1"/>
          </a:fontRef>
        </p:style>
      </p:pic>
    </p:spTree>
    <p:extLst>
      <p:ext uri="{BB962C8B-B14F-4D97-AF65-F5344CB8AC3E}">
        <p14:creationId xmlns:p14="http://schemas.microsoft.com/office/powerpoint/2010/main" val="3028137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760" y="116632"/>
            <a:ext cx="9144000" cy="864096"/>
          </a:xfrm>
        </p:spPr>
        <p:txBody>
          <a:bodyPr>
            <a:normAutofit/>
          </a:bodyPr>
          <a:lstStyle/>
          <a:p>
            <a:r>
              <a:rPr lang="ar-IQ" sz="2800" dirty="0"/>
              <a:t>القنوات التسويقية المتاحة للمنتجين</a:t>
            </a: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836712"/>
            <a:ext cx="8712968"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1386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32656"/>
            <a:ext cx="7776864" cy="3240360"/>
          </a:xfrm>
          <a:prstGeom prst="rect">
            <a:avLst/>
          </a:prstGeom>
          <a:ln/>
        </p:spPr>
        <p:style>
          <a:lnRef idx="1">
            <a:schemeClr val="accent6"/>
          </a:lnRef>
          <a:fillRef idx="2">
            <a:schemeClr val="accent6"/>
          </a:fillRef>
          <a:effectRef idx="1">
            <a:schemeClr val="accent6"/>
          </a:effectRef>
          <a:fontRef idx="minor">
            <a:schemeClr val="dk1"/>
          </a:fontRef>
        </p:style>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149080"/>
            <a:ext cx="8064896" cy="1910209"/>
          </a:xfrm>
          <a:prstGeom prst="rect">
            <a:avLst/>
          </a:prstGeom>
          <a:ln/>
        </p:spPr>
        <p:style>
          <a:lnRef idx="1">
            <a:schemeClr val="accent6"/>
          </a:lnRef>
          <a:fillRef idx="2">
            <a:schemeClr val="accent6"/>
          </a:fillRef>
          <a:effectRef idx="1">
            <a:schemeClr val="accent6"/>
          </a:effectRef>
          <a:fontRef idx="minor">
            <a:schemeClr val="dk1"/>
          </a:fontRef>
        </p:style>
      </p:pic>
    </p:spTree>
    <p:extLst>
      <p:ext uri="{BB962C8B-B14F-4D97-AF65-F5344CB8AC3E}">
        <p14:creationId xmlns:p14="http://schemas.microsoft.com/office/powerpoint/2010/main" val="4146740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741368"/>
          </a:xfrm>
        </p:spPr>
        <p:style>
          <a:lnRef idx="1">
            <a:schemeClr val="accent6"/>
          </a:lnRef>
          <a:fillRef idx="2">
            <a:schemeClr val="accent6"/>
          </a:fillRef>
          <a:effectRef idx="1">
            <a:schemeClr val="accent6"/>
          </a:effectRef>
          <a:fontRef idx="minor">
            <a:schemeClr val="dk1"/>
          </a:fontRef>
        </p:style>
        <p:txBody>
          <a:bodyPr>
            <a:normAutofit/>
          </a:bodyPr>
          <a:lstStyle/>
          <a:p>
            <a:pPr algn="r"/>
            <a:r>
              <a:rPr lang="ar-IQ" sz="2800" b="1" dirty="0"/>
              <a:t>الصراع في القناة</a:t>
            </a:r>
            <a:r>
              <a:rPr lang="ar-IQ" sz="2800" dirty="0"/>
              <a:t/>
            </a:r>
            <a:br>
              <a:rPr lang="ar-IQ" sz="2800" dirty="0"/>
            </a:br>
            <a:r>
              <a:rPr lang="ar-IQ" sz="2800" dirty="0"/>
              <a:t>   • </a:t>
            </a:r>
            <a:r>
              <a:rPr lang="ar-IQ" sz="2800" b="1" dirty="0"/>
              <a:t>الصراع العمودي: </a:t>
            </a:r>
            <a:r>
              <a:rPr lang="ar-IQ" sz="2800" dirty="0"/>
              <a:t>( المصنع            السمتهلك) </a:t>
            </a:r>
            <a:br>
              <a:rPr lang="ar-IQ" sz="2800" dirty="0"/>
            </a:br>
            <a:r>
              <a:rPr lang="ar-IQ" sz="2800" dirty="0"/>
              <a:t>• </a:t>
            </a:r>
            <a:r>
              <a:rPr lang="ar-IQ" sz="2800" b="1" dirty="0"/>
              <a:t>الصراع الأفقي: </a:t>
            </a:r>
            <a:r>
              <a:rPr lang="ar-IQ" sz="2800" dirty="0"/>
              <a:t>(ذات المستوى من الحلقة الواحدة، تجارة الجملة، أو المفرد أو الوسطاء) </a:t>
            </a:r>
            <a:br>
              <a:rPr lang="ar-IQ" sz="2800" dirty="0"/>
            </a:br>
            <a:r>
              <a:rPr lang="ar-IQ" sz="2800" b="1" dirty="0"/>
              <a:t>• الصراع المتعدد القناة: (قناة مباشرة + قناة غير مباشرة ) </a:t>
            </a:r>
            <a:br>
              <a:rPr lang="ar-IQ" sz="2800" b="1" dirty="0"/>
            </a:br>
            <a:r>
              <a:rPr lang="ar-IQ" sz="2800" b="1" dirty="0"/>
              <a:t>العوامل المؤثرة في اختيار القناة التسويقية</a:t>
            </a:r>
            <a:r>
              <a:rPr lang="ar-IQ" sz="2800" dirty="0"/>
              <a:t/>
            </a:r>
            <a:br>
              <a:rPr lang="ar-IQ" sz="2800" dirty="0"/>
            </a:br>
            <a:r>
              <a:rPr lang="ar-IQ" sz="2800" dirty="0"/>
              <a:t>1)	 الاعتبارات المتعلقة بالسوق.</a:t>
            </a:r>
            <a:br>
              <a:rPr lang="ar-IQ" sz="2800" dirty="0"/>
            </a:br>
            <a:r>
              <a:rPr lang="ar-IQ" sz="2800" dirty="0"/>
              <a:t>2)	الاعتبارات المتعلقة بالمُنتَج.</a:t>
            </a:r>
            <a:br>
              <a:rPr lang="ar-IQ" sz="2800" dirty="0"/>
            </a:br>
            <a:r>
              <a:rPr lang="ar-IQ" sz="2800" dirty="0"/>
              <a:t>3)	الاعتبارات المتعلقة بالوسطاء.</a:t>
            </a:r>
            <a:br>
              <a:rPr lang="ar-IQ" sz="2800" dirty="0"/>
            </a:br>
            <a:r>
              <a:rPr lang="ar-IQ" sz="2800" dirty="0"/>
              <a:t>4)	الاعتبارات المتعلقة بالشركة.</a:t>
            </a:r>
            <a:br>
              <a:rPr lang="ar-IQ" sz="2800" dirty="0"/>
            </a:br>
            <a:endParaRPr lang="ar-IQ" sz="2800" dirty="0"/>
          </a:p>
        </p:txBody>
      </p:sp>
      <p:cxnSp>
        <p:nvCxnSpPr>
          <p:cNvPr id="4" name="رابط كسهم مستقيم 3"/>
          <p:cNvCxnSpPr/>
          <p:nvPr/>
        </p:nvCxnSpPr>
        <p:spPr>
          <a:xfrm flipH="1">
            <a:off x="4503373" y="1628800"/>
            <a:ext cx="936104" cy="0"/>
          </a:xfrm>
          <a:prstGeom prst="straightConnector1">
            <a:avLst/>
          </a:prstGeom>
          <a:ln>
            <a:tailEnd type="arrow"/>
          </a:ln>
        </p:spPr>
        <p:style>
          <a:lnRef idx="1">
            <a:schemeClr val="accent6"/>
          </a:lnRef>
          <a:fillRef idx="2">
            <a:schemeClr val="accent6"/>
          </a:fillRef>
          <a:effectRef idx="1">
            <a:schemeClr val="accent6"/>
          </a:effectRef>
          <a:fontRef idx="minor">
            <a:schemeClr val="dk1"/>
          </a:fontRef>
        </p:style>
      </p:cxnSp>
    </p:spTree>
    <p:extLst>
      <p:ext uri="{BB962C8B-B14F-4D97-AF65-F5344CB8AC3E}">
        <p14:creationId xmlns:p14="http://schemas.microsoft.com/office/powerpoint/2010/main" val="1247396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6640" y="0"/>
            <a:ext cx="9170640" cy="836712"/>
          </a:xfrm>
          <a:solidFill>
            <a:schemeClr val="tx2">
              <a:lumMod val="40000"/>
              <a:lumOff val="60000"/>
            </a:schemeClr>
          </a:solidFill>
        </p:spPr>
        <p:txBody>
          <a:bodyPr>
            <a:normAutofit fontScale="90000"/>
          </a:bodyPr>
          <a:lstStyle/>
          <a:p>
            <a:r>
              <a:rPr lang="ar-IQ" sz="2800" b="1" dirty="0" smtClean="0"/>
              <a:t/>
            </a:r>
            <a:br>
              <a:rPr lang="ar-IQ" sz="2800" b="1" dirty="0" smtClean="0"/>
            </a:br>
            <a:r>
              <a:rPr lang="ar-IQ" sz="2800" b="1" dirty="0" smtClean="0"/>
              <a:t>مفهوم التوزيع</a:t>
            </a:r>
            <a:br>
              <a:rPr lang="ar-IQ" sz="2800" b="1" dirty="0" smtClean="0"/>
            </a:br>
            <a:r>
              <a:rPr lang="ar-IQ" sz="2800" b="1" dirty="0" smtClean="0"/>
              <a:t> </a:t>
            </a:r>
            <a:r>
              <a:rPr lang="en-US" sz="2800" b="1" dirty="0"/>
              <a:t>Distribution </a:t>
            </a:r>
            <a:r>
              <a:rPr lang="en-US" sz="2800" b="1" dirty="0" smtClean="0"/>
              <a:t>concept</a:t>
            </a:r>
            <a:r>
              <a:rPr lang="ar-IQ" sz="2800" b="1" dirty="0" smtClean="0"/>
              <a:t/>
            </a:r>
            <a:br>
              <a:rPr lang="ar-IQ" sz="2800" b="1" dirty="0" smtClean="0"/>
            </a:br>
            <a:endParaRPr lang="ar-IQ" sz="2800" b="1" dirty="0"/>
          </a:p>
        </p:txBody>
      </p:sp>
      <p:sp>
        <p:nvSpPr>
          <p:cNvPr id="3" name="عنصر نائب للمحتوى 2"/>
          <p:cNvSpPr>
            <a:spLocks noGrp="1"/>
          </p:cNvSpPr>
          <p:nvPr>
            <p:ph idx="1"/>
          </p:nvPr>
        </p:nvSpPr>
        <p:spPr>
          <a:xfrm>
            <a:off x="18164" y="908720"/>
            <a:ext cx="9125835" cy="5949280"/>
          </a:xfrm>
          <a:solidFill>
            <a:schemeClr val="accent5">
              <a:lumMod val="60000"/>
              <a:lumOff val="40000"/>
            </a:schemeClr>
          </a:solidFill>
        </p:spPr>
        <p:txBody>
          <a:bodyPr>
            <a:normAutofit fontScale="85000" lnSpcReduction="10000"/>
          </a:bodyPr>
          <a:lstStyle/>
          <a:p>
            <a:r>
              <a:rPr lang="ar-IQ" b="1" dirty="0"/>
              <a:t>يعرف التوزيع بأنه </a:t>
            </a:r>
            <a:r>
              <a:rPr lang="ar-IQ" dirty="0"/>
              <a:t>:" عملية إيصال المنتجات ( سلع وخدمات ) إلى المستهلك النهائي أو المشتري الصناعي , و ذلك عن طريق مجموعات الأفراد و المنظمات التي يتم عن طريقها ( خلق المنافع الزمانية و المكانية و الحيازية للسلع )</a:t>
            </a:r>
          </a:p>
          <a:p>
            <a:pPr marL="0" indent="0">
              <a:buNone/>
            </a:pPr>
            <a:r>
              <a:rPr lang="ar-IQ" dirty="0" smtClean="0"/>
              <a:t>    ومن </a:t>
            </a:r>
            <a:r>
              <a:rPr lang="ar-IQ" dirty="0"/>
              <a:t>بين التعاريف التي تتسم بالشمولية نجد :</a:t>
            </a:r>
          </a:p>
          <a:p>
            <a:r>
              <a:rPr lang="ar-IQ" b="1" dirty="0" smtClean="0"/>
              <a:t>التوزيع</a:t>
            </a:r>
            <a:r>
              <a:rPr lang="ar-IQ" dirty="0" smtClean="0"/>
              <a:t> </a:t>
            </a:r>
            <a:r>
              <a:rPr lang="ar-IQ" dirty="0"/>
              <a:t>هو مجموع الوسائل و العمليات التي تسمح بوضع السلع و الخدمات المنتجة من طرف المؤسسات في متناول المستعملين و المستهلكين النهائيين . </a:t>
            </a:r>
          </a:p>
          <a:p>
            <a:r>
              <a:rPr lang="ar-IQ" dirty="0"/>
              <a:t>من خلال هذا التعريف يظهر صنفين من الوسائل التي يجب أن تعتمد عليهم المؤسسة في توزيع منتجاتها و هي : ناجي معالا , 2005</a:t>
            </a:r>
          </a:p>
          <a:p>
            <a:r>
              <a:rPr lang="ar-IQ" b="1" dirty="0"/>
              <a:t>* التوزيع التجاري : </a:t>
            </a:r>
            <a:r>
              <a:rPr lang="ar-IQ" dirty="0"/>
              <a:t>الذي يعمل على إنتقال ملكية السلع و الخدمات من المنتجين إلى المستهلكين و المستعملين . و الذي يتحقق بفضل أعوان التوزيع مثل : رجال البيع, تجار الجملة , تجار التجزئة , ومختلف منشآت التوزيع المتوفرة .</a:t>
            </a:r>
          </a:p>
          <a:p>
            <a:r>
              <a:rPr lang="ar-IQ" dirty="0"/>
              <a:t>*</a:t>
            </a:r>
            <a:r>
              <a:rPr lang="ar-IQ" b="1" dirty="0"/>
              <a:t> التوزيع المادي : </a:t>
            </a:r>
            <a:r>
              <a:rPr lang="ar-IQ" dirty="0"/>
              <a:t>يعمل على وضع ماديا المنتجات في متناول المستهلكين و المستعملين, بفضل وسائل : النقل , التخزين , المناولة.</a:t>
            </a:r>
          </a:p>
          <a:p>
            <a:endParaRPr lang="ar-IQ" dirty="0"/>
          </a:p>
        </p:txBody>
      </p:sp>
    </p:spTree>
    <p:extLst>
      <p:ext uri="{BB962C8B-B14F-4D97-AF65-F5344CB8AC3E}">
        <p14:creationId xmlns:p14="http://schemas.microsoft.com/office/powerpoint/2010/main" val="220733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752443"/>
          </a:xfrm>
          <a:solidFill>
            <a:schemeClr val="accent1">
              <a:lumMod val="60000"/>
              <a:lumOff val="40000"/>
            </a:schemeClr>
          </a:solidFill>
        </p:spPr>
        <p:txBody>
          <a:bodyPr>
            <a:normAutofit/>
          </a:bodyPr>
          <a:lstStyle/>
          <a:p>
            <a:r>
              <a:rPr lang="ar-IQ" sz="2800" b="1" dirty="0"/>
              <a:t>أهمية </a:t>
            </a:r>
            <a:r>
              <a:rPr lang="ar-IQ" sz="2800" b="1" dirty="0" smtClean="0"/>
              <a:t>التوزيع</a:t>
            </a:r>
            <a:r>
              <a:rPr lang="en-US" sz="2800" b="1" dirty="0"/>
              <a:t>Importance of distribution</a:t>
            </a:r>
            <a:r>
              <a:rPr lang="en-US" sz="2800" dirty="0" smtClean="0"/>
              <a:t>:</a:t>
            </a:r>
            <a:r>
              <a:rPr lang="ar-IQ" sz="2800" dirty="0" smtClean="0"/>
              <a:t> </a:t>
            </a:r>
            <a:endParaRPr lang="ar-IQ" sz="2800" dirty="0"/>
          </a:p>
        </p:txBody>
      </p:sp>
      <p:sp>
        <p:nvSpPr>
          <p:cNvPr id="3" name="عنصر نائب للمحتوى 2"/>
          <p:cNvSpPr>
            <a:spLocks noGrp="1"/>
          </p:cNvSpPr>
          <p:nvPr>
            <p:ph idx="1"/>
          </p:nvPr>
        </p:nvSpPr>
        <p:spPr>
          <a:xfrm>
            <a:off x="0" y="764704"/>
            <a:ext cx="8964488" cy="5976664"/>
          </a:xfrm>
          <a:solidFill>
            <a:schemeClr val="accent1">
              <a:lumMod val="40000"/>
              <a:lumOff val="60000"/>
            </a:schemeClr>
          </a:solidFill>
        </p:spPr>
        <p:txBody>
          <a:bodyPr>
            <a:normAutofit fontScale="85000" lnSpcReduction="10000"/>
          </a:bodyPr>
          <a:lstStyle/>
          <a:p>
            <a:r>
              <a:rPr lang="ar-IQ" b="1" dirty="0"/>
              <a:t>على الرغم من أن التوزيع لم يحظى بالعناية الكافية من جانب خبراء التسويق إلا أن  للتوزيع أهمية كبيرة لإدارة التسويق للأسباب الآتية </a:t>
            </a:r>
            <a:r>
              <a:rPr lang="ar-IQ" dirty="0"/>
              <a:t>:</a:t>
            </a:r>
          </a:p>
          <a:p>
            <a:r>
              <a:rPr lang="ar-IQ" dirty="0"/>
              <a:t>أ‌-	انه يساهم بشكل كبير في خلق المنفعة الزمنية و المنفعة المكانية .</a:t>
            </a:r>
          </a:p>
          <a:p>
            <a:r>
              <a:rPr lang="ar-IQ" dirty="0"/>
              <a:t>ب‌-	إن نسبة تكاليف التوزيع أصبحت تشكل نسبة مرتفعة من إجمال تكاليف التسويق </a:t>
            </a:r>
          </a:p>
          <a:p>
            <a:r>
              <a:rPr lang="ar-IQ" dirty="0"/>
              <a:t>ت‌-	زيادة حدة المنافسة قد جعلت من الضروري العمل على تخفيض كافة بنود التكاليف بقدر الإمكان و العمل على تحسين الخدمة .</a:t>
            </a:r>
          </a:p>
          <a:p>
            <a:r>
              <a:rPr lang="ar-IQ" dirty="0"/>
              <a:t>ث‌-	إن زيادة معدل التقدم التكنولوجي في وسائل و أساليب التوزيع قد أتاح الفرصة لتحسين و تطوير أداء هذه الوظيفة التسويقية بصورة أفضل .</a:t>
            </a:r>
          </a:p>
          <a:p>
            <a:r>
              <a:rPr lang="ar-IQ" dirty="0"/>
              <a:t>ج‌-	إنه يسهل على إدارة التسويق مهمة التخصص الجغرا في في تغطية و خدمة العملاء و الأسواق .</a:t>
            </a:r>
          </a:p>
          <a:p>
            <a:r>
              <a:rPr lang="ar-IQ" dirty="0"/>
              <a:t>و يعتبر التوزيع أحد أهم عناصر المزيج التسويقي و القلب النابض فيه كما يبينه الشكل اللاحق :</a:t>
            </a:r>
          </a:p>
          <a:p>
            <a:r>
              <a:rPr lang="ar-IQ" b="1" dirty="0"/>
              <a:t>شكل رقم (1 ) : التوزيع في قلب نظام المزيج التسويقي</a:t>
            </a:r>
          </a:p>
          <a:p>
            <a:endParaRPr lang="ar-IQ" dirty="0"/>
          </a:p>
        </p:txBody>
      </p:sp>
    </p:spTree>
    <p:extLst>
      <p:ext uri="{BB962C8B-B14F-4D97-AF65-F5344CB8AC3E}">
        <p14:creationId xmlns:p14="http://schemas.microsoft.com/office/powerpoint/2010/main" val="851998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8892480" cy="659735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29540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768" y="13905"/>
            <a:ext cx="9127232" cy="1143000"/>
          </a:xfrm>
          <a:solidFill>
            <a:schemeClr val="accent1">
              <a:lumMod val="60000"/>
              <a:lumOff val="40000"/>
            </a:schemeClr>
          </a:solidFill>
        </p:spPr>
        <p:txBody>
          <a:bodyPr>
            <a:normAutofit/>
          </a:bodyPr>
          <a:lstStyle/>
          <a:p>
            <a:r>
              <a:rPr lang="ar-IQ" sz="2800" b="1" dirty="0"/>
              <a:t>أهداف </a:t>
            </a:r>
            <a:r>
              <a:rPr lang="ar-IQ" sz="2800" b="1" dirty="0" smtClean="0"/>
              <a:t>التوزيع</a:t>
            </a:r>
            <a:br>
              <a:rPr lang="ar-IQ" sz="2800" b="1" dirty="0" smtClean="0"/>
            </a:br>
            <a:r>
              <a:rPr lang="en-US" sz="2800" b="1" dirty="0" smtClean="0"/>
              <a:t>Distribution </a:t>
            </a:r>
            <a:r>
              <a:rPr lang="en-US" sz="2800" b="1" dirty="0"/>
              <a:t>objectives</a:t>
            </a:r>
            <a:endParaRPr lang="ar-IQ" sz="2800" b="1" dirty="0"/>
          </a:p>
        </p:txBody>
      </p:sp>
      <p:sp>
        <p:nvSpPr>
          <p:cNvPr id="3" name="عنصر نائب للمحتوى 2"/>
          <p:cNvSpPr>
            <a:spLocks noGrp="1"/>
          </p:cNvSpPr>
          <p:nvPr>
            <p:ph idx="1"/>
          </p:nvPr>
        </p:nvSpPr>
        <p:spPr>
          <a:xfrm>
            <a:off x="6760" y="1124744"/>
            <a:ext cx="9137239" cy="5733256"/>
          </a:xfrm>
          <a:solidFill>
            <a:schemeClr val="accent1">
              <a:lumMod val="40000"/>
              <a:lumOff val="60000"/>
            </a:schemeClr>
          </a:solidFill>
        </p:spPr>
        <p:txBody>
          <a:bodyPr>
            <a:normAutofit fontScale="85000" lnSpcReduction="10000"/>
          </a:bodyPr>
          <a:lstStyle/>
          <a:p>
            <a:pPr algn="just"/>
            <a:r>
              <a:rPr lang="ar-IQ" sz="2800" dirty="0"/>
              <a:t>ليس من السهل تحديد أهداف التوزيع بمعزل عن الأهداف العامة للمؤسسة و الأهداف الأساسية للبرنامج التسويقي المقترح . فناد ا ر ما تحدد المؤسسة أهدافا توزيعية منفصلة عن بقية الأهداف الأخرى . و مع ذلك فقد تكون هذه الأهداف واضحة و محددة في بعض المؤسسات الجديدة التي لا تزال في بداية عملها و نشاطها , أو المؤسسات القائمة التي تبحث عن أسواق جديدة لسلعها, </a:t>
            </a:r>
            <a:r>
              <a:rPr lang="ar-IQ" sz="2800" dirty="0" smtClean="0"/>
              <a:t>وعموما </a:t>
            </a:r>
            <a:r>
              <a:rPr lang="ar-IQ" sz="2800" dirty="0"/>
              <a:t>فإن </a:t>
            </a:r>
            <a:r>
              <a:rPr lang="ar-IQ" sz="2800" b="1" dirty="0"/>
              <a:t>أهم أهداف النشاط التسويقي تتمثل في النقاط التالية</a:t>
            </a:r>
            <a:r>
              <a:rPr lang="ar-IQ" sz="2800" b="1" dirty="0" smtClean="0"/>
              <a:t>:</a:t>
            </a:r>
          </a:p>
          <a:p>
            <a:pPr algn="just"/>
            <a:r>
              <a:rPr lang="ar-IQ" sz="2800" b="1" dirty="0"/>
              <a:t>التسويق الإسترا تيجي</a:t>
            </a:r>
            <a:r>
              <a:rPr lang="ar-IQ" sz="2800" b="1" dirty="0" smtClean="0"/>
              <a:t>:</a:t>
            </a:r>
          </a:p>
          <a:p>
            <a:pPr algn="just"/>
            <a:r>
              <a:rPr lang="ar-IQ" sz="2800" dirty="0"/>
              <a:t>- التجزئة                 - التموضع                 - المرا قبة</a:t>
            </a:r>
          </a:p>
          <a:p>
            <a:pPr algn="just"/>
            <a:r>
              <a:rPr lang="ar-IQ" sz="2800" b="1" dirty="0"/>
              <a:t>متغيرا ت أخرى للتوزيع التسويقي :</a:t>
            </a:r>
          </a:p>
          <a:p>
            <a:pPr algn="just"/>
            <a:r>
              <a:rPr lang="ar-IQ" sz="2800" dirty="0"/>
              <a:t>- المنتج – السعر                    - الترويج- قوة البيع</a:t>
            </a:r>
          </a:p>
          <a:p>
            <a:pPr algn="just"/>
            <a:r>
              <a:rPr lang="ar-IQ" sz="2800" b="1" dirty="0"/>
              <a:t>سياسة التوزيع :</a:t>
            </a:r>
          </a:p>
          <a:p>
            <a:pPr algn="just"/>
            <a:r>
              <a:rPr lang="ar-IQ" sz="2800" dirty="0"/>
              <a:t>- </a:t>
            </a:r>
            <a:r>
              <a:rPr lang="ar-IQ" sz="2800" b="1" dirty="0"/>
              <a:t>إستراتيجية : </a:t>
            </a:r>
            <a:r>
              <a:rPr lang="ar-IQ" sz="2800" dirty="0"/>
              <a:t>إختيار المنافذ</a:t>
            </a:r>
          </a:p>
          <a:p>
            <a:pPr algn="just"/>
            <a:r>
              <a:rPr lang="ar-IQ" sz="2800" b="1" dirty="0"/>
              <a:t>- الطريقة : </a:t>
            </a:r>
            <a:r>
              <a:rPr lang="ar-IQ" sz="2800" dirty="0"/>
              <a:t>التسويق التجاري</a:t>
            </a:r>
          </a:p>
          <a:p>
            <a:pPr algn="just"/>
            <a:r>
              <a:rPr lang="ar-IQ" sz="2800" dirty="0"/>
              <a:t>1- ترتيب و تحديد العرض و الطلب من خلال الوضعيات التي تسمح لكل من المستهلك. ( بالحصول على السلع التي يحتاجها و كذلك المنتج الذي يصرف منتوجاته )</a:t>
            </a:r>
          </a:p>
          <a:p>
            <a:pPr algn="just"/>
            <a:endParaRPr lang="ar-IQ" sz="2800" dirty="0"/>
          </a:p>
        </p:txBody>
      </p:sp>
    </p:spTree>
    <p:extLst>
      <p:ext uri="{BB962C8B-B14F-4D97-AF65-F5344CB8AC3E}">
        <p14:creationId xmlns:p14="http://schemas.microsoft.com/office/powerpoint/2010/main" val="710551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a:solidFill>
            <a:schemeClr val="accent1">
              <a:lumMod val="40000"/>
              <a:lumOff val="60000"/>
            </a:schemeClr>
          </a:solidFill>
        </p:spPr>
        <p:txBody>
          <a:bodyPr>
            <a:normAutofit/>
          </a:bodyPr>
          <a:lstStyle/>
          <a:p>
            <a:pPr algn="r"/>
            <a:r>
              <a:rPr lang="ar-IQ" sz="2800" dirty="0"/>
              <a:t/>
            </a:r>
            <a:br>
              <a:rPr lang="ar-IQ" sz="2800" dirty="0"/>
            </a:br>
            <a:r>
              <a:rPr lang="ar-IQ" sz="2800" b="1" dirty="0"/>
              <a:t>2- تحسين حصة المؤسسة من السوق </a:t>
            </a:r>
            <a:r>
              <a:rPr lang="ar-IQ" sz="2800" dirty="0"/>
              <a:t>الذي تتعامل معه عن طريق قنوات التوزيع , كقيامها بزيادة عدد الموزعين , مما يؤدي إلى زيادة تدفق السلع و الخدمات إلى السوق و تحقيق درجة أكبر من الإنتشار للمؤسسة </a:t>
            </a:r>
            <a:br>
              <a:rPr lang="ar-IQ" sz="2800" dirty="0"/>
            </a:br>
            <a:r>
              <a:rPr lang="ar-IQ" sz="2800" b="1" dirty="0"/>
              <a:t>3- تخفيض التكاليف , كل نظام التوزيع </a:t>
            </a:r>
            <a:r>
              <a:rPr lang="ar-IQ" sz="2800" dirty="0"/>
              <a:t>عبارة عن تكاليف, إضافة إلى جميع تكاليف التسويق الأخرى و لهذا يعمل التوزيع على تخفيضها مع المحافظة على توصيل السلع بالكميات الكافية و بالنوعية المناسبة</a:t>
            </a:r>
            <a:br>
              <a:rPr lang="ar-IQ" sz="2800" dirty="0"/>
            </a:br>
            <a:r>
              <a:rPr lang="ar-IQ" sz="2800" b="1" dirty="0"/>
              <a:t>وظائف التوزيع وتتمثل:</a:t>
            </a:r>
            <a:r>
              <a:rPr lang="ar-IQ" sz="2800" dirty="0"/>
              <a:t/>
            </a:r>
            <a:br>
              <a:rPr lang="ar-IQ" sz="2800" dirty="0"/>
            </a:br>
            <a:r>
              <a:rPr lang="ar-IQ" sz="2800" b="1" dirty="0"/>
              <a:t>1- الوظائف المادية : </a:t>
            </a:r>
            <a:r>
              <a:rPr lang="ar-IQ" sz="2800" dirty="0"/>
              <a:t>و تتمثل في</a:t>
            </a:r>
            <a:br>
              <a:rPr lang="ar-IQ" sz="2800" dirty="0"/>
            </a:br>
            <a:r>
              <a:rPr lang="ar-IQ" sz="2800" dirty="0"/>
              <a:t>- التوزيع يسمح بتوفير السلع للمستهلك الملائمة  لحاجاته ورغباته من خلال نقلها و شحنها و مناولتها بالطريقة المناسبة .</a:t>
            </a:r>
            <a:br>
              <a:rPr lang="ar-IQ" sz="2800" dirty="0"/>
            </a:br>
            <a:r>
              <a:rPr lang="ar-IQ" sz="2800" dirty="0"/>
              <a:t>- التوزيع يقوم بوظيفة زمنية تتمثل بالتخزين( الوقت الموجود بين عملية الإنتاج و الإستهلاك ) .</a:t>
            </a:r>
            <a:br>
              <a:rPr lang="ar-IQ" sz="2800" dirty="0"/>
            </a:br>
            <a:endParaRPr lang="ar-IQ" sz="2800" dirty="0"/>
          </a:p>
        </p:txBody>
      </p:sp>
    </p:spTree>
    <p:extLst>
      <p:ext uri="{BB962C8B-B14F-4D97-AF65-F5344CB8AC3E}">
        <p14:creationId xmlns:p14="http://schemas.microsoft.com/office/powerpoint/2010/main" val="1484234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036496" cy="6858000"/>
          </a:xfrm>
          <a:solidFill>
            <a:schemeClr val="accent1">
              <a:lumMod val="40000"/>
              <a:lumOff val="60000"/>
            </a:schemeClr>
          </a:solidFill>
        </p:spPr>
        <p:txBody>
          <a:bodyPr>
            <a:normAutofit/>
          </a:bodyPr>
          <a:lstStyle/>
          <a:p>
            <a:pPr algn="r"/>
            <a:r>
              <a:rPr lang="ar-IQ" sz="3100" b="1" dirty="0"/>
              <a:t>- </a:t>
            </a:r>
            <a:r>
              <a:rPr lang="ar-IQ" sz="2800" b="1" dirty="0"/>
              <a:t>الوظائف التجارية :</a:t>
            </a:r>
            <a:r>
              <a:rPr lang="ar-IQ" sz="2800" dirty="0"/>
              <a:t/>
            </a:r>
            <a:br>
              <a:rPr lang="ar-IQ" sz="2800" dirty="0"/>
            </a:br>
            <a:r>
              <a:rPr lang="ar-IQ" sz="2800" dirty="0"/>
              <a:t>وهي تشمل جميع الأنشطة المالية و المعلوماتية المقدمة للزبائن من خلال وسائل الإتصال المتاحة إضافة إلى خدمات الضمان , و التصليح , و الصيانة , تغيير أو تعويض المنتوجات</a:t>
            </a:r>
            <a:br>
              <a:rPr lang="ar-IQ" sz="2800" dirty="0"/>
            </a:br>
            <a:r>
              <a:rPr lang="ar-IQ" sz="2800" dirty="0"/>
              <a:t>و حسب خبراء و باحثين آخرين في التسويق يرون أن للتوزيع ثلاثة وظائف هي: </a:t>
            </a:r>
            <a:br>
              <a:rPr lang="ar-IQ" sz="2800" dirty="0"/>
            </a:br>
            <a:r>
              <a:rPr lang="ar-IQ" sz="2800" b="1" dirty="0"/>
              <a:t>*وظائف النقل أو التحريك : </a:t>
            </a:r>
            <a:r>
              <a:rPr lang="ar-IQ" sz="2800" dirty="0"/>
              <a:t>من خلال نقل السلع و الخدمات إلى الأماكن المناسبة بواسطة وسطاء و وسائل مختلفة, من نقل و تخزين بالكميات و الأشكال المقبولة من طرف المستهلك و كذا بأقل تكاليف .</a:t>
            </a:r>
            <a:br>
              <a:rPr lang="ar-IQ" sz="2800" dirty="0"/>
            </a:br>
            <a:r>
              <a:rPr lang="ar-IQ" sz="2800" b="1" dirty="0"/>
              <a:t>*وظائف العلاقات : </a:t>
            </a:r>
            <a:r>
              <a:rPr lang="ar-IQ" sz="2800" dirty="0"/>
              <a:t>من خلال تنمية و تطوير علاقات الثقة بين المنتجين و الموزعين من جهة , و بين الموزعين و المستهلكين من جهة أخرى , من أجل كسب الولاء(*ووفاء) المستهلك.</a:t>
            </a:r>
            <a:br>
              <a:rPr lang="ar-IQ" sz="2800" dirty="0"/>
            </a:br>
            <a:r>
              <a:rPr lang="ar-IQ" sz="2800" b="1" dirty="0"/>
              <a:t>*الوظائف التجريبية : </a:t>
            </a:r>
            <a:r>
              <a:rPr lang="ar-IQ" sz="2800" dirty="0"/>
              <a:t>من خلال قيام التوزيع بخلق خبرات و تجارب جديدة للمستهلكين, بواسطة توفيره سلع و خدمات جديدة في نقاط بيعه . و من ثم إعطاء الفرصة للمستهلك بتجربة سلعة أو خدمة فريدة .</a:t>
            </a:r>
            <a:br>
              <a:rPr lang="ar-IQ" sz="2800" dirty="0"/>
            </a:br>
            <a:endParaRPr lang="ar-IQ" sz="2800" dirty="0"/>
          </a:p>
        </p:txBody>
      </p:sp>
    </p:spTree>
    <p:extLst>
      <p:ext uri="{BB962C8B-B14F-4D97-AF65-F5344CB8AC3E}">
        <p14:creationId xmlns:p14="http://schemas.microsoft.com/office/powerpoint/2010/main" val="1712627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036496" cy="1196752"/>
          </a:xfrm>
          <a:solidFill>
            <a:schemeClr val="accent5"/>
          </a:solidFill>
        </p:spPr>
        <p:txBody>
          <a:bodyPr>
            <a:noAutofit/>
          </a:bodyPr>
          <a:lstStyle/>
          <a:p>
            <a:r>
              <a:rPr lang="ar-IQ" sz="2800" b="1" dirty="0" smtClean="0"/>
              <a:t/>
            </a:r>
            <a:br>
              <a:rPr lang="ar-IQ" sz="2800" b="1" dirty="0" smtClean="0"/>
            </a:br>
            <a:r>
              <a:rPr lang="ar-IQ" sz="2800" b="1" dirty="0" smtClean="0"/>
              <a:t>مفهوم </a:t>
            </a:r>
            <a:r>
              <a:rPr lang="ar-IQ" sz="2800" b="1" dirty="0"/>
              <a:t>قنـاة </a:t>
            </a:r>
            <a:r>
              <a:rPr lang="ar-IQ" sz="2800" b="1" dirty="0" smtClean="0"/>
              <a:t>التوزيـع</a:t>
            </a:r>
            <a:br>
              <a:rPr lang="ar-IQ" sz="2800" b="1" dirty="0" smtClean="0"/>
            </a:br>
            <a:r>
              <a:rPr lang="ar-IQ" sz="2800" b="1" dirty="0" smtClean="0"/>
              <a:t> </a:t>
            </a:r>
            <a:r>
              <a:rPr lang="en-US" sz="2800" b="1" dirty="0"/>
              <a:t>Channel </a:t>
            </a:r>
            <a:r>
              <a:rPr lang="en-US" sz="2800" b="1" dirty="0" smtClean="0"/>
              <a:t>Distributional</a:t>
            </a:r>
            <a:r>
              <a:rPr lang="ar-IQ" sz="2800" dirty="0" smtClean="0"/>
              <a:t/>
            </a:r>
            <a:br>
              <a:rPr lang="ar-IQ" sz="2800" dirty="0" smtClean="0"/>
            </a:br>
            <a:endParaRPr lang="ar-IQ" sz="2800" dirty="0"/>
          </a:p>
        </p:txBody>
      </p:sp>
      <p:sp>
        <p:nvSpPr>
          <p:cNvPr id="3" name="عنصر نائب للمحتوى 2"/>
          <p:cNvSpPr>
            <a:spLocks noGrp="1"/>
          </p:cNvSpPr>
          <p:nvPr>
            <p:ph idx="1"/>
          </p:nvPr>
        </p:nvSpPr>
        <p:spPr>
          <a:xfrm>
            <a:off x="7888" y="1052736"/>
            <a:ext cx="9136112" cy="5805264"/>
          </a:xfrm>
          <a:solidFill>
            <a:schemeClr val="accent5">
              <a:lumMod val="40000"/>
              <a:lumOff val="60000"/>
            </a:schemeClr>
          </a:solidFill>
        </p:spPr>
        <p:txBody>
          <a:bodyPr>
            <a:normAutofit fontScale="85000" lnSpcReduction="20000"/>
          </a:bodyPr>
          <a:lstStyle/>
          <a:p>
            <a:r>
              <a:rPr lang="ar-IQ" dirty="0"/>
              <a:t>وتشير الى مجموعة المنظمات والأفراد التى تمتلك والتى تساعد على نقـل ملكيـة سلعة أو خدمة معينة خلال تدفقها من المنتج إلى العميـل فـى الـسوق المستهدف . ولذا فإن النموذج المتعارف عليه لقناة التوزيـع هـو أنهـا تتضمن – بصفة أساسية </a:t>
            </a:r>
            <a:endParaRPr lang="ar-IQ" dirty="0" smtClean="0"/>
          </a:p>
          <a:p>
            <a:r>
              <a:rPr lang="ar-IQ" dirty="0" smtClean="0"/>
              <a:t>– </a:t>
            </a:r>
            <a:r>
              <a:rPr lang="ar-IQ" dirty="0"/>
              <a:t>الوسطاء التجار ( الذين يمتلكـون الـسلع ) والوسطاء الوكلاء ( الذين يساعدون على نقل الملكية ) ، بالإضافة إلـى المنتج ( الذى يمثل البداية فى رحلة التوزيع )</a:t>
            </a:r>
          </a:p>
          <a:p>
            <a:r>
              <a:rPr lang="ar-IQ" b="1" dirty="0"/>
              <a:t>تعريف المنافذ التوزيعية  </a:t>
            </a:r>
            <a:r>
              <a:rPr lang="ar-IQ" dirty="0"/>
              <a:t>( الضمور , 2000,  إدريس , 2005, </a:t>
            </a:r>
            <a:r>
              <a:rPr lang="en-US" dirty="0"/>
              <a:t>D. Lindon  ) .</a:t>
            </a:r>
            <a:endParaRPr lang="en-US" b="1" dirty="0"/>
          </a:p>
          <a:p>
            <a:r>
              <a:rPr lang="ar-IQ" b="1" dirty="0"/>
              <a:t>تعرف قناة التوزيع على أنها </a:t>
            </a:r>
            <a:r>
              <a:rPr lang="ar-IQ" dirty="0"/>
              <a:t>: " مجموعة المؤسسات و الأفراد الذين تقع على مسؤوليتهم القيام بمجموعة من الوظائف الضرورية و المرتبطة بعملية تدفق المنتجات من المنتجين إلى الزبائن في السوق أو الأسواق المستهدفة</a:t>
            </a:r>
          </a:p>
          <a:p>
            <a:r>
              <a:rPr lang="ar-IQ" dirty="0"/>
              <a:t>كما تعرف</a:t>
            </a:r>
          </a:p>
          <a:p>
            <a:r>
              <a:rPr lang="ar-IQ" dirty="0"/>
              <a:t>• " الجهة التي يستخدمها البائع والذي قد يكون مُنتِج أو مسوق لتصريف البضائع وإيصالها إلى المستخدم الأخير ".</a:t>
            </a:r>
          </a:p>
          <a:p>
            <a:r>
              <a:rPr lang="ar-IQ" dirty="0"/>
              <a:t>• " مجموعة من الأفراد أو المنظمات التي تشرف على تدفق المنتجات من المصنع إلى المستهلك ".</a:t>
            </a:r>
          </a:p>
          <a:p>
            <a:endParaRPr lang="ar-IQ" dirty="0"/>
          </a:p>
        </p:txBody>
      </p:sp>
    </p:spTree>
    <p:extLst>
      <p:ext uri="{BB962C8B-B14F-4D97-AF65-F5344CB8AC3E}">
        <p14:creationId xmlns:p14="http://schemas.microsoft.com/office/powerpoint/2010/main" val="2457930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712" y="0"/>
            <a:ext cx="9175711" cy="6858000"/>
          </a:xfrm>
          <a:solidFill>
            <a:schemeClr val="accent1">
              <a:lumMod val="40000"/>
              <a:lumOff val="60000"/>
            </a:schemeClr>
          </a:solidFill>
        </p:spPr>
        <p:txBody>
          <a:bodyPr>
            <a:normAutofit fontScale="90000"/>
          </a:bodyPr>
          <a:lstStyle/>
          <a:p>
            <a:pPr algn="r"/>
            <a:r>
              <a:rPr lang="ar-IQ" sz="2800" dirty="0"/>
              <a:t>• من خلال هذين التعريفين نجد أن المنافذ التوزيعية تتمثل بسلسلة مترابطة ومتتابعة من الحلقات الوسيطة (منظمة، أفراد) وتهدف الحلقة إلى جعل المنتج متاح في الوقت المناسب والمكان المناسب والكمية المناسبة ، وبما يحقق الرضا لدى  (المستهلك النهائي أو الصناعي) بالتالي المنفذ التوزيعي يتضمن في جميع الحالات طرفين أحدهما المصَنِّع المُنتِج والآخر هو المشتري المستهلك النهائي أو مستعمل صناعي  مع فرصة لوجود وسيط بينهما أو حلقة تجارية تحقق قيمة مضافة للسلعة تتمثل بتاجر الجملة و / أو تاجر المفرد</a:t>
            </a:r>
            <a:r>
              <a:rPr lang="ar-IQ" sz="3100" dirty="0"/>
              <a:t>.</a:t>
            </a:r>
            <a:br>
              <a:rPr lang="ar-IQ" sz="3100" dirty="0"/>
            </a:br>
            <a:r>
              <a:rPr lang="ar-IQ" sz="3100" b="1" dirty="0"/>
              <a:t>وظائف قناة التوزیع :</a:t>
            </a:r>
            <a:r>
              <a:rPr lang="ar-IQ" sz="3100" dirty="0"/>
              <a:t/>
            </a:r>
            <a:br>
              <a:rPr lang="ar-IQ" sz="3100" dirty="0"/>
            </a:br>
            <a:r>
              <a:rPr lang="ar-IQ" sz="2800" dirty="0"/>
              <a:t>وحتى تتمكن قناة التوزيع من تحقيق أهدافها ينبغى على أعضاء القناة ( حلقات التوزيع ) مباشرة العديد مـن الأنشطة والمهام والوظائف التى تؤدى إلى نقل وتدفق السلع والخـدمات من المنتج إلى الزبون . </a:t>
            </a:r>
            <a:br>
              <a:rPr lang="ar-IQ" sz="2800" dirty="0"/>
            </a:br>
            <a:r>
              <a:rPr lang="ar-IQ" sz="2800" dirty="0"/>
              <a:t>هذا وتتمثل أهم وظائف قناة التوزيع فيما يلى :</a:t>
            </a:r>
            <a:br>
              <a:rPr lang="ar-IQ" sz="2800" dirty="0"/>
            </a:br>
            <a:r>
              <a:rPr lang="ar-IQ" sz="2800" b="1" dirty="0"/>
              <a:t>١- البحـــوث </a:t>
            </a:r>
            <a:r>
              <a:rPr lang="en-US" sz="2800" b="1" dirty="0"/>
              <a:t>Research : </a:t>
            </a:r>
            <a:r>
              <a:rPr lang="ar-IQ" sz="2800" dirty="0"/>
              <a:t>إذ يعتبر جمـع المعلومـات وفرزهـا وتصنيفها وتحليلها أمر ضـرورى لتحديـد الأهـداف ، ورسـم السياسات ، وتخطيط وتنفيذ عمليات التبادل .</a:t>
            </a:r>
            <a:br>
              <a:rPr lang="ar-IQ" sz="2800" dirty="0"/>
            </a:br>
            <a:r>
              <a:rPr lang="ar-IQ" sz="2800" b="1" dirty="0"/>
              <a:t>٢- الترويــــــج </a:t>
            </a:r>
            <a:r>
              <a:rPr lang="en-US" sz="2800" b="1" dirty="0"/>
              <a:t>Promotion </a:t>
            </a:r>
            <a:r>
              <a:rPr lang="en-US" sz="2800" b="1" dirty="0" smtClean="0"/>
              <a:t>:</a:t>
            </a:r>
            <a:r>
              <a:rPr lang="ar-IQ" sz="2800" dirty="0" smtClean="0"/>
              <a:t>حيث </a:t>
            </a:r>
            <a:r>
              <a:rPr lang="ar-IQ" sz="2800" dirty="0"/>
              <a:t>أن تطوير أسـلوب نـشر المعلومـات - عبر الاتصالات الترويجية – عن المنتجات التـى تقدمها المنظمة هو ضرورة لإقناع الأطراف الأخرى التـى يـتم التعامل معها ، ولفاعلية عملية التبادل .</a:t>
            </a:r>
            <a:br>
              <a:rPr lang="ar-IQ" sz="2800" dirty="0"/>
            </a:br>
            <a:endParaRPr lang="ar-IQ" sz="2800" dirty="0"/>
          </a:p>
        </p:txBody>
      </p:sp>
    </p:spTree>
    <p:extLst>
      <p:ext uri="{BB962C8B-B14F-4D97-AF65-F5344CB8AC3E}">
        <p14:creationId xmlns:p14="http://schemas.microsoft.com/office/powerpoint/2010/main" val="114723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788</Words>
  <Application>Microsoft Office PowerPoint</Application>
  <PresentationFormat>On-screen Show (4:3)</PresentationFormat>
  <Paragraphs>55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Andalus</vt:lpstr>
      <vt:lpstr>Arial</vt:lpstr>
      <vt:lpstr>Calibri</vt:lpstr>
      <vt:lpstr>Times New Roman</vt:lpstr>
      <vt:lpstr>سمة Office</vt:lpstr>
      <vt:lpstr>PowerPoint Presentation</vt:lpstr>
      <vt:lpstr> مفهوم التوزيع  Distribution concept </vt:lpstr>
      <vt:lpstr>أهمية التوزيعImportance of distribution: </vt:lpstr>
      <vt:lpstr>PowerPoint Presentation</vt:lpstr>
      <vt:lpstr>أهداف التوزيع Distribution objectives</vt:lpstr>
      <vt:lpstr> 2- تحسين حصة المؤسسة من السوق الذي تتعامل معه عن طريق قنوات التوزيع , كقيامها بزيادة عدد الموزعين , مما يؤدي إلى زيادة تدفق السلع و الخدمات إلى السوق و تحقيق درجة أكبر من الإنتشار للمؤسسة  3- تخفيض التكاليف , كل نظام التوزيع عبارة عن تكاليف, إضافة إلى جميع تكاليف التسويق الأخرى و لهذا يعمل التوزيع على تخفيضها مع المحافظة على توصيل السلع بالكميات الكافية و بالنوعية المناسبة وظائف التوزيع وتتمثل: 1- الوظائف المادية : و تتمثل في - التوزيع يسمح بتوفير السلع للمستهلك الملائمة  لحاجاته ورغباته من خلال نقلها و شحنها و مناولتها بالطريقة المناسبة . - التوزيع يقوم بوظيفة زمنية تتمثل بالتخزين( الوقت الموجود بين عملية الإنتاج و الإستهلاك ) . </vt:lpstr>
      <vt:lpstr>- الوظائف التجارية : وهي تشمل جميع الأنشطة المالية و المعلوماتية المقدمة للزبائن من خلال وسائل الإتصال المتاحة إضافة إلى خدمات الضمان , و التصليح , و الصيانة , تغيير أو تعويض المنتوجات و حسب خبراء و باحثين آخرين في التسويق يرون أن للتوزيع ثلاثة وظائف هي:  *وظائف النقل أو التحريك : من خلال نقل السلع و الخدمات إلى الأماكن المناسبة بواسطة وسطاء و وسائل مختلفة, من نقل و تخزين بالكميات و الأشكال المقبولة من طرف المستهلك و كذا بأقل تكاليف . *وظائف العلاقات : من خلال تنمية و تطوير علاقات الثقة بين المنتجين و الموزعين من جهة , و بين الموزعين و المستهلكين من جهة أخرى , من أجل كسب الولاء(*ووفاء) المستهلك. *الوظائف التجريبية : من خلال قيام التوزيع بخلق خبرات و تجارب جديدة للمستهلكين, بواسطة توفيره سلع و خدمات جديدة في نقاط بيعه . و من ثم إعطاء الفرصة للمستهلك بتجربة سلعة أو خدمة فريدة . </vt:lpstr>
      <vt:lpstr> مفهوم قنـاة التوزيـع  Channel Distributional </vt:lpstr>
      <vt:lpstr>• من خلال هذين التعريفين نجد أن المنافذ التوزيعية تتمثل بسلسلة مترابطة ومتتابعة من الحلقات الوسيطة (منظمة، أفراد) وتهدف الحلقة إلى جعل المنتج متاح في الوقت المناسب والمكان المناسب والكمية المناسبة ، وبما يحقق الرضا لدى  (المستهلك النهائي أو الصناعي) بالتالي المنفذ التوزيعي يتضمن في جميع الحالات طرفين أحدهما المصَنِّع المُنتِج والآخر هو المشتري المستهلك النهائي أو مستعمل صناعي  مع فرصة لوجود وسيط بينهما أو حلقة تجارية تحقق قيمة مضافة للسلعة تتمثل بتاجر الجملة و / أو تاجر المفرد. وظائف قناة التوزیع : وحتى تتمكن قناة التوزيع من تحقيق أهدافها ينبغى على أعضاء القناة ( حلقات التوزيع ) مباشرة العديد مـن الأنشطة والمهام والوظائف التى تؤدى إلى نقل وتدفق السلع والخـدمات من المنتج إلى الزبون .  هذا وتتمثل أهم وظائف قناة التوزيع فيما يلى : ١- البحـــوث Research : إذ يعتبر جمـع المعلومـات وفرزهـا وتصنيفها وتحليلها أمر ضـرورى لتحديـد الأهـداف ، ورسـم السياسات ، وتخطيط وتنفيذ عمليات التبادل . ٢- الترويــــــج Promotion :حيث أن تطوير أسـلوب نـشر المعلومـات - عبر الاتصالات الترويجية – عن المنتجات التـى تقدمها المنظمة هو ضرورة لإقناع الأطراف الأخرى التـى يـتم التعامل معها ، ولفاعلية عملية التبادل . </vt:lpstr>
      <vt:lpstr>٣- الاتصال Contact :  وتتضمن البحث عن الزبائن المـرتقبين ، والعمل على الاتصال بهم ، وبنـاء علاقـات تبادليـة معهـم ، والتعرف على ردود أفعالهم 4-  تحقيق التجانس Matching :    أى ملائمة شكل المنتج وحجمه وما يحققه من منافع مع حاجات الزبون ورغباته . ويعتمد ذلك علـى أنشطة الإنتاج والتجميع والتغليف والتعبئة ، وغيرها . 5- وظيفة التفاوض   Negotiation : أى محاولة التوصل إلى إتفـاق بخصوص السعر وشروط الدفع والتسليم وغيرها من الـشروط ، بما يتيح نقل ملكية السلعة إلى الزبون . 6- التخـزين كالنقـل : Physical Distribution   المادى التوزيع للمنتجات . 7-  وظيفة التمويل Finance :  أى تدبير الأموال اللازمة لتمويل النشاط الخاص بقنوات التوزيع . 8-  تحمل مخاطر  Taking Risk : أى تحمل المخاطر الناجمة عن القيام بجميع الوظائف التوزيعية الـسابقة ، ومحاولـة تخفـيض هـذه المخاطر لأدنى حد ممكن </vt:lpstr>
      <vt:lpstr>أنواع قنوات التوزيع  Channel types:</vt:lpstr>
      <vt:lpstr>* – المنتج تاجر التجزئة المستهلك : هناك العديد من تجار التجزئة الذين يشترون مباشرة من المنتجين و يبيعون للمستهلكين, مثال ذلك الألبان , الخضر و الفواكه , الدواجن , و اللحوم . و تستعمل بحكم صغر حجم المنتجين و تعدد محلات التجزئة و إنتشارها , و بسبب عدم مقدرة تجار التجزئة على الشراء بكميات كبيرة .     </vt:lpstr>
      <vt:lpstr>2- قنوات توزيع السلع الصناعية :  هناك العديد من النماذج التوزيعية للوصول إلى المشتري الصناعي الذي يستخدم هذه السلع الصناعية لإستكمال عملياته الإنتاجية أو تسهيل عملياته الإنتاجية , و قنوات التوزيع الأكثر شيوعا في الحياة العملية هي التالية : *– المنتج المشتري الصناعي : و هي قناة مباشرة و تستخدم في حالة الحجم الكبير من المشتريات سواء بالكمية أو القيمة , مثل الطائرات , المواد الأولية الخام . *– المنتج وكيل مشتري صناعي : بعض المنتجين ليس لديهم أداة مبيعات خاصة بهم . يجدون هذه القناة هي القريبة بالنسبة لهم , بعض المنتجين يرغبون في طرح منتج جديد أو دخول أسواق جديدة قد يستخدمون الوكيل بدلا من إستخدام رجال البيع لديهم .  </vt:lpstr>
      <vt:lpstr>*– المنتج وكيل موزع صناعي مشتري صناعي : هذه القناة تشبه سابقتها , و يمكن أن تستخدم في حالات مثل صغرحجم المبيعات من الوكيل إلى المشتري الصناعي لذلك يتم البيع عبر موزع صناعي , أو في حالة لا مركزية المخزن للسلع الجاهزة لخدمة العملاء بسرعة , هنا تصبح الخدمات التجزئية للموزع الصناعي ضرورية قنوات التوزيع الأساسية وتتمثل ب:- المُنتِجون / المُصَنِّعون وكلاء / السماسرة بائعون / موزعون تجار التجزئة المستهلك النهائي أو المشتري الصناعي </vt:lpstr>
      <vt:lpstr>PowerPoint Presentation</vt:lpstr>
      <vt:lpstr>القنوات التسويقية المتاحة للمنتجين</vt:lpstr>
      <vt:lpstr>PowerPoint Presentation</vt:lpstr>
      <vt:lpstr>الصراع في القناة    • الصراع العمودي: ( المصنع            السمتهلك)  • الصراع الأفقي: (ذات المستوى من الحلقة الواحدة، تجارة الجملة، أو المفرد أو الوسطاء)  • الصراع المتعدد القناة: (قناة مباشرة + قناة غير مباشرة )  العوامل المؤثرة في اختيار القناة التسويقية 1)  الاعتبارات المتعلقة بالسوق. 2) الاعتبارات المتعلقة بالمُنتَج. 3) الاعتبارات المتعلقة بالوسطاء. 4) الاعتبارات المتعلقة بالشركة.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NOOR ALIRAQ</dc:creator>
  <cp:lastModifiedBy>MAHA ALAZAWI</cp:lastModifiedBy>
  <cp:revision>11</cp:revision>
  <dcterms:created xsi:type="dcterms:W3CDTF">2018-03-25T18:28:23Z</dcterms:created>
  <dcterms:modified xsi:type="dcterms:W3CDTF">2018-06-20T05:22:28Z</dcterms:modified>
</cp:coreProperties>
</file>