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1" d="100"/>
          <a:sy n="81" d="100"/>
        </p:scale>
        <p:origin x="1086" y="22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7D699F96-9F03-4921-B5E7-EF0C1D174A09}" type="datetimeFigureOut">
              <a:rPr lang="ar-IQ" smtClean="0"/>
              <a:t>07/10/1439</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6D4A8918-20EE-440E-88B0-48FC46447529}" type="slidenum">
              <a:rPr lang="ar-IQ" smtClean="0"/>
              <a:t>‹#›</a:t>
            </a:fld>
            <a:endParaRPr lang="ar-IQ"/>
          </a:p>
        </p:txBody>
      </p:sp>
    </p:spTree>
    <p:extLst>
      <p:ext uri="{BB962C8B-B14F-4D97-AF65-F5344CB8AC3E}">
        <p14:creationId xmlns:p14="http://schemas.microsoft.com/office/powerpoint/2010/main" val="1877011486"/>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6D4A8918-20EE-440E-88B0-48FC46447529}" type="slidenum">
              <a:rPr lang="ar-IQ" smtClean="0"/>
              <a:t>15</a:t>
            </a:fld>
            <a:endParaRPr lang="ar-IQ"/>
          </a:p>
        </p:txBody>
      </p:sp>
    </p:spTree>
    <p:extLst>
      <p:ext uri="{BB962C8B-B14F-4D97-AF65-F5344CB8AC3E}">
        <p14:creationId xmlns:p14="http://schemas.microsoft.com/office/powerpoint/2010/main" val="2926890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3" name="مستطيل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مستطيل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مستطيل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مستطيل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مستطيل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مستطيل مستدير الزوايا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مستطيل مستدير الزوايا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مستطيل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مستطيل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6705600" y="4206240"/>
            <a:ext cx="960120" cy="457200"/>
          </a:xfrm>
        </p:spPr>
        <p:txBody>
          <a:bodyPr/>
          <a:lstStyle/>
          <a:p>
            <a:fld id="{1B8ABB09-4A1D-463E-8065-109CC2B7EFAA}" type="datetimeFigureOut">
              <a:rPr lang="ar-SA" smtClean="0"/>
              <a:t>07/10/1439</a:t>
            </a:fld>
            <a:endParaRPr lang="ar-SA"/>
          </a:p>
        </p:txBody>
      </p:sp>
      <p:sp>
        <p:nvSpPr>
          <p:cNvPr id="17" name="عنصر نائب للتذييل 16"/>
          <p:cNvSpPr>
            <a:spLocks noGrp="1"/>
          </p:cNvSpPr>
          <p:nvPr>
            <p:ph type="ftr" sz="quarter" idx="11"/>
          </p:nvPr>
        </p:nvSpPr>
        <p:spPr>
          <a:xfrm>
            <a:off x="5410200" y="4205288"/>
            <a:ext cx="1295400" cy="457200"/>
          </a:xfrm>
        </p:spPr>
        <p:txBody>
          <a:bodyPr/>
          <a:lstStyle/>
          <a:p>
            <a:endParaRPr lang="ar-SA"/>
          </a:p>
        </p:txBody>
      </p:sp>
      <p:sp>
        <p:nvSpPr>
          <p:cNvPr id="29" name="عنصر نائب لرقم الشريحة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07/10/1439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781800" y="1143000"/>
            <a:ext cx="1905000" cy="5486400"/>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1143000"/>
            <a:ext cx="6248400" cy="5486400"/>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07/10/1439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07/10/1439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07/10/1439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07/10/1439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381000" y="1143000"/>
            <a:ext cx="8382000" cy="1069848"/>
          </a:xfrm>
        </p:spPr>
        <p:txBody>
          <a:bodyPr anchor="ctr"/>
          <a:lstStyle>
            <a:lvl1pPr>
              <a:defRPr sz="4000" b="0" i="0"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6" name="عنصر نائب للتاريخ 25"/>
          <p:cNvSpPr>
            <a:spLocks noGrp="1"/>
          </p:cNvSpPr>
          <p:nvPr>
            <p:ph type="dt" sz="half" idx="10"/>
          </p:nvPr>
        </p:nvSpPr>
        <p:spPr/>
        <p:txBody>
          <a:bodyPr rtlCol="0"/>
          <a:lstStyle/>
          <a:p>
            <a:fld id="{1B8ABB09-4A1D-463E-8065-109CC2B7EFAA}" type="datetimeFigureOut">
              <a:rPr lang="ar-SA" smtClean="0"/>
              <a:t>07/10/1439</a:t>
            </a:fld>
            <a:endParaRPr lang="ar-SA"/>
          </a:p>
        </p:txBody>
      </p:sp>
      <p:sp>
        <p:nvSpPr>
          <p:cNvPr id="27" name="عنصر نائب لرقم الشريحة 26"/>
          <p:cNvSpPr>
            <a:spLocks noGrp="1"/>
          </p:cNvSpPr>
          <p:nvPr>
            <p:ph type="sldNum" sz="quarter" idx="11"/>
          </p:nvPr>
        </p:nvSpPr>
        <p:spPr/>
        <p:txBody>
          <a:bodyPr rtlCol="0"/>
          <a:lstStyle/>
          <a:p>
            <a:fld id="{0B34F065-1154-456A-91E3-76DE8E75E17B}" type="slidenum">
              <a:rPr lang="ar-SA" smtClean="0"/>
              <a:t>‹#›</a:t>
            </a:fld>
            <a:endParaRPr lang="ar-SA"/>
          </a:p>
        </p:txBody>
      </p:sp>
      <p:sp>
        <p:nvSpPr>
          <p:cNvPr id="28" name="عنصر نائب للتذييل 27"/>
          <p:cNvSpPr>
            <a:spLocks noGrp="1"/>
          </p:cNvSpPr>
          <p:nvPr>
            <p:ph type="ftr" sz="quarter" idx="12"/>
          </p:nvPr>
        </p:nvSpPr>
        <p:spPr/>
        <p:txBody>
          <a:bodyPr rtlCol="0"/>
          <a:lstStyle/>
          <a:p>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a:xfrm>
            <a:off x="6583680" y="612648"/>
            <a:ext cx="957264" cy="457200"/>
          </a:xfrm>
        </p:spPr>
        <p:txBody>
          <a:bodyPr/>
          <a:lstStyle/>
          <a:p>
            <a:fld id="{1B8ABB09-4A1D-463E-8065-109CC2B7EFAA}" type="datetimeFigureOut">
              <a:rPr lang="ar-SA" smtClean="0"/>
              <a:t>07/10/1439</a:t>
            </a:fld>
            <a:endParaRPr lang="ar-SA"/>
          </a:p>
        </p:txBody>
      </p:sp>
      <p:sp>
        <p:nvSpPr>
          <p:cNvPr id="4" name="عنصر نائب للتذييل 3"/>
          <p:cNvSpPr>
            <a:spLocks noGrp="1"/>
          </p:cNvSpPr>
          <p:nvPr>
            <p:ph type="ftr" sz="quarter" idx="11"/>
          </p:nvPr>
        </p:nvSpPr>
        <p:spPr>
          <a:xfrm>
            <a:off x="5257800" y="612648"/>
            <a:ext cx="1325880" cy="457200"/>
          </a:xfrm>
        </p:spPr>
        <p:txBody>
          <a:bodyPr/>
          <a:lstStyle/>
          <a:p>
            <a:endParaRPr lang="ar-SA"/>
          </a:p>
        </p:txBody>
      </p:sp>
      <p:sp>
        <p:nvSpPr>
          <p:cNvPr id="5" name="عنصر نائب لرقم الشريحة 4"/>
          <p:cNvSpPr>
            <a:spLocks noGrp="1"/>
          </p:cNvSpPr>
          <p:nvPr>
            <p:ph type="sldNum" sz="quarter" idx="12"/>
          </p:nvPr>
        </p:nvSpPr>
        <p:spPr>
          <a:xfrm>
            <a:off x="8174736" y="2272"/>
            <a:ext cx="762000" cy="365760"/>
          </a:xfrm>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07/10/1439</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353496" y="1101970"/>
            <a:ext cx="3383280" cy="877824"/>
          </a:xfrm>
        </p:spPr>
        <p:txBody>
          <a:bodyPr anchor="b"/>
          <a:lstStyle>
            <a:lvl1pPr algn="l">
              <a:buNone/>
              <a:defRPr sz="1800" b="1"/>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07/10/1439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07/10/1439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مستطيل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مستطيل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مستطيل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مستطيل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مستطيل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مستطيل مستدير الزوايا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مستطيل مستدير الزوايا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مستطيل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مستطيل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مستطيل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مستطيل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مستطيل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مستطيل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عنصر نائب للعنوان 21"/>
          <p:cNvSpPr>
            <a:spLocks noGrp="1"/>
          </p:cNvSpPr>
          <p:nvPr>
            <p:ph type="title"/>
          </p:nvPr>
        </p:nvSpPr>
        <p:spPr>
          <a:xfrm>
            <a:off x="457200" y="1143000"/>
            <a:ext cx="8229600" cy="10668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1B8ABB09-4A1D-463E-8065-109CC2B7EFAA}" type="datetimeFigureOut">
              <a:rPr lang="ar-SA" smtClean="0"/>
              <a:t>07/10/1439</a:t>
            </a:fld>
            <a:endParaRPr lang="ar-SA"/>
          </a:p>
        </p:txBody>
      </p:sp>
      <p:sp>
        <p:nvSpPr>
          <p:cNvPr id="3" name="عنصر نائب للتذييل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ar-SA"/>
          </a:p>
        </p:txBody>
      </p:sp>
      <p:sp>
        <p:nvSpPr>
          <p:cNvPr id="23" name="عنصر نائب لرقم الشريحة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365760" indent="-256032" algn="r" rtl="1"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r" rtl="1"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r" rtl="1"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r" rtl="1"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r" rtl="1"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r" rtl="1"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r" rtl="1"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r" rtl="1"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r" rtl="1"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1" name="Picture 7" descr="C:\Users\NOOR ALIRAQ\Desktop\مناظر طبعية (2\New folder\133741353663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5072" y="0"/>
            <a:ext cx="9649072" cy="7186866"/>
          </a:xfrm>
          <a:prstGeom prst="rect">
            <a:avLst/>
          </a:prstGeom>
          <a:noFill/>
          <a:extLst>
            <a:ext uri="{909E8E84-426E-40DD-AFC4-6F175D3DCCD1}">
              <a14:hiddenFill xmlns:a14="http://schemas.microsoft.com/office/drawing/2010/main">
                <a:solidFill>
                  <a:srgbClr val="FFFFFF"/>
                </a:solidFill>
              </a14:hiddenFill>
            </a:ext>
          </a:extLst>
        </p:spPr>
      </p:pic>
      <p:sp>
        <p:nvSpPr>
          <p:cNvPr id="2" name="عنوان 1"/>
          <p:cNvSpPr>
            <a:spLocks noGrp="1"/>
          </p:cNvSpPr>
          <p:nvPr>
            <p:ph type="title"/>
          </p:nvPr>
        </p:nvSpPr>
        <p:spPr>
          <a:xfrm>
            <a:off x="-108520" y="-315416"/>
            <a:ext cx="9252520" cy="7173416"/>
          </a:xfrm>
        </p:spPr>
        <p:txBody>
          <a:bodyPr/>
          <a:lstStyle/>
          <a:p>
            <a:endParaRPr lang="ar-IQ" dirty="0"/>
          </a:p>
        </p:txBody>
      </p:sp>
      <p:sp>
        <p:nvSpPr>
          <p:cNvPr id="3" name="مستطيل 2"/>
          <p:cNvSpPr/>
          <p:nvPr/>
        </p:nvSpPr>
        <p:spPr>
          <a:xfrm>
            <a:off x="4947300" y="979253"/>
            <a:ext cx="2999540" cy="646331"/>
          </a:xfrm>
          <a:prstGeom prst="rect">
            <a:avLst/>
          </a:prstGeom>
          <a:solidFill>
            <a:schemeClr val="bg1"/>
          </a:solidFill>
        </p:spPr>
        <p:txBody>
          <a:bodyPr wrap="none">
            <a:spAutoFit/>
          </a:bodyPr>
          <a:lstStyle/>
          <a:p>
            <a:pPr algn="ctr"/>
            <a:r>
              <a:rPr lang="ar-IQ" sz="3200" b="1" dirty="0"/>
              <a:t>-  </a:t>
            </a:r>
            <a:r>
              <a:rPr lang="ar-IQ" sz="3600" b="1" dirty="0">
                <a:cs typeface="DecoType Naskh Variants" pitchFamily="2" charset="-78"/>
              </a:rPr>
              <a:t>ادارة سلسلة التوريد</a:t>
            </a:r>
          </a:p>
        </p:txBody>
      </p:sp>
      <p:sp>
        <p:nvSpPr>
          <p:cNvPr id="4" name="مستطيل 3"/>
          <p:cNvSpPr/>
          <p:nvPr/>
        </p:nvSpPr>
        <p:spPr>
          <a:xfrm>
            <a:off x="3995936" y="1692176"/>
            <a:ext cx="4283968" cy="1569660"/>
          </a:xfrm>
          <a:prstGeom prst="rect">
            <a:avLst/>
          </a:prstGeom>
          <a:solidFill>
            <a:schemeClr val="bg1"/>
          </a:solidFill>
        </p:spPr>
        <p:txBody>
          <a:bodyPr wrap="square">
            <a:spAutoFit/>
          </a:bodyPr>
          <a:lstStyle/>
          <a:p>
            <a:pPr algn="ctr"/>
            <a:r>
              <a:rPr lang="ar-IQ" sz="2400" b="1" dirty="0" smtClean="0">
                <a:cs typeface="DecoType Naskh Variants" pitchFamily="2" charset="-78"/>
              </a:rPr>
              <a:t>باشراف </a:t>
            </a:r>
          </a:p>
          <a:p>
            <a:pPr algn="ctr"/>
            <a:r>
              <a:rPr lang="ar-IQ" sz="2400" b="1" dirty="0" smtClean="0">
                <a:cs typeface="DecoType Naskh Variants" pitchFamily="2" charset="-78"/>
              </a:rPr>
              <a:t>أ‌-م </a:t>
            </a:r>
            <a:r>
              <a:rPr lang="ar-IQ" sz="2400" b="1" dirty="0">
                <a:cs typeface="DecoType Naskh Variants" pitchFamily="2" charset="-78"/>
              </a:rPr>
              <a:t>- د مها عارف </a:t>
            </a:r>
            <a:r>
              <a:rPr lang="ar-IQ" sz="2400" b="1" dirty="0" smtClean="0">
                <a:cs typeface="DecoType Naskh Variants" pitchFamily="2" charset="-78"/>
              </a:rPr>
              <a:t>العزاوي</a:t>
            </a:r>
          </a:p>
          <a:p>
            <a:pPr algn="ctr"/>
            <a:endParaRPr lang="ar-IQ" sz="2400" b="1" dirty="0">
              <a:cs typeface="DecoType Naskh Variants" pitchFamily="2" charset="-78"/>
            </a:endParaRPr>
          </a:p>
          <a:p>
            <a:pPr algn="ctr"/>
            <a:endParaRPr lang="ar-IQ" sz="2400" b="1" dirty="0">
              <a:cs typeface="DecoType Naskh Variants" pitchFamily="2" charset="-78"/>
            </a:endParaRPr>
          </a:p>
        </p:txBody>
      </p:sp>
    </p:spTree>
    <p:extLst>
      <p:ext uri="{BB962C8B-B14F-4D97-AF65-F5344CB8AC3E}">
        <p14:creationId xmlns:p14="http://schemas.microsoft.com/office/powerpoint/2010/main" val="13765125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60648"/>
            <a:ext cx="9144000" cy="864096"/>
          </a:xfrm>
        </p:spPr>
        <p:txBody>
          <a:bodyPr>
            <a:normAutofit fontScale="90000"/>
          </a:bodyPr>
          <a:lstStyle/>
          <a:p>
            <a:pPr algn="ctr"/>
            <a:r>
              <a:rPr lang="ar-IQ" sz="2800" b="1" dirty="0"/>
              <a:t>- إستراتيجية تعدد الموردين </a:t>
            </a:r>
            <a:br>
              <a:rPr lang="ar-IQ" sz="2800" b="1" dirty="0"/>
            </a:br>
            <a:endParaRPr lang="ar-IQ" sz="2800" b="1" dirty="0"/>
          </a:p>
        </p:txBody>
      </p:sp>
      <p:sp>
        <p:nvSpPr>
          <p:cNvPr id="3" name="عنصر نائب للمحتوى 2"/>
          <p:cNvSpPr>
            <a:spLocks noGrp="1"/>
          </p:cNvSpPr>
          <p:nvPr>
            <p:ph idx="1"/>
          </p:nvPr>
        </p:nvSpPr>
        <p:spPr>
          <a:xfrm>
            <a:off x="17894" y="1340768"/>
            <a:ext cx="8946593" cy="5517232"/>
          </a:xfrm>
        </p:spPr>
        <p:txBody>
          <a:bodyPr>
            <a:normAutofit fontScale="92500" lnSpcReduction="10000"/>
          </a:bodyPr>
          <a:lstStyle/>
          <a:p>
            <a:r>
              <a:rPr lang="ar-IQ" b="1" dirty="0" smtClean="0"/>
              <a:t>بين </a:t>
            </a:r>
            <a:r>
              <a:rPr lang="ar-IQ" b="1" dirty="0"/>
              <a:t>كل من (( </a:t>
            </a:r>
            <a:r>
              <a:rPr lang="en-US" b="1" dirty="0" smtClean="0"/>
              <a:t>((Heizer </a:t>
            </a:r>
            <a:r>
              <a:rPr lang="en-US" b="1" dirty="0"/>
              <a:t>&amp; Render,2001</a:t>
            </a:r>
            <a:r>
              <a:rPr lang="ar-IQ" b="1" dirty="0"/>
              <a:t>ان المورد في هذه الإستراتيجية </a:t>
            </a:r>
            <a:r>
              <a:rPr lang="ar-IQ" dirty="0"/>
              <a:t>يستجيب للطلب وللمواصفات التي تحددها المنظمة،وان المنافسة الشديدة بين الموردين المبنية على اساس الجودة العالية, التكلفة المنخفضة , وسرعة التسليم والخدمةالمتميزة تعد من سمات هذه الاستراتيجية مما يساعد ذلك المنظمة على اختيار الافضل من بينهم , ولا يعد بناء علاقات طويلة الامد مع الموردين هدفا اساسيا وفق هذه الإستراتيجية لان المنظمة تذهب للمورد الذي يقدم أفضل العروض لها بما يتناسب والمواصفات المطلوبة ، لذلك يتم استخدام صيغ متعددة للتفاوض مع </a:t>
            </a:r>
            <a:r>
              <a:rPr lang="ar-IQ" dirty="0" smtClean="0"/>
              <a:t>الموردين</a:t>
            </a:r>
          </a:p>
          <a:p>
            <a:r>
              <a:rPr lang="ar-IQ" b="1" dirty="0" smtClean="0"/>
              <a:t> </a:t>
            </a:r>
            <a:r>
              <a:rPr lang="ar-IQ" b="1" dirty="0"/>
              <a:t>واشار </a:t>
            </a:r>
            <a:r>
              <a:rPr lang="ar-IQ" sz="2200" b="1" dirty="0" smtClean="0"/>
              <a:t>(</a:t>
            </a:r>
            <a:r>
              <a:rPr lang="en-US" sz="2200" b="1" dirty="0" smtClean="0"/>
              <a:t>  ((Bartschenfeld </a:t>
            </a:r>
            <a:r>
              <a:rPr lang="en-US" sz="2200" b="1" dirty="0"/>
              <a:t>, 2010)</a:t>
            </a:r>
            <a:r>
              <a:rPr lang="ar-IQ" b="1" dirty="0"/>
              <a:t>الى إن المناقصات</a:t>
            </a:r>
            <a:r>
              <a:rPr lang="ar-IQ" dirty="0"/>
              <a:t> هى الأسلوب الرئيس للحصول على المصدر المناسب والسعر المناسب بارساء العطاء وإجراء التعاقد مع أقل العطاءات سعرا , والسبب الرئيس وراء ذلك هو أن المشترين يضعون مواصفات محددة تماما وصارمة الدقة , ولهذا فإن قرار الشراء يبنى على اساس الأقل سعرا , لهذا فان المورد سيحافظ على سعر معتدل لأنه يعرف انه في منافسة مع غيره من الموردين الآخرين ، كما انه يزيد من الخدمات لأنه يجب أن يفعل كل ما هو ممكن للحصول على أعمال المنظمة .</a:t>
            </a:r>
          </a:p>
          <a:p>
            <a:endParaRPr lang="ar-IQ" dirty="0"/>
          </a:p>
        </p:txBody>
      </p:sp>
    </p:spTree>
    <p:extLst>
      <p:ext uri="{BB962C8B-B14F-4D97-AF65-F5344CB8AC3E}">
        <p14:creationId xmlns:p14="http://schemas.microsoft.com/office/powerpoint/2010/main" val="32074621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404664"/>
            <a:ext cx="9144000" cy="1066800"/>
          </a:xfrm>
        </p:spPr>
        <p:txBody>
          <a:bodyPr>
            <a:normAutofit/>
          </a:bodyPr>
          <a:lstStyle/>
          <a:p>
            <a:pPr algn="ctr"/>
            <a:r>
              <a:rPr lang="ar-IQ" sz="2800" b="1" dirty="0"/>
              <a:t>- استراتيجية قلة الموردين </a:t>
            </a:r>
            <a:br>
              <a:rPr lang="ar-IQ" sz="2800" b="1" dirty="0"/>
            </a:br>
            <a:endParaRPr lang="ar-IQ" sz="2800" b="1" dirty="0"/>
          </a:p>
        </p:txBody>
      </p:sp>
      <p:sp>
        <p:nvSpPr>
          <p:cNvPr id="3" name="عنصر نائب للمحتوى 2"/>
          <p:cNvSpPr>
            <a:spLocks noGrp="1"/>
          </p:cNvSpPr>
          <p:nvPr>
            <p:ph idx="1"/>
          </p:nvPr>
        </p:nvSpPr>
        <p:spPr>
          <a:xfrm>
            <a:off x="-25648" y="1052736"/>
            <a:ext cx="9169648" cy="5805264"/>
          </a:xfrm>
        </p:spPr>
        <p:txBody>
          <a:bodyPr/>
          <a:lstStyle/>
          <a:p>
            <a:r>
              <a:rPr lang="ar-IQ" dirty="0" smtClean="0"/>
              <a:t>تشير </a:t>
            </a:r>
            <a:r>
              <a:rPr lang="ar-IQ" dirty="0"/>
              <a:t>هذه الإستراتيجية ضرورة بناء علاقة طويلة الامد مع عدد قليل من الموردين ممن يثبت ولائهم للمنظمة ويكون أساسها المشاركة فى تبادل </a:t>
            </a:r>
          </a:p>
        </p:txBody>
      </p:sp>
      <p:sp>
        <p:nvSpPr>
          <p:cNvPr id="5" name="مستطيل 4"/>
          <p:cNvSpPr/>
          <p:nvPr/>
        </p:nvSpPr>
        <p:spPr>
          <a:xfrm>
            <a:off x="0" y="1988840"/>
            <a:ext cx="9144000" cy="4832092"/>
          </a:xfrm>
          <a:prstGeom prst="rect">
            <a:avLst/>
          </a:prstGeom>
        </p:spPr>
        <p:txBody>
          <a:bodyPr wrap="square">
            <a:spAutoFit/>
          </a:bodyPr>
          <a:lstStyle/>
          <a:p>
            <a:r>
              <a:rPr lang="ar-IQ" sz="2800" dirty="0"/>
              <a:t>المعلومات والثقة المتبادلة والتعاون والفهم الواضح لتوقعات كل طرف للآخر والاتصال المستمر بينهما ، ولنجاح المشاركة يجب أن تكون العلاقة ذات قوة متوازنة بين الطرفين </a:t>
            </a:r>
            <a:r>
              <a:rPr lang="ar-IQ" sz="2800" dirty="0" smtClean="0"/>
              <a:t>(</a:t>
            </a:r>
            <a:r>
              <a:rPr lang="en-US" sz="2800" dirty="0" smtClean="0"/>
              <a:t>(</a:t>
            </a:r>
            <a:r>
              <a:rPr lang="en-US" sz="2400" dirty="0" smtClean="0"/>
              <a:t>Hezier&amp;Render,2004،</a:t>
            </a:r>
            <a:endParaRPr lang="ar-IQ" sz="2400" dirty="0" smtClean="0"/>
          </a:p>
          <a:p>
            <a:r>
              <a:rPr lang="ar-IQ" sz="2800" dirty="0" smtClean="0"/>
              <a:t>وقد </a:t>
            </a:r>
            <a:r>
              <a:rPr lang="ar-IQ" sz="2800" dirty="0"/>
              <a:t>راى كل من  </a:t>
            </a:r>
            <a:r>
              <a:rPr lang="en-US" sz="2000" b="1" dirty="0" smtClean="0"/>
              <a:t>Russell&amp;Taylor,2009) </a:t>
            </a:r>
            <a:r>
              <a:rPr lang="ar-IQ" sz="2000" b="1" dirty="0" smtClean="0"/>
              <a:t>) </a:t>
            </a:r>
            <a:r>
              <a:rPr lang="ar-IQ" sz="2800" dirty="0" smtClean="0"/>
              <a:t>ان </a:t>
            </a:r>
            <a:r>
              <a:rPr lang="ar-IQ" sz="2800" dirty="0"/>
              <a:t>تحديد المنظمة لاعداد مورديها يمكنها من السيطرة والتاثير المباشرعلى الجودة والكلفة ومستوى اداء التسليم الذي يعرضه المورد في حال تملك المنظمة للحصة الرئيسة من حجم عمل او نشاط ذلك المورد، وان جميع المنافع الناجمة عن اتفاقية الشراكة ستنصب في مصلحة الزبون, اذ ان الزبون يفوض جوانب الكلفة ,الجودة والاداء الى المورد،ومن ناحية اخرى يمررالمورد او يفوض نفس الطلبات الى الموردين الخاصين به وبهذة الطريقة يمكن ان تصبح سلسلة التوريد اكثر كفاية واكثر فعالية من ناحية الكلفة. </a:t>
            </a:r>
          </a:p>
        </p:txBody>
      </p:sp>
    </p:spTree>
    <p:extLst>
      <p:ext uri="{BB962C8B-B14F-4D97-AF65-F5344CB8AC3E}">
        <p14:creationId xmlns:p14="http://schemas.microsoft.com/office/powerpoint/2010/main" val="3828479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332656"/>
            <a:ext cx="9144000" cy="6525344"/>
          </a:xfrm>
        </p:spPr>
        <p:txBody>
          <a:bodyPr>
            <a:noAutofit/>
          </a:bodyPr>
          <a:lstStyle/>
          <a:p>
            <a:pPr algn="r"/>
            <a:r>
              <a:rPr lang="ar-IQ" sz="2800" b="1" dirty="0">
                <a:cs typeface="+mn-cs"/>
              </a:rPr>
              <a:t>وحدد كل من </a:t>
            </a:r>
            <a:r>
              <a:rPr lang="en-US" sz="2800" b="1" dirty="0" smtClean="0">
                <a:cs typeface="+mn-cs"/>
              </a:rPr>
              <a:t>(Shin </a:t>
            </a:r>
            <a:r>
              <a:rPr lang="en-US" sz="2800" b="1" dirty="0">
                <a:cs typeface="+mn-cs"/>
              </a:rPr>
              <a:t>et al,2000) </a:t>
            </a:r>
            <a:r>
              <a:rPr lang="ar-IQ" sz="2800" b="1" dirty="0">
                <a:cs typeface="+mn-cs"/>
              </a:rPr>
              <a:t>الاسباب الكامنة وراء تبني المنظمات مدخل إستراتيجية قلة من الموردين والتي هي :-</a:t>
            </a:r>
            <a:br>
              <a:rPr lang="ar-IQ" sz="2800" b="1" dirty="0">
                <a:cs typeface="+mn-cs"/>
              </a:rPr>
            </a:br>
            <a:r>
              <a:rPr lang="ar-IQ" sz="2800" dirty="0">
                <a:cs typeface="+mn-cs"/>
              </a:rPr>
              <a:t>- ضمان الحصول على الاحتياجات بأسعار مناسبة نتيجة انخفاض التكاليف لدى المورد بسبب تحسين الإنتاجية لديه .</a:t>
            </a:r>
            <a:br>
              <a:rPr lang="ar-IQ" sz="2800" dirty="0">
                <a:cs typeface="+mn-cs"/>
              </a:rPr>
            </a:br>
            <a:r>
              <a:rPr lang="ar-IQ" sz="2800" dirty="0">
                <a:cs typeface="+mn-cs"/>
              </a:rPr>
              <a:t> - الاشتراك مع المورد فى تحليل القيمة مما يضمن توفير المواد بالمواصفات وبسعر أقل .</a:t>
            </a:r>
            <a:br>
              <a:rPr lang="ar-IQ" sz="2800" dirty="0">
                <a:cs typeface="+mn-cs"/>
              </a:rPr>
            </a:br>
            <a:r>
              <a:rPr lang="ar-IQ" sz="2800" dirty="0">
                <a:cs typeface="+mn-cs"/>
              </a:rPr>
              <a:t>- إشراك المورد فى عملية التصميم مما يؤدى إلى تكامل جهوده مع جهود المشتري .</a:t>
            </a:r>
            <a:br>
              <a:rPr lang="ar-IQ" sz="2800" dirty="0">
                <a:cs typeface="+mn-cs"/>
              </a:rPr>
            </a:br>
            <a:r>
              <a:rPr lang="ar-IQ" sz="2800" dirty="0">
                <a:cs typeface="+mn-cs"/>
              </a:rPr>
              <a:t>- ضمان الحصول على الاحتياجات بالجودة المطلوبة نتيجة العمل مع المورد على وضع نظام فعال لمراقبة الجودة .</a:t>
            </a:r>
            <a:br>
              <a:rPr lang="ar-IQ" sz="2800" dirty="0">
                <a:cs typeface="+mn-cs"/>
              </a:rPr>
            </a:br>
            <a:r>
              <a:rPr lang="ar-IQ" sz="2800" dirty="0">
                <a:cs typeface="+mn-cs"/>
              </a:rPr>
              <a:t>- الاهتمام الخاص من قبل المورد لاحتياجات المشترى طالما أن مشترياته تمثل قيمة عالية .</a:t>
            </a:r>
            <a:br>
              <a:rPr lang="ar-IQ" sz="2800" dirty="0">
                <a:cs typeface="+mn-cs"/>
              </a:rPr>
            </a:br>
            <a:r>
              <a:rPr lang="ar-IQ" sz="2800" dirty="0">
                <a:cs typeface="+mn-cs"/>
              </a:rPr>
              <a:t>- إقامة علاقات طويلة الأجل مع المورد تشجع على الولاء ، وتخفض مخاطر انقطاع الإمداد بالأجزاء من مصنع المورد .</a:t>
            </a:r>
            <a:br>
              <a:rPr lang="ar-IQ" sz="2800" dirty="0">
                <a:cs typeface="+mn-cs"/>
              </a:rPr>
            </a:br>
            <a:endParaRPr lang="ar-IQ" sz="2800" dirty="0">
              <a:cs typeface="+mn-cs"/>
            </a:endParaRPr>
          </a:p>
        </p:txBody>
      </p:sp>
    </p:spTree>
    <p:extLst>
      <p:ext uri="{BB962C8B-B14F-4D97-AF65-F5344CB8AC3E}">
        <p14:creationId xmlns:p14="http://schemas.microsoft.com/office/powerpoint/2010/main" val="19854944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198" y="404664"/>
            <a:ext cx="9030298" cy="864096"/>
          </a:xfrm>
        </p:spPr>
        <p:txBody>
          <a:bodyPr>
            <a:normAutofit/>
          </a:bodyPr>
          <a:lstStyle/>
          <a:p>
            <a:pPr algn="r"/>
            <a:r>
              <a:rPr lang="ar-IQ" sz="2800" b="1" dirty="0"/>
              <a:t>- رضا الزبون </a:t>
            </a:r>
          </a:p>
        </p:txBody>
      </p:sp>
      <p:sp>
        <p:nvSpPr>
          <p:cNvPr id="3" name="عنصر نائب للمحتوى 2"/>
          <p:cNvSpPr>
            <a:spLocks noGrp="1"/>
          </p:cNvSpPr>
          <p:nvPr>
            <p:ph idx="1"/>
          </p:nvPr>
        </p:nvSpPr>
        <p:spPr>
          <a:xfrm>
            <a:off x="0" y="1052736"/>
            <a:ext cx="9143437" cy="5805264"/>
          </a:xfrm>
        </p:spPr>
        <p:txBody>
          <a:bodyPr>
            <a:normAutofit/>
          </a:bodyPr>
          <a:lstStyle/>
          <a:p>
            <a:r>
              <a:rPr lang="ar-IQ" dirty="0" smtClean="0"/>
              <a:t>ان رضا الزبون واحدة </a:t>
            </a:r>
            <a:r>
              <a:rPr lang="ar-IQ" dirty="0"/>
              <a:t>من العوامل التي يمكن أن تساعد على زيادة المبيعات </a:t>
            </a:r>
            <a:r>
              <a:rPr lang="ar-IQ" dirty="0" smtClean="0"/>
              <a:t>ولأن </a:t>
            </a:r>
            <a:r>
              <a:rPr lang="ar-IQ" dirty="0"/>
              <a:t>الرضا يقود إلى الولاء  وبالتالي تكرارعملية الشراء من قبل الزبائن </a:t>
            </a:r>
            <a:r>
              <a:rPr lang="en-US" dirty="0" smtClean="0"/>
              <a:t>Wilson </a:t>
            </a:r>
            <a:r>
              <a:rPr lang="en-US" dirty="0"/>
              <a:t>et al,2008</a:t>
            </a:r>
            <a:r>
              <a:rPr lang="en-US" dirty="0" smtClean="0"/>
              <a:t>)</a:t>
            </a:r>
            <a:r>
              <a:rPr lang="ar-IQ" dirty="0" smtClean="0"/>
              <a:t>) وتعد </a:t>
            </a:r>
            <a:r>
              <a:rPr lang="ar-IQ" dirty="0"/>
              <a:t>عملية قياس رضا الزبائن  امرا صعبا جدا لأنه محاولة لقياس مشاعر الإنسان </a:t>
            </a:r>
            <a:endParaRPr lang="ar-IQ" dirty="0" smtClean="0"/>
          </a:p>
          <a:p>
            <a:r>
              <a:rPr lang="ar-IQ" b="1" dirty="0" smtClean="0"/>
              <a:t>لهذا </a:t>
            </a:r>
            <a:r>
              <a:rPr lang="ar-IQ" b="1" dirty="0"/>
              <a:t>السبب اشار(</a:t>
            </a:r>
            <a:r>
              <a:rPr lang="en-US" sz="2000" b="1" dirty="0" smtClean="0"/>
              <a:t>Levy,2009 </a:t>
            </a:r>
            <a:r>
              <a:rPr lang="ar-IQ" sz="2000" b="1" dirty="0" smtClean="0"/>
              <a:t>)</a:t>
            </a:r>
            <a:r>
              <a:rPr lang="ar-IQ" dirty="0" smtClean="0"/>
              <a:t>الى </a:t>
            </a:r>
            <a:r>
              <a:rPr lang="ar-IQ" dirty="0"/>
              <a:t>ان ابسط طريقة لمعرفة كيفية شعور الزبائن وما يريدون هو أن يتم سؤالهم ,</a:t>
            </a:r>
            <a:r>
              <a:rPr lang="ar-IQ" b="1" dirty="0"/>
              <a:t>وقد اقترح ثلاث طرق لقياس رضا الزبائن هي: </a:t>
            </a:r>
          </a:p>
          <a:p>
            <a:r>
              <a:rPr lang="ar-IQ" dirty="0" smtClean="0"/>
              <a:t>عمل </a:t>
            </a:r>
            <a:r>
              <a:rPr lang="ar-IQ" dirty="0"/>
              <a:t>استبيان يمكن ان تتحول ملاحظات الزبائن الى بيانات كمية يمكن </a:t>
            </a:r>
            <a:r>
              <a:rPr lang="ar-IQ" dirty="0" smtClean="0"/>
              <a:t>قياسها</a:t>
            </a:r>
            <a:endParaRPr lang="ar-IQ" dirty="0"/>
          </a:p>
          <a:p>
            <a:r>
              <a:rPr lang="ar-IQ" dirty="0" smtClean="0"/>
              <a:t>اجراء </a:t>
            </a:r>
            <a:r>
              <a:rPr lang="ar-IQ" dirty="0"/>
              <a:t>مناقشات مدبرة من قبل مشرفين متدربين مع الزبائن بشكل غير رسمي لمعرفة ما يعتقده الزبائن .</a:t>
            </a:r>
          </a:p>
          <a:p>
            <a:r>
              <a:rPr lang="ar-IQ" dirty="0" smtClean="0"/>
              <a:t>التحدث </a:t>
            </a:r>
            <a:r>
              <a:rPr lang="ar-IQ" dirty="0"/>
              <a:t>مباشرة مع الزبائن . </a:t>
            </a:r>
            <a:r>
              <a:rPr lang="en-US" dirty="0" smtClean="0"/>
              <a:t>Eriksson,2011)</a:t>
            </a:r>
            <a:r>
              <a:rPr lang="ar-IQ" dirty="0" smtClean="0"/>
              <a:t>)</a:t>
            </a:r>
            <a:endParaRPr lang="en-US" dirty="0"/>
          </a:p>
          <a:p>
            <a:endParaRPr lang="ar-IQ" dirty="0"/>
          </a:p>
        </p:txBody>
      </p:sp>
    </p:spTree>
    <p:extLst>
      <p:ext uri="{BB962C8B-B14F-4D97-AF65-F5344CB8AC3E}">
        <p14:creationId xmlns:p14="http://schemas.microsoft.com/office/powerpoint/2010/main" val="8773121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404664"/>
            <a:ext cx="9144000" cy="6453336"/>
          </a:xfrm>
        </p:spPr>
        <p:txBody>
          <a:bodyPr>
            <a:normAutofit fontScale="90000"/>
          </a:bodyPr>
          <a:lstStyle/>
          <a:p>
            <a:pPr algn="r"/>
            <a:r>
              <a:rPr lang="ar-IQ" sz="3100" b="1" dirty="0">
                <a:cs typeface="+mn-cs"/>
              </a:rPr>
              <a:t>1</a:t>
            </a:r>
            <a:r>
              <a:rPr lang="ar-IQ" sz="3100" b="1" dirty="0" smtClean="0">
                <a:cs typeface="+mn-cs"/>
              </a:rPr>
              <a:t> - </a:t>
            </a:r>
            <a:r>
              <a:rPr lang="ar-IQ" sz="3100" b="1" dirty="0">
                <a:cs typeface="+mn-cs"/>
              </a:rPr>
              <a:t>مفهوم رضا الزبون</a:t>
            </a:r>
            <a:r>
              <a:rPr lang="ar-IQ" sz="3100" dirty="0">
                <a:cs typeface="+mn-cs"/>
              </a:rPr>
              <a:t/>
            </a:r>
            <a:br>
              <a:rPr lang="ar-IQ" sz="3100" dirty="0">
                <a:cs typeface="+mn-cs"/>
              </a:rPr>
            </a:br>
            <a:r>
              <a:rPr lang="ar-IQ" sz="3100" dirty="0" smtClean="0">
                <a:cs typeface="+mn-cs"/>
              </a:rPr>
              <a:t>لقد </a:t>
            </a:r>
            <a:r>
              <a:rPr lang="ar-IQ" sz="3100" dirty="0">
                <a:cs typeface="+mn-cs"/>
              </a:rPr>
              <a:t>اشار الباحثون الى العديد من المفاهيم بخصوص رضا الزبون بحسب وجهة نظر كل منهم ,اذ عرف  كل من (</a:t>
            </a:r>
            <a:r>
              <a:rPr lang="en-US" sz="3100" dirty="0">
                <a:cs typeface="+mn-cs"/>
              </a:rPr>
              <a:t>Zeithimal&amp;Coll) </a:t>
            </a:r>
            <a:r>
              <a:rPr lang="ar-IQ" sz="3100" dirty="0">
                <a:cs typeface="+mn-cs"/>
              </a:rPr>
              <a:t>الرضا بأنه" الحكم على جودة المنتوج الناتج عن المقارنة بين توقعات الزبون والاداء المدرك </a:t>
            </a:r>
            <a:r>
              <a:rPr lang="ar-IQ" sz="3100" dirty="0" smtClean="0">
                <a:cs typeface="+mn-cs"/>
              </a:rPr>
              <a:t>للمنتوج</a:t>
            </a:r>
            <a:br>
              <a:rPr lang="ar-IQ" sz="3100" dirty="0" smtClean="0">
                <a:cs typeface="+mn-cs"/>
              </a:rPr>
            </a:br>
            <a:r>
              <a:rPr lang="ar-IQ" sz="3100" dirty="0" smtClean="0">
                <a:cs typeface="+mn-cs"/>
              </a:rPr>
              <a:t>" </a:t>
            </a:r>
            <a:r>
              <a:rPr lang="en-US" sz="3100" dirty="0" smtClean="0">
                <a:cs typeface="+mn-cs"/>
              </a:rPr>
              <a:t>(</a:t>
            </a:r>
            <a:r>
              <a:rPr lang="en-US" sz="3100" dirty="0">
                <a:cs typeface="+mn-cs"/>
              </a:rPr>
              <a:t>Monique&amp; </a:t>
            </a:r>
            <a:r>
              <a:rPr lang="en-US" sz="3100" dirty="0" smtClean="0">
                <a:cs typeface="+mn-cs"/>
              </a:rPr>
              <a:t>,</a:t>
            </a:r>
            <a:r>
              <a:rPr lang="en-US" sz="3100" dirty="0">
                <a:cs typeface="+mn-cs"/>
              </a:rPr>
              <a:t> Eric ,1999) </a:t>
            </a:r>
            <a:r>
              <a:rPr lang="en-US" sz="3100" dirty="0" smtClean="0">
                <a:cs typeface="+mn-cs"/>
              </a:rPr>
              <a:t> </a:t>
            </a:r>
            <a:r>
              <a:rPr lang="ar-IQ" sz="3100" dirty="0" smtClean="0">
                <a:cs typeface="+mn-cs"/>
              </a:rPr>
              <a:t>  </a:t>
            </a:r>
            <a:br>
              <a:rPr lang="ar-IQ" sz="3100" dirty="0" smtClean="0">
                <a:cs typeface="+mn-cs"/>
              </a:rPr>
            </a:br>
            <a:r>
              <a:rPr lang="ar-IQ" sz="3100" dirty="0" smtClean="0">
                <a:cs typeface="+mn-cs"/>
              </a:rPr>
              <a:t>اما </a:t>
            </a:r>
            <a:r>
              <a:rPr lang="ar-IQ" sz="3100" dirty="0">
                <a:cs typeface="+mn-cs"/>
              </a:rPr>
              <a:t>كل من(</a:t>
            </a:r>
            <a:r>
              <a:rPr lang="en-US" sz="3100" dirty="0" smtClean="0">
                <a:cs typeface="+mn-cs"/>
              </a:rPr>
              <a:t>Kotler&amp;Keller,2009</a:t>
            </a:r>
            <a:r>
              <a:rPr lang="ar-IQ" sz="3100" dirty="0" smtClean="0">
                <a:cs typeface="+mn-cs"/>
              </a:rPr>
              <a:t> ) فقد </a:t>
            </a:r>
            <a:r>
              <a:rPr lang="ar-IQ" sz="3100" dirty="0">
                <a:cs typeface="+mn-cs"/>
              </a:rPr>
              <a:t>عرفا الرضا بانه  " يعبرعن شعور الشخص </a:t>
            </a:r>
            <a:r>
              <a:rPr lang="ar-IQ" sz="3100" dirty="0" smtClean="0">
                <a:cs typeface="+mn-cs"/>
              </a:rPr>
              <a:t>بالسعادة اوبخيبة </a:t>
            </a:r>
            <a:r>
              <a:rPr lang="ar-IQ" sz="3100" dirty="0">
                <a:cs typeface="+mn-cs"/>
              </a:rPr>
              <a:t>الامل نتيجة المقارنة بين اداء المنتوج وتوقعاتهم " .</a:t>
            </a:r>
            <a:r>
              <a:rPr lang="ar-IQ" dirty="0"/>
              <a:t/>
            </a:r>
            <a:br>
              <a:rPr lang="ar-IQ" dirty="0"/>
            </a:br>
            <a:r>
              <a:rPr lang="ar-IQ" sz="3100" dirty="0">
                <a:cs typeface="+mn-cs"/>
              </a:rPr>
              <a:t> ويرى الباحثون ان رضا الزبون يعتمد على الاداء المدرك للمنتوج (سلعة-خدمة)  والقيمة المتوقعة التي سيحصل عليها الزبون جراء استهلاكه لهذا المنتوج ,فعندما يكون الاداء اقل من المتوقع فان الزبون يشعر بعدم الرضا مما سيؤدي الى تحوله الى منافسين اخرين,اما اذا كان الاداء يطابق ما هو متوقع فان الزبون سيشعر بالرضا  مما سيؤدي الى تكرار عملية الشراء و التحدث بايجابية .</a:t>
            </a:r>
          </a:p>
        </p:txBody>
      </p:sp>
    </p:spTree>
    <p:extLst>
      <p:ext uri="{BB962C8B-B14F-4D97-AF65-F5344CB8AC3E}">
        <p14:creationId xmlns:p14="http://schemas.microsoft.com/office/powerpoint/2010/main" val="31023056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476672"/>
            <a:ext cx="9144000" cy="6381328"/>
          </a:xfrm>
        </p:spPr>
        <p:txBody>
          <a:bodyPr>
            <a:noAutofit/>
          </a:bodyPr>
          <a:lstStyle/>
          <a:p>
            <a:pPr algn="r"/>
            <a:r>
              <a:rPr lang="ar-IQ" sz="2800" b="1" dirty="0">
                <a:cs typeface="+mn-cs"/>
              </a:rPr>
              <a:t>2</a:t>
            </a:r>
            <a:r>
              <a:rPr lang="ar-IQ" sz="2800" b="1" dirty="0" smtClean="0">
                <a:cs typeface="+mn-cs"/>
              </a:rPr>
              <a:t>- </a:t>
            </a:r>
            <a:r>
              <a:rPr lang="ar-IQ" sz="2800" b="1" dirty="0">
                <a:cs typeface="+mn-cs"/>
              </a:rPr>
              <a:t>اهمية رضا </a:t>
            </a:r>
            <a:r>
              <a:rPr lang="ar-IQ" sz="2800" b="1" dirty="0" smtClean="0">
                <a:cs typeface="+mn-cs"/>
              </a:rPr>
              <a:t>الزبون  </a:t>
            </a:r>
            <a:r>
              <a:rPr lang="ar-IQ" sz="2800" dirty="0" smtClean="0">
                <a:cs typeface="+mn-cs"/>
              </a:rPr>
              <a:t>تكمن </a:t>
            </a:r>
            <a:r>
              <a:rPr lang="ar-IQ" sz="2800" dirty="0">
                <a:cs typeface="+mn-cs"/>
              </a:rPr>
              <a:t>اهمية رضا الزبو ن في الاتي :</a:t>
            </a:r>
            <a:br>
              <a:rPr lang="ar-IQ" sz="2800" dirty="0">
                <a:cs typeface="+mn-cs"/>
              </a:rPr>
            </a:br>
            <a:r>
              <a:rPr lang="ar-IQ" sz="2800" dirty="0" smtClean="0">
                <a:cs typeface="+mn-cs"/>
              </a:rPr>
              <a:t>أ- </a:t>
            </a:r>
            <a:r>
              <a:rPr lang="ar-IQ" sz="2800" dirty="0">
                <a:cs typeface="+mn-cs"/>
              </a:rPr>
              <a:t>يسهم في تعزيز ولاؤه ويؤثر على نوايا إعادة وتكرار الشراء .</a:t>
            </a:r>
            <a:br>
              <a:rPr lang="ar-IQ" sz="2800" dirty="0">
                <a:cs typeface="+mn-cs"/>
              </a:rPr>
            </a:br>
            <a:r>
              <a:rPr lang="ar-IQ" sz="2800" dirty="0">
                <a:cs typeface="+mn-cs"/>
              </a:rPr>
              <a:t>ب – يكون لديهم الإستعداد للشراء بسعر أعلى وأنهم أقل حساسية للسعر .</a:t>
            </a:r>
            <a:br>
              <a:rPr lang="ar-IQ" sz="2800" dirty="0">
                <a:cs typeface="+mn-cs"/>
              </a:rPr>
            </a:br>
            <a:r>
              <a:rPr lang="ar-IQ" sz="2800" dirty="0">
                <a:cs typeface="+mn-cs"/>
              </a:rPr>
              <a:t>ت- سيتحدث للآخرين بشكل ايجابي مما سيولد زبائن جدد .</a:t>
            </a:r>
            <a:br>
              <a:rPr lang="ar-IQ" sz="2800" dirty="0">
                <a:cs typeface="+mn-cs"/>
              </a:rPr>
            </a:br>
            <a:r>
              <a:rPr lang="ar-IQ" sz="2800" dirty="0">
                <a:cs typeface="+mn-cs"/>
              </a:rPr>
              <a:t>ث - يعد رضا الزبون واحد من المكونات الرئيسة للنجاح في السوق .</a:t>
            </a:r>
            <a:br>
              <a:rPr lang="ar-IQ" sz="2800" dirty="0">
                <a:cs typeface="+mn-cs"/>
              </a:rPr>
            </a:br>
            <a:r>
              <a:rPr lang="ar-IQ" sz="2800" dirty="0">
                <a:cs typeface="+mn-cs"/>
              </a:rPr>
              <a:t>ج – يسهم في زيادة الربحية على الدى الطويل.</a:t>
            </a:r>
            <a:br>
              <a:rPr lang="ar-IQ" sz="2800" dirty="0">
                <a:cs typeface="+mn-cs"/>
              </a:rPr>
            </a:br>
            <a:r>
              <a:rPr lang="ar-IQ" sz="2800" dirty="0" smtClean="0">
                <a:cs typeface="+mn-cs"/>
              </a:rPr>
              <a:t>(</a:t>
            </a:r>
            <a:r>
              <a:rPr lang="en-US" sz="2800" dirty="0" smtClean="0">
                <a:cs typeface="+mn-cs"/>
              </a:rPr>
              <a:t> (</a:t>
            </a:r>
            <a:r>
              <a:rPr lang="en-US" sz="2000" dirty="0" smtClean="0">
                <a:cs typeface="+mn-cs"/>
              </a:rPr>
              <a:t>Mittal&amp;Khirallah,2001</a:t>
            </a:r>
            <a:r>
              <a:rPr lang="ar-IQ" sz="2000" dirty="0" smtClean="0">
                <a:cs typeface="+mn-cs"/>
              </a:rPr>
              <a:t>و</a:t>
            </a:r>
            <a:r>
              <a:rPr lang="en-US" sz="2000" dirty="0" smtClean="0">
                <a:cs typeface="+mn-cs"/>
              </a:rPr>
              <a:t> (Singh,2006 )</a:t>
            </a:r>
            <a:r>
              <a:rPr lang="ar-IQ" sz="2000" dirty="0" smtClean="0">
                <a:cs typeface="+mn-cs"/>
              </a:rPr>
              <a:t>و</a:t>
            </a:r>
            <a:r>
              <a:rPr lang="en-US" sz="2000" dirty="0" smtClean="0">
                <a:cs typeface="+mn-cs"/>
              </a:rPr>
              <a:t>Mostaghel,2006).  </a:t>
            </a:r>
            <a:r>
              <a:rPr lang="ar-IQ" sz="2000" dirty="0" smtClean="0">
                <a:cs typeface="+mn-cs"/>
              </a:rPr>
              <a:t>)</a:t>
            </a:r>
            <a:r>
              <a:rPr lang="en-US" sz="2000" dirty="0">
                <a:cs typeface="+mn-cs"/>
              </a:rPr>
              <a:t/>
            </a:r>
            <a:br>
              <a:rPr lang="en-US" sz="2000" dirty="0">
                <a:cs typeface="+mn-cs"/>
              </a:rPr>
            </a:br>
            <a:r>
              <a:rPr lang="ar-IQ" sz="2000" dirty="0">
                <a:cs typeface="+mn-cs"/>
              </a:rPr>
              <a:t> </a:t>
            </a:r>
            <a:r>
              <a:rPr lang="ar-IQ" sz="2000" b="1" dirty="0">
                <a:cs typeface="+mn-cs"/>
              </a:rPr>
              <a:t>ويرى</a:t>
            </a:r>
            <a:r>
              <a:rPr lang="en-US" sz="2000" b="1" dirty="0">
                <a:cs typeface="+mn-cs"/>
              </a:rPr>
              <a:t>Kotler et al,2002) </a:t>
            </a:r>
            <a:r>
              <a:rPr lang="ar-IQ" sz="2800" b="1" dirty="0" smtClean="0">
                <a:cs typeface="+mn-cs"/>
              </a:rPr>
              <a:t/>
            </a:r>
            <a:br>
              <a:rPr lang="ar-IQ" sz="2800" b="1" dirty="0" smtClean="0">
                <a:cs typeface="+mn-cs"/>
              </a:rPr>
            </a:br>
            <a:r>
              <a:rPr lang="ar-IQ" sz="2800" dirty="0" smtClean="0">
                <a:cs typeface="+mn-cs"/>
              </a:rPr>
              <a:t>ان </a:t>
            </a:r>
            <a:r>
              <a:rPr lang="ar-IQ" sz="2800" dirty="0">
                <a:cs typeface="+mn-cs"/>
              </a:rPr>
              <a:t>منظمات الاعمال التي تهدف للفوز في سوق اليوم يتطلب منها بناء علاقة مع زبائنها وليس عملية تقديم  المنتجات فقط , وان بناء العلاقة يعني تقديم قيمة للزبان المستهدفين تكون متفوقة فيها على منافسيها لان الزبائن تهدف دائما الحصول على أقصى حد من الرضا عن المنتجات (السلع –الخدمات)التي يشترونها</a:t>
            </a:r>
            <a:br>
              <a:rPr lang="ar-IQ" sz="2800" dirty="0">
                <a:cs typeface="+mn-cs"/>
              </a:rPr>
            </a:br>
            <a:r>
              <a:rPr lang="ar-IQ" sz="2800" dirty="0">
                <a:cs typeface="+mn-cs"/>
              </a:rPr>
              <a:t/>
            </a:r>
            <a:br>
              <a:rPr lang="ar-IQ" sz="2800" dirty="0">
                <a:cs typeface="+mn-cs"/>
              </a:rPr>
            </a:br>
            <a:endParaRPr lang="ar-IQ" sz="2800" dirty="0">
              <a:cs typeface="+mn-cs"/>
            </a:endParaRPr>
          </a:p>
        </p:txBody>
      </p:sp>
    </p:spTree>
    <p:extLst>
      <p:ext uri="{BB962C8B-B14F-4D97-AF65-F5344CB8AC3E}">
        <p14:creationId xmlns:p14="http://schemas.microsoft.com/office/powerpoint/2010/main" val="23788312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IQ" sz="2800" b="1" dirty="0"/>
              <a:t>-3 العوامل المؤثرة في رضا الزبون</a:t>
            </a:r>
          </a:p>
        </p:txBody>
      </p:sp>
      <p:sp>
        <p:nvSpPr>
          <p:cNvPr id="3" name="عنصر نائب للمحتوى 2"/>
          <p:cNvSpPr>
            <a:spLocks noGrp="1"/>
          </p:cNvSpPr>
          <p:nvPr>
            <p:ph idx="1"/>
          </p:nvPr>
        </p:nvSpPr>
        <p:spPr/>
        <p:txBody>
          <a:bodyPr/>
          <a:lstStyle/>
          <a:p>
            <a:pPr algn="just"/>
            <a:r>
              <a:rPr lang="ar-IQ" dirty="0"/>
              <a:t> اختلفت وجهات نظر الكتاب والباحثين في تحديد العوامل المؤثرة في رضا الزبون تبعا لتوجهاتهم ,فقد حددها ((</a:t>
            </a:r>
            <a:r>
              <a:rPr lang="en-US" dirty="0"/>
              <a:t>Zeithaml et al. 2006 </a:t>
            </a:r>
            <a:r>
              <a:rPr lang="ar-IQ" dirty="0"/>
              <a:t>في (السعر, جودة السلعة وجودة الخدمة المدركة ),كما حددها (</a:t>
            </a:r>
            <a:r>
              <a:rPr lang="en-US" dirty="0"/>
              <a:t>Wilson et al,:2008)</a:t>
            </a:r>
            <a:r>
              <a:rPr lang="ar-IQ" dirty="0"/>
              <a:t>في(جودة الخدمة,جودة السلعة والسعر)  ( </a:t>
            </a:r>
            <a:r>
              <a:rPr lang="en-US" dirty="0"/>
              <a:t>Eriksson,2011) ,</a:t>
            </a:r>
            <a:r>
              <a:rPr lang="ar-IQ" dirty="0"/>
              <a:t>في حين حددها (</a:t>
            </a:r>
            <a:r>
              <a:rPr lang="en-US" dirty="0"/>
              <a:t>Sabir,2014) </a:t>
            </a:r>
            <a:r>
              <a:rPr lang="ar-IQ" dirty="0"/>
              <a:t>بثلاثة ابعاد هي (جودة الخدمة ,السعروالبيئة) ,كما حددها (</a:t>
            </a:r>
            <a:r>
              <a:rPr lang="en-US" dirty="0"/>
              <a:t>Javadeyn &amp; Keymasi,2005)  </a:t>
            </a:r>
            <a:r>
              <a:rPr lang="ar-IQ" dirty="0"/>
              <a:t>في(جودة الخدمة، جودة السلعة,السعر والعوامل الظرفية والفورية )</a:t>
            </a:r>
          </a:p>
        </p:txBody>
      </p:sp>
    </p:spTree>
    <p:extLst>
      <p:ext uri="{BB962C8B-B14F-4D97-AF65-F5344CB8AC3E}">
        <p14:creationId xmlns:p14="http://schemas.microsoft.com/office/powerpoint/2010/main" val="2257282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6768" y="0"/>
            <a:ext cx="9144000" cy="1143000"/>
          </a:xfrm>
        </p:spPr>
        <p:style>
          <a:lnRef idx="0">
            <a:schemeClr val="accent2"/>
          </a:lnRef>
          <a:fillRef idx="3">
            <a:schemeClr val="accent2"/>
          </a:fillRef>
          <a:effectRef idx="3">
            <a:schemeClr val="accent2"/>
          </a:effectRef>
          <a:fontRef idx="minor">
            <a:schemeClr val="lt1"/>
          </a:fontRef>
        </p:style>
        <p:txBody>
          <a:bodyPr>
            <a:normAutofit/>
          </a:bodyPr>
          <a:lstStyle/>
          <a:p>
            <a:r>
              <a:rPr lang="ar-IQ" sz="2800" b="1" dirty="0"/>
              <a:t>مفهوم  سلسلة </a:t>
            </a:r>
            <a:r>
              <a:rPr lang="ar-IQ" sz="2800" b="1" dirty="0" smtClean="0"/>
              <a:t>التوريد</a:t>
            </a:r>
            <a:br>
              <a:rPr lang="ar-IQ" sz="2800" b="1" dirty="0" smtClean="0"/>
            </a:br>
            <a:r>
              <a:rPr lang="ar-IQ" sz="2800" b="1" dirty="0" smtClean="0"/>
              <a:t> </a:t>
            </a:r>
            <a:r>
              <a:rPr lang="en-US" sz="2800" b="1" dirty="0"/>
              <a:t>Supply chain concept</a:t>
            </a:r>
            <a:endParaRPr lang="ar-IQ" sz="2800" b="1" dirty="0"/>
          </a:p>
        </p:txBody>
      </p:sp>
      <p:sp>
        <p:nvSpPr>
          <p:cNvPr id="3" name="عنصر نائب للمحتوى 2"/>
          <p:cNvSpPr>
            <a:spLocks noGrp="1"/>
          </p:cNvSpPr>
          <p:nvPr>
            <p:ph idx="1"/>
          </p:nvPr>
        </p:nvSpPr>
        <p:spPr>
          <a:xfrm>
            <a:off x="0" y="980728"/>
            <a:ext cx="9036496" cy="5760640"/>
          </a:xfrm>
        </p:spPr>
        <p:style>
          <a:lnRef idx="1">
            <a:schemeClr val="accent2"/>
          </a:lnRef>
          <a:fillRef idx="2">
            <a:schemeClr val="accent2"/>
          </a:fillRef>
          <a:effectRef idx="1">
            <a:schemeClr val="accent2"/>
          </a:effectRef>
          <a:fontRef idx="minor">
            <a:schemeClr val="dk1"/>
          </a:fontRef>
        </p:style>
        <p:txBody>
          <a:bodyPr>
            <a:normAutofit lnSpcReduction="10000"/>
          </a:bodyPr>
          <a:lstStyle/>
          <a:p>
            <a:r>
              <a:rPr lang="ar-IQ" sz="2800" dirty="0"/>
              <a:t>لقد ظهر ت العديد من المفاهيم لسلسلة التوريد بسبب اختلاف وجهات نظر الكتاب والباحثين, اذ </a:t>
            </a:r>
            <a:r>
              <a:rPr lang="ar-IQ" sz="2800" dirty="0" smtClean="0"/>
              <a:t>عرفها</a:t>
            </a:r>
            <a:r>
              <a:rPr lang="en-US" sz="2800" b="1" dirty="0"/>
              <a:t>Mentzer  et al , 2001)</a:t>
            </a:r>
            <a:r>
              <a:rPr lang="ar-IQ" sz="2800" b="1" dirty="0"/>
              <a:t> )</a:t>
            </a:r>
            <a:endParaRPr lang="en-US" sz="2800" b="1" dirty="0"/>
          </a:p>
          <a:p>
            <a:r>
              <a:rPr lang="ar-IQ" sz="2800" dirty="0" smtClean="0"/>
              <a:t>بانها </a:t>
            </a:r>
            <a:r>
              <a:rPr lang="ar-IQ" sz="2800" dirty="0"/>
              <a:t>" مجموعة من المنظمات التي من خلالها تمرر المواد نحو الأمام وهذه المنظمات يعتمد بعضها على البعض الآخر وترتبط بإنتاج المنتوج وتسليمه إلى الزبون النهائي , وان موردي المواد الأولية وتجار الجملة والمفرد وشركات النقل كلهم أعضاء في هذه السلسلة " , </a:t>
            </a:r>
            <a:endParaRPr lang="ar-IQ" sz="2800" dirty="0" smtClean="0"/>
          </a:p>
          <a:p>
            <a:pPr marL="0" indent="0">
              <a:buNone/>
            </a:pPr>
            <a:r>
              <a:rPr lang="ar-IQ" sz="2800" b="1" dirty="0" smtClean="0"/>
              <a:t> </a:t>
            </a:r>
            <a:r>
              <a:rPr lang="ar-IQ" sz="2800" b="1" dirty="0"/>
              <a:t>بينما  وضح كل من </a:t>
            </a:r>
            <a:r>
              <a:rPr lang="ar-IQ" sz="2800" b="1" dirty="0" smtClean="0"/>
              <a:t>(</a:t>
            </a:r>
            <a:r>
              <a:rPr lang="en-US" sz="2800" b="1" dirty="0" smtClean="0"/>
              <a:t>   ( Hartline </a:t>
            </a:r>
            <a:r>
              <a:rPr lang="en-US" sz="2800" b="1" dirty="0"/>
              <a:t>&amp; Ferrell, 2008)  </a:t>
            </a:r>
            <a:endParaRPr lang="ar-IQ" sz="2800" b="1" dirty="0" smtClean="0"/>
          </a:p>
          <a:p>
            <a:pPr marL="0" indent="0">
              <a:buNone/>
            </a:pPr>
            <a:r>
              <a:rPr lang="ar-IQ" sz="2800" dirty="0" smtClean="0"/>
              <a:t>بانها</a:t>
            </a:r>
            <a:r>
              <a:rPr lang="ar-IQ" sz="2800" dirty="0"/>
              <a:t>" تتمثل بالتدفقات المادية والمعلوماتية  من خلال ارتباط وتكامل كل اعضاء السلسلة التي تبدأ بالموردين ,المنتجين,مندوبي البيع ومن ثم الزبائن النهائيين </a:t>
            </a:r>
            <a:endParaRPr lang="ar-IQ" sz="2800" dirty="0" smtClean="0"/>
          </a:p>
          <a:p>
            <a:pPr marL="0" indent="0">
              <a:buNone/>
            </a:pPr>
            <a:r>
              <a:rPr lang="ar-IQ" sz="2800" b="1" dirty="0" smtClean="0"/>
              <a:t>في </a:t>
            </a:r>
            <a:r>
              <a:rPr lang="ar-IQ" sz="2800" b="1" dirty="0"/>
              <a:t>حين اشار  </a:t>
            </a:r>
            <a:r>
              <a:rPr lang="en-US" sz="2800" b="1" dirty="0" smtClean="0"/>
              <a:t>Lu </a:t>
            </a:r>
            <a:r>
              <a:rPr lang="en-US" sz="2800" b="1" dirty="0"/>
              <a:t>,2011</a:t>
            </a:r>
            <a:r>
              <a:rPr lang="en-US" sz="2800" dirty="0"/>
              <a:t>) </a:t>
            </a:r>
            <a:r>
              <a:rPr lang="ar-IQ" sz="2800" dirty="0" smtClean="0"/>
              <a:t>)</a:t>
            </a:r>
          </a:p>
          <a:p>
            <a:pPr marL="0" indent="0">
              <a:buNone/>
            </a:pPr>
            <a:r>
              <a:rPr lang="ar-IQ" sz="2800" dirty="0" smtClean="0"/>
              <a:t>الى </a:t>
            </a:r>
            <a:r>
              <a:rPr lang="ar-IQ" sz="2800" dirty="0"/>
              <a:t>ان سلسلة التوريد هي " مجموعة من المنظمات المترابطة والمشتركة التي تضيف قيمة إلى مجرى المدخلات المتحولة من مصدرها الأصلي الى منتجات (سلع- خدمات ) نهائية تلبي متطلبات الزبون النهائي " </a:t>
            </a:r>
          </a:p>
        </p:txBody>
      </p:sp>
    </p:spTree>
    <p:extLst>
      <p:ext uri="{BB962C8B-B14F-4D97-AF65-F5344CB8AC3E}">
        <p14:creationId xmlns:p14="http://schemas.microsoft.com/office/powerpoint/2010/main" val="41662670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9512" y="274638"/>
            <a:ext cx="8507288" cy="6466730"/>
          </a:xfrm>
        </p:spPr>
        <p:style>
          <a:lnRef idx="1">
            <a:schemeClr val="accent2"/>
          </a:lnRef>
          <a:fillRef idx="2">
            <a:schemeClr val="accent2"/>
          </a:fillRef>
          <a:effectRef idx="1">
            <a:schemeClr val="accent2"/>
          </a:effectRef>
          <a:fontRef idx="minor">
            <a:schemeClr val="dk1"/>
          </a:fontRef>
        </p:style>
        <p:txBody>
          <a:bodyPr>
            <a:normAutofit fontScale="90000"/>
          </a:bodyPr>
          <a:lstStyle/>
          <a:p>
            <a:pPr algn="r"/>
            <a:r>
              <a:rPr lang="ar-IQ" sz="2800" dirty="0"/>
              <a:t>وراى </a:t>
            </a:r>
            <a:r>
              <a:rPr lang="en-US" sz="2800" dirty="0"/>
              <a:t>Mangan et al, 2012)) </a:t>
            </a:r>
            <a:r>
              <a:rPr lang="ar-IQ" sz="2800" dirty="0"/>
              <a:t>أن سلسلة التوريد "هي شبكة من المنظمات المترابطة في ادنى واعلى السلسلة والتي تختلف مع بعضها من حيث العمليات والاجراءات لتوفير المنتجات ( سلع – خدمات ) وصولا الى الزبون النهائي" , وفي اطار النظرةالشاملة على المستوي العالمي نتيجة للتطور الحاصل في نظام المعلومات والاتصالات فقد تم وضع سلسلة الموردين في سياق شبكة المنظمات  العالمية , اذ عرف  كل من ( </a:t>
            </a:r>
            <a:r>
              <a:rPr lang="en-US" sz="2800" dirty="0"/>
              <a:t>Plattner &amp; Leukert ,2015)  </a:t>
            </a:r>
            <a:r>
              <a:rPr lang="ar-IQ" sz="2800" dirty="0"/>
              <a:t>سلسلة التوريد بانها "شبكة من المنظمات العالمية التي تعمل معا لتحسين تدفق المواد والمعلومات بين الموردين والزبائن , وان تكون العمليات التشغيلية اقل تكلفة ممكنة واسرع ما يمكن  لتدفق المنتجات باتجاه الامام من الموردين الى الزبائن بهدف ارضائهم وتدفق النقود بالاتجاه الخلفي من الزبائن الى الموردين " </a:t>
            </a:r>
            <a:br>
              <a:rPr lang="ar-IQ" sz="2800" dirty="0"/>
            </a:br>
            <a:r>
              <a:rPr lang="ar-IQ" sz="2800" dirty="0"/>
              <a:t> ويرى الباحثون من خلال ما ورد من مفاهيم تم ذكرها  آنفا ان سلسلة التوريد هي سلسلة متكاملة من النشاطات والعمليات التي تبدأ من المورد الى الزبون النهائي وبالعكس, تتضمن   عمليات لتدفق المعلومات,المواد والنقود باتجاهين متعاكسين بهدف تحويل المواد الاولية الى منتجات مصنعة نهائية ذات قيمة يتم تسليمها الى الزبون النهائي لكسب رضاه </a:t>
            </a:r>
            <a:br>
              <a:rPr lang="ar-IQ" sz="2800" dirty="0"/>
            </a:br>
            <a:endParaRPr lang="ar-IQ" sz="2800" dirty="0"/>
          </a:p>
        </p:txBody>
      </p:sp>
    </p:spTree>
    <p:extLst>
      <p:ext uri="{BB962C8B-B14F-4D97-AF65-F5344CB8AC3E}">
        <p14:creationId xmlns:p14="http://schemas.microsoft.com/office/powerpoint/2010/main" val="28284385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417638"/>
          </a:xfrm>
        </p:spPr>
        <p:style>
          <a:lnRef idx="1">
            <a:schemeClr val="accent6"/>
          </a:lnRef>
          <a:fillRef idx="2">
            <a:schemeClr val="accent6"/>
          </a:fillRef>
          <a:effectRef idx="1">
            <a:schemeClr val="accent6"/>
          </a:effectRef>
          <a:fontRef idx="minor">
            <a:schemeClr val="dk1"/>
          </a:fontRef>
        </p:style>
        <p:txBody>
          <a:bodyPr>
            <a:normAutofit/>
          </a:bodyPr>
          <a:lstStyle/>
          <a:p>
            <a:pPr algn="ctr"/>
            <a:r>
              <a:rPr lang="ar-IQ" sz="31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2- مفهوم ادارة سلسلة التجهيز</a:t>
            </a:r>
            <a:br>
              <a:rPr lang="ar-IQ" sz="31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en-US" sz="31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The concept of supply chain management</a:t>
            </a:r>
            <a:endParaRPr lang="ar-IQ" sz="31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عنصر نائب للمحتوى 2"/>
          <p:cNvSpPr>
            <a:spLocks noGrp="1"/>
          </p:cNvSpPr>
          <p:nvPr>
            <p:ph idx="1"/>
          </p:nvPr>
        </p:nvSpPr>
        <p:spPr>
          <a:xfrm>
            <a:off x="0" y="1340768"/>
            <a:ext cx="9144000" cy="5517232"/>
          </a:xfrm>
        </p:spPr>
        <p:style>
          <a:lnRef idx="1">
            <a:schemeClr val="accent6"/>
          </a:lnRef>
          <a:fillRef idx="2">
            <a:schemeClr val="accent6"/>
          </a:fillRef>
          <a:effectRef idx="1">
            <a:schemeClr val="accent6"/>
          </a:effectRef>
          <a:fontRef idx="minor">
            <a:schemeClr val="dk1"/>
          </a:fontRef>
        </p:style>
        <p:txBody>
          <a:bodyPr>
            <a:normAutofit/>
          </a:bodyPr>
          <a:lstStyle/>
          <a:p>
            <a:pPr algn="just"/>
            <a:r>
              <a:rPr lang="ar-IQ" sz="3200" dirty="0"/>
              <a:t>تمثل ادارة سلسلة التجهيز بحد ذاتها اليوم تحدياً آخر للمنظمات بسبب انتقال السلسلة من المفهوم التقليدي الذي يعنى بادارة التدفق المادي عبر حلقات السلسلة الى ادارة مجموعة من العمليات المتكاملة والعلاقات الديناميكية التي تسعى الى خلق وتقديم القيمة الى الزبون ، فقد عرف ادارة السلسلة بانها "تنسيق الطلب والتجهيز للمنتجات والخدمات بين مجهزي المجهزين والزبائن اذ تتضمن تدفق المنتجات والمعلومات والنقد بين الشركاء في السلسلة" ، كما عرفت ادارة السلسلة على انها "تنسيق نظامي استراتيجي لوظائف الاعمال ضمن المنظمة الواحدة وعلى مدى عمليات السلسلة لغرض تطوير اداء طويل الامد للمنظمة الواحدة ولسلسلة التجهيز ككل"</a:t>
            </a:r>
          </a:p>
        </p:txBody>
      </p:sp>
    </p:spTree>
    <p:extLst>
      <p:ext uri="{BB962C8B-B14F-4D97-AF65-F5344CB8AC3E}">
        <p14:creationId xmlns:p14="http://schemas.microsoft.com/office/powerpoint/2010/main" val="24569095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1846" y="476672"/>
            <a:ext cx="9112154" cy="1080120"/>
          </a:xfrm>
        </p:spPr>
        <p:txBody>
          <a:bodyPr>
            <a:normAutofit/>
          </a:bodyPr>
          <a:lstStyle/>
          <a:p>
            <a:pPr algn="ctr"/>
            <a:r>
              <a:rPr lang="ar-IQ" sz="2800" b="1" dirty="0"/>
              <a:t>3- اهمية سلسلة التوريد</a:t>
            </a:r>
          </a:p>
        </p:txBody>
      </p:sp>
      <p:sp>
        <p:nvSpPr>
          <p:cNvPr id="3" name="عنصر نائب للمحتوى 2"/>
          <p:cNvSpPr>
            <a:spLocks noGrp="1"/>
          </p:cNvSpPr>
          <p:nvPr>
            <p:ph idx="1"/>
          </p:nvPr>
        </p:nvSpPr>
        <p:spPr>
          <a:xfrm>
            <a:off x="15078" y="1268760"/>
            <a:ext cx="9128922" cy="5589240"/>
          </a:xfrm>
        </p:spPr>
        <p:txBody>
          <a:bodyPr/>
          <a:lstStyle/>
          <a:p>
            <a:pPr marL="109728" indent="0">
              <a:buNone/>
            </a:pPr>
            <a:r>
              <a:rPr lang="ar-IQ" dirty="0" smtClean="0"/>
              <a:t>  تكمن </a:t>
            </a:r>
            <a:r>
              <a:rPr lang="ar-IQ" dirty="0"/>
              <a:t>اهمية سلسلة التوريد في اكساب المنظمة اسبقيات تنافسية تمكنها من : </a:t>
            </a:r>
          </a:p>
          <a:p>
            <a:r>
              <a:rPr lang="ar-IQ" dirty="0"/>
              <a:t>أ – ضمان التدفق الانسيابي للمواد الخام وغيرها من المدخلات التي تشكل في النهاية مخرجات للعملية الانتاجية بشكل سلع أو خدمات تقدم للزبائن .</a:t>
            </a:r>
          </a:p>
          <a:p>
            <a:r>
              <a:rPr lang="ar-IQ" dirty="0"/>
              <a:t>ب - تقديم قيمة كبيرة للمنظمة تعتمد على التخطيط والتنفيذ الناجح للعمليات .</a:t>
            </a:r>
          </a:p>
          <a:p>
            <a:r>
              <a:rPr lang="ar-IQ" dirty="0"/>
              <a:t>ت- الاستجابة السريعة لمتطلبات الزبائن وتسليم المنتجات اليهم في الوقت المناسب .</a:t>
            </a:r>
          </a:p>
          <a:p>
            <a:r>
              <a:rPr lang="ar-IQ" dirty="0"/>
              <a:t>ث- توفير إطار معلومات مشترك  يدعم الاتصال والتعاون وكذلك التعامل بشكل أفضل مع الزبائن .</a:t>
            </a:r>
          </a:p>
          <a:p>
            <a:r>
              <a:rPr lang="ar-IQ" dirty="0"/>
              <a:t>ج - تعزيز الاتصالات الداخلية  والتعاون من اجل زيادة رضا العاملين . </a:t>
            </a:r>
          </a:p>
          <a:p>
            <a:r>
              <a:rPr lang="ar-IQ" dirty="0"/>
              <a:t>    </a:t>
            </a:r>
            <a:r>
              <a:rPr lang="ar-IQ" dirty="0" smtClean="0"/>
              <a:t>(</a:t>
            </a:r>
            <a:r>
              <a:rPr lang="en-US" dirty="0" smtClean="0"/>
              <a:t>(Treacey,2005 </a:t>
            </a:r>
            <a:r>
              <a:rPr lang="ar-IQ" dirty="0"/>
              <a:t>و </a:t>
            </a:r>
            <a:r>
              <a:rPr lang="ar-IQ" dirty="0" smtClean="0"/>
              <a:t>(</a:t>
            </a:r>
            <a:r>
              <a:rPr lang="en-US" dirty="0" smtClean="0"/>
              <a:t>(Thomas </a:t>
            </a:r>
            <a:r>
              <a:rPr lang="en-US" dirty="0"/>
              <a:t>&amp; Capperella ,</a:t>
            </a:r>
            <a:r>
              <a:rPr lang="en-US" dirty="0" smtClean="0"/>
              <a:t>2007</a:t>
            </a:r>
            <a:endParaRPr lang="en-US" dirty="0"/>
          </a:p>
        </p:txBody>
      </p:sp>
    </p:spTree>
    <p:extLst>
      <p:ext uri="{BB962C8B-B14F-4D97-AF65-F5344CB8AC3E}">
        <p14:creationId xmlns:p14="http://schemas.microsoft.com/office/powerpoint/2010/main" val="39066115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404664"/>
            <a:ext cx="9144000" cy="1066800"/>
          </a:xfrm>
        </p:spPr>
        <p:txBody>
          <a:bodyPr>
            <a:normAutofit/>
          </a:bodyPr>
          <a:lstStyle/>
          <a:p>
            <a:pPr algn="ctr"/>
            <a:r>
              <a:rPr lang="ar-IQ" sz="2800" b="1" dirty="0"/>
              <a:t>4- اهداف سلسلة التوريد</a:t>
            </a:r>
          </a:p>
        </p:txBody>
      </p:sp>
      <p:sp>
        <p:nvSpPr>
          <p:cNvPr id="3" name="عنصر نائب للمحتوى 2"/>
          <p:cNvSpPr>
            <a:spLocks noGrp="1"/>
          </p:cNvSpPr>
          <p:nvPr>
            <p:ph idx="1"/>
          </p:nvPr>
        </p:nvSpPr>
        <p:spPr>
          <a:xfrm>
            <a:off x="21838" y="1196752"/>
            <a:ext cx="9122161" cy="5661248"/>
          </a:xfrm>
        </p:spPr>
        <p:txBody>
          <a:bodyPr/>
          <a:lstStyle/>
          <a:p>
            <a:pPr marL="109728" indent="0">
              <a:buNone/>
            </a:pPr>
            <a:r>
              <a:rPr lang="ar-IQ" b="1" dirty="0" smtClean="0"/>
              <a:t>   </a:t>
            </a:r>
            <a:r>
              <a:rPr lang="ar-IQ" b="1" dirty="0"/>
              <a:t>ان تحسين اداء سلسلة التوريد يهدف الى ما يأتي :</a:t>
            </a:r>
          </a:p>
          <a:p>
            <a:r>
              <a:rPr lang="ar-IQ" dirty="0"/>
              <a:t>أ‌-	تحسين جودة المنتجات من خلال  استخدام التكنولوجية المتطورة لتقديم أفضل قيمة للزبون.</a:t>
            </a:r>
          </a:p>
          <a:p>
            <a:r>
              <a:rPr lang="ar-IQ" dirty="0"/>
              <a:t>ب‌-	تحقيق الاتصال بالزبائن وجذبهم  بهدف الاستحواذ عليهم وكسب رضائهم .</a:t>
            </a:r>
          </a:p>
          <a:p>
            <a:r>
              <a:rPr lang="ar-IQ" dirty="0"/>
              <a:t>ت‌-	تحقيق التميز التشغيلي لزيادة الحصة السوقية وزيادة المبيعات .تخفيض التكاليف بشكل عام ,منها تكاليف (الخزن ,النقل والمواد المشتراة من الموردين نتيجة للعلاقات الجيدة التي تربطهم بالمنظمة ) وكذلك تقليل الهدر بالشكل الذي يؤدي الى تقليل التكاليف .</a:t>
            </a:r>
          </a:p>
          <a:p>
            <a:r>
              <a:rPr lang="ar-IQ" dirty="0"/>
              <a:t>ث‌-	تحسين الربح الحدي للمنتوج وزيادة التدفقات النقدية.</a:t>
            </a:r>
          </a:p>
          <a:p>
            <a:r>
              <a:rPr lang="ar-IQ" dirty="0"/>
              <a:t>ج‌-	زيادة كفاية التصنيع في جميع المستويات من خلال تقليل الهدر وانجاز الاعمال بصورة متميزة   ( </a:t>
            </a:r>
            <a:r>
              <a:rPr lang="en-US" dirty="0"/>
              <a:t>Slack,2002) </a:t>
            </a:r>
            <a:r>
              <a:rPr lang="ar-IQ" dirty="0"/>
              <a:t>و )  </a:t>
            </a:r>
            <a:r>
              <a:rPr lang="en-US" dirty="0" smtClean="0"/>
              <a:t>(Mentzer  </a:t>
            </a:r>
            <a:r>
              <a:rPr lang="en-US" dirty="0"/>
              <a:t>, 2003) </a:t>
            </a:r>
            <a:endParaRPr lang="ar-IQ" dirty="0"/>
          </a:p>
        </p:txBody>
      </p:sp>
    </p:spTree>
    <p:extLst>
      <p:ext uri="{BB962C8B-B14F-4D97-AF65-F5344CB8AC3E}">
        <p14:creationId xmlns:p14="http://schemas.microsoft.com/office/powerpoint/2010/main" val="33710340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1846" y="476672"/>
            <a:ext cx="9131739" cy="1066800"/>
          </a:xfrm>
        </p:spPr>
        <p:txBody>
          <a:bodyPr>
            <a:normAutofit/>
          </a:bodyPr>
          <a:lstStyle/>
          <a:p>
            <a:pPr algn="ctr"/>
            <a:r>
              <a:rPr lang="ar-IQ" sz="2800" b="1" dirty="0"/>
              <a:t>5- استراتيجيات سلاسل التوريد</a:t>
            </a:r>
          </a:p>
        </p:txBody>
      </p:sp>
      <p:sp>
        <p:nvSpPr>
          <p:cNvPr id="3" name="عنصر نائب للمحتوى 2"/>
          <p:cNvSpPr>
            <a:spLocks noGrp="1"/>
          </p:cNvSpPr>
          <p:nvPr>
            <p:ph idx="1"/>
          </p:nvPr>
        </p:nvSpPr>
        <p:spPr>
          <a:xfrm>
            <a:off x="0" y="1268760"/>
            <a:ext cx="8913168" cy="5589240"/>
          </a:xfrm>
        </p:spPr>
        <p:txBody>
          <a:bodyPr>
            <a:normAutofit lnSpcReduction="10000"/>
          </a:bodyPr>
          <a:lstStyle/>
          <a:p>
            <a:r>
              <a:rPr lang="ar-IQ" dirty="0"/>
              <a:t>حددها كل من (</a:t>
            </a:r>
            <a:r>
              <a:rPr lang="en-US" dirty="0"/>
              <a:t>Heizer &amp; Render,2004) </a:t>
            </a:r>
            <a:r>
              <a:rPr lang="ar-IQ" dirty="0"/>
              <a:t>باربع استراتيجيات وهي (التكامل العمودي، التوريد الخارجي، الائتلافات ، المنظمات الافتراضية) وصنفها</a:t>
            </a:r>
            <a:r>
              <a:rPr lang="ar-IQ" dirty="0" smtClean="0"/>
              <a:t>(</a:t>
            </a:r>
            <a:r>
              <a:rPr lang="en-US" dirty="0" smtClean="0"/>
              <a:t> (Ross,2oo8</a:t>
            </a:r>
            <a:r>
              <a:rPr lang="en-US" dirty="0"/>
              <a:t>)   </a:t>
            </a:r>
            <a:r>
              <a:rPr lang="ar-IQ" dirty="0"/>
              <a:t>وفق ثلاثة اساليب مختلفة هي( قيادة الكلفة" التوريد الرشيقة" , الأداء التشغيلي"مرونة العرض" والتركيز على الزبائن"التوريد العلائقية" ) </a:t>
            </a:r>
            <a:endParaRPr lang="ar-IQ" dirty="0" smtClean="0"/>
          </a:p>
          <a:p>
            <a:r>
              <a:rPr lang="ar-IQ" b="1" dirty="0"/>
              <a:t>أ‌-	استراتيجية التكامل العمودي</a:t>
            </a:r>
          </a:p>
          <a:p>
            <a:pPr marL="109728" indent="0">
              <a:buNone/>
            </a:pPr>
            <a:r>
              <a:rPr lang="ar-IQ" b="1" dirty="0" smtClean="0"/>
              <a:t>اشاركل </a:t>
            </a:r>
            <a:r>
              <a:rPr lang="ar-IQ" b="1" dirty="0"/>
              <a:t>من (</a:t>
            </a:r>
            <a:r>
              <a:rPr lang="en-US" sz="2000" b="1" dirty="0"/>
              <a:t>Heizer &amp; Render,2008)  </a:t>
            </a:r>
            <a:r>
              <a:rPr lang="ar-IQ" b="1" dirty="0" smtClean="0"/>
              <a:t>)ان </a:t>
            </a:r>
          </a:p>
          <a:p>
            <a:pPr marL="109728" indent="0">
              <a:buNone/>
            </a:pPr>
            <a:r>
              <a:rPr lang="ar-IQ" dirty="0"/>
              <a:t>يقصد به تطوير القدرة على انتاج سلع وخدمات قد تم شراءها سابقاً او القيام فعلياً بشراء موردين او موزعين ، وان هناك نوعين من  التكامل العمودي هما </a:t>
            </a:r>
            <a:endParaRPr lang="ar-IQ" dirty="0" smtClean="0"/>
          </a:p>
          <a:p>
            <a:pPr marL="109728" indent="0">
              <a:buNone/>
            </a:pPr>
            <a:r>
              <a:rPr lang="ar-IQ" b="1" dirty="0" smtClean="0"/>
              <a:t>التكامل </a:t>
            </a:r>
            <a:r>
              <a:rPr lang="ar-IQ" b="1" dirty="0"/>
              <a:t>العمودي الخلفي </a:t>
            </a:r>
            <a:r>
              <a:rPr lang="ar-IQ" dirty="0"/>
              <a:t>الذي يتمثل بشراء المنظمة لمورديها </a:t>
            </a:r>
            <a:endParaRPr lang="ar-IQ" dirty="0" smtClean="0"/>
          </a:p>
          <a:p>
            <a:pPr marL="109728" indent="0">
              <a:buNone/>
            </a:pPr>
            <a:r>
              <a:rPr lang="ar-IQ" b="1" dirty="0" smtClean="0"/>
              <a:t>والتكامل </a:t>
            </a:r>
            <a:r>
              <a:rPr lang="ar-IQ" b="1" dirty="0"/>
              <a:t>العمودي الامامي </a:t>
            </a:r>
            <a:r>
              <a:rPr lang="ar-IQ" dirty="0"/>
              <a:t>الذي يقوم منتج المواد الاولية بصنع مكونات المنتوج النهائي، وراى كل من </a:t>
            </a:r>
            <a:r>
              <a:rPr lang="ar-IQ" dirty="0" smtClean="0"/>
              <a:t>(</a:t>
            </a:r>
            <a:r>
              <a:rPr lang="en-US" dirty="0" smtClean="0"/>
              <a:t>(Lenders </a:t>
            </a:r>
            <a:r>
              <a:rPr lang="en-US" dirty="0"/>
              <a:t>&amp; </a:t>
            </a:r>
            <a:r>
              <a:rPr lang="en-US" dirty="0" smtClean="0"/>
              <a:t>Fearon,1997 </a:t>
            </a:r>
            <a:endParaRPr lang="ar-IQ" dirty="0" smtClean="0"/>
          </a:p>
        </p:txBody>
      </p:sp>
    </p:spTree>
    <p:extLst>
      <p:ext uri="{BB962C8B-B14F-4D97-AF65-F5344CB8AC3E}">
        <p14:creationId xmlns:p14="http://schemas.microsoft.com/office/powerpoint/2010/main" val="2399496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404664"/>
            <a:ext cx="9144000" cy="6453336"/>
          </a:xfrm>
        </p:spPr>
        <p:txBody>
          <a:bodyPr>
            <a:normAutofit/>
          </a:bodyPr>
          <a:lstStyle/>
          <a:p>
            <a:pPr algn="r"/>
            <a:r>
              <a:rPr lang="ar-IQ" sz="2800" b="1" dirty="0"/>
              <a:t>بأن هناك العديد من الاسباب التي تقود المنظمة الى الصنع بدلاً من الشراء وهي :ـ</a:t>
            </a:r>
            <a:br>
              <a:rPr lang="ar-IQ" sz="2800" b="1" dirty="0"/>
            </a:br>
            <a:r>
              <a:rPr lang="ar-IQ" sz="2800" dirty="0"/>
              <a:t/>
            </a:r>
            <a:br>
              <a:rPr lang="ar-IQ" sz="2800" dirty="0"/>
            </a:br>
            <a:r>
              <a:rPr lang="ar-IQ" sz="2800" dirty="0"/>
              <a:t>1- عدم وجود مورد يهتم بتوفير مثل هذه المواد او ان الكميات المعروضة قليلة جدا لاتلبي احتياجاتها .   </a:t>
            </a:r>
            <a:br>
              <a:rPr lang="ar-IQ" sz="2800" dirty="0"/>
            </a:br>
            <a:r>
              <a:rPr lang="ar-IQ" sz="2800" dirty="0"/>
              <a:t> 2</a:t>
            </a:r>
            <a:r>
              <a:rPr lang="ar-IQ" sz="2800" dirty="0" smtClean="0"/>
              <a:t>-قديتطلب </a:t>
            </a:r>
            <a:r>
              <a:rPr lang="ar-IQ" sz="2800" dirty="0"/>
              <a:t>انتاج مواد ذات جودة يتعذر على الموردين تجهيزها </a:t>
            </a:r>
            <a:r>
              <a:rPr lang="ar-IQ" sz="2800" dirty="0" smtClean="0"/>
              <a:t/>
            </a:r>
            <a:br>
              <a:rPr lang="ar-IQ" sz="2800" dirty="0" smtClean="0"/>
            </a:br>
            <a:r>
              <a:rPr lang="ar-IQ" sz="2800" dirty="0" smtClean="0"/>
              <a:t> 3 - </a:t>
            </a:r>
            <a:r>
              <a:rPr lang="ar-IQ" sz="2800" dirty="0"/>
              <a:t>ضمان اكبر لعملية التجهيز مع زيادة الطلب المتوقع .</a:t>
            </a:r>
            <a:br>
              <a:rPr lang="ar-IQ" sz="2800" dirty="0"/>
            </a:br>
            <a:r>
              <a:rPr lang="ar-IQ" sz="2800" dirty="0"/>
              <a:t> 4</a:t>
            </a:r>
            <a:r>
              <a:rPr lang="ar-IQ" sz="2800" dirty="0" smtClean="0"/>
              <a:t>-الحفاظ </a:t>
            </a:r>
            <a:r>
              <a:rPr lang="ar-IQ" sz="2800" dirty="0"/>
              <a:t>على الأسرار التكنولوجية الخاصة بالمنظمة </a:t>
            </a:r>
            <a:r>
              <a:rPr lang="ar-IQ" sz="2800" dirty="0" smtClean="0"/>
              <a:t>.</a:t>
            </a:r>
            <a:br>
              <a:rPr lang="ar-IQ" sz="2800" dirty="0" smtClean="0"/>
            </a:br>
            <a:r>
              <a:rPr lang="ar-IQ" sz="2800" dirty="0" smtClean="0"/>
              <a:t>5-الحصول </a:t>
            </a:r>
            <a:r>
              <a:rPr lang="ar-IQ" sz="2800" dirty="0"/>
              <a:t>على تكاليف اوطأ .</a:t>
            </a:r>
            <a:br>
              <a:rPr lang="ar-IQ" sz="2800" dirty="0"/>
            </a:br>
            <a:r>
              <a:rPr lang="ar-IQ" sz="2800" dirty="0"/>
              <a:t>6</a:t>
            </a:r>
            <a:r>
              <a:rPr lang="ar-IQ" sz="2800" dirty="0" smtClean="0"/>
              <a:t> -تجنب </a:t>
            </a:r>
            <a:r>
              <a:rPr lang="ar-IQ" sz="2800" dirty="0"/>
              <a:t>الاعتماد على مورد واحد . </a:t>
            </a:r>
            <a:br>
              <a:rPr lang="ar-IQ" sz="2800" dirty="0"/>
            </a:br>
            <a:endParaRPr lang="ar-IQ" sz="2800" dirty="0"/>
          </a:p>
        </p:txBody>
      </p:sp>
    </p:spTree>
    <p:extLst>
      <p:ext uri="{BB962C8B-B14F-4D97-AF65-F5344CB8AC3E}">
        <p14:creationId xmlns:p14="http://schemas.microsoft.com/office/powerpoint/2010/main" val="4255107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5640" y="476672"/>
            <a:ext cx="9128359" cy="6381328"/>
          </a:xfrm>
        </p:spPr>
        <p:txBody>
          <a:bodyPr>
            <a:normAutofit fontScale="90000"/>
          </a:bodyPr>
          <a:lstStyle/>
          <a:p>
            <a:pPr algn="r"/>
            <a:r>
              <a:rPr lang="ar-IQ" sz="2800" dirty="0"/>
              <a:t>وقد اشار كل من (</a:t>
            </a:r>
            <a:r>
              <a:rPr lang="en-US" sz="2800" dirty="0"/>
              <a:t>Pearce &amp; Robinson,2003) </a:t>
            </a:r>
            <a:r>
              <a:rPr lang="ar-IQ" sz="2800" dirty="0" smtClean="0"/>
              <a:t>  </a:t>
            </a:r>
            <a:br>
              <a:rPr lang="ar-IQ" sz="2800" dirty="0" smtClean="0"/>
            </a:br>
            <a:r>
              <a:rPr lang="ar-IQ" sz="2800" b="1" dirty="0" smtClean="0"/>
              <a:t>ان </a:t>
            </a:r>
            <a:r>
              <a:rPr lang="ar-IQ" sz="2800" b="1" dirty="0"/>
              <a:t>السبب الرئيس وراء التكامل الخلفي </a:t>
            </a:r>
            <a:r>
              <a:rPr lang="ar-IQ" sz="2800" dirty="0"/>
              <a:t>هو الرغبة بزيادة امكانية الثقة والاعتماد على التوريد او نوعية المواد الاولية المستخدمة كمدخلات انتاج , بينما يكون التكامل الأمامي هو الإستراتيجية الرئيسة المفضلة عندما تتراكم مزايا كبيرة الى الانتاج المستقر, كما تتمكن المنظمة ايضا من رفع  أمكانية التنبؤ بالطلب على مخرجاتها من خلال التكامل الأمامي , اي يكون ذلك من خلال ملكية المرحلة القادمة سلسلة الانتاج – التسويق لديها </a:t>
            </a:r>
            <a:br>
              <a:rPr lang="ar-IQ" sz="2800" dirty="0"/>
            </a:br>
            <a:r>
              <a:rPr lang="ar-IQ" sz="2800" b="1" dirty="0"/>
              <a:t>ب -   التوريد الخارجي </a:t>
            </a:r>
            <a:br>
              <a:rPr lang="ar-IQ" sz="2800" b="1" dirty="0"/>
            </a:br>
            <a:r>
              <a:rPr lang="ar-IQ" sz="2800" b="1" dirty="0" smtClean="0"/>
              <a:t>اشار </a:t>
            </a:r>
            <a:r>
              <a:rPr lang="ar-IQ" sz="2800" b="1" dirty="0"/>
              <a:t>(</a:t>
            </a:r>
            <a:r>
              <a:rPr lang="en-US" sz="2800" b="1" dirty="0"/>
              <a:t>Chase.etal,2001)</a:t>
            </a:r>
            <a:r>
              <a:rPr lang="en-US" sz="2800" dirty="0"/>
              <a:t> </a:t>
            </a:r>
            <a:r>
              <a:rPr lang="ar-IQ" sz="2800" dirty="0"/>
              <a:t>الى ان التوريد الخارجي هو القيام بنقل بعض نشاطات المنظمة الداخلية ومسؤوليات القرار الى متعهدين خارجين , اذ بين (</a:t>
            </a:r>
            <a:r>
              <a:rPr lang="en-US" sz="2800" dirty="0"/>
              <a:t>Heizer &amp; Render,2008)</a:t>
            </a:r>
            <a:r>
              <a:rPr lang="ar-IQ" sz="2800" dirty="0"/>
              <a:t>ان التغييرات والتطورات المتسارعة في بيئة الاعمال جعل منظمات الاعمال ان تبحث وتركز على المصادر الخارجية في عمليات توريد متطلبات عمليات الانتاج لمواجهت هذه التغييرات والتطورات , ويتمحور التوريد الخارجي حول إستراتيجيتين وهي استراتيجية تعدد الموردين وإستراتيجية قلة الموردين .</a:t>
            </a:r>
            <a:br>
              <a:rPr lang="ar-IQ" sz="2800" dirty="0"/>
            </a:br>
            <a:endParaRPr lang="ar-IQ" sz="2800" dirty="0"/>
          </a:p>
        </p:txBody>
      </p:sp>
    </p:spTree>
    <p:extLst>
      <p:ext uri="{BB962C8B-B14F-4D97-AF65-F5344CB8AC3E}">
        <p14:creationId xmlns:p14="http://schemas.microsoft.com/office/powerpoint/2010/main" val="7700842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ضري">
  <a:themeElements>
    <a:clrScheme name="حضري">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حضري">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حضري">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83</TotalTime>
  <Words>1147</Words>
  <Application>Microsoft Office PowerPoint</Application>
  <PresentationFormat>On-screen Show (4:3)</PresentationFormat>
  <Paragraphs>56</Paragraphs>
  <Slides>16</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DecoType Naskh Variants</vt:lpstr>
      <vt:lpstr>Georgia</vt:lpstr>
      <vt:lpstr>Tahoma</vt:lpstr>
      <vt:lpstr>Trebuchet MS</vt:lpstr>
      <vt:lpstr>Wingdings 2</vt:lpstr>
      <vt:lpstr>حضري</vt:lpstr>
      <vt:lpstr>PowerPoint Presentation</vt:lpstr>
      <vt:lpstr>مفهوم  سلسلة التوريد  Supply chain concept</vt:lpstr>
      <vt:lpstr>وراى Mangan et al, 2012)) أن سلسلة التوريد "هي شبكة من المنظمات المترابطة في ادنى واعلى السلسلة والتي تختلف مع بعضها من حيث العمليات والاجراءات لتوفير المنتجات ( سلع – خدمات ) وصولا الى الزبون النهائي" , وفي اطار النظرةالشاملة على المستوي العالمي نتيجة للتطور الحاصل في نظام المعلومات والاتصالات فقد تم وضع سلسلة الموردين في سياق شبكة المنظمات  العالمية , اذ عرف  كل من ( Plattner &amp; Leukert ,2015)  سلسلة التوريد بانها "شبكة من المنظمات العالمية التي تعمل معا لتحسين تدفق المواد والمعلومات بين الموردين والزبائن , وان تكون العمليات التشغيلية اقل تكلفة ممكنة واسرع ما يمكن  لتدفق المنتجات باتجاه الامام من الموردين الى الزبائن بهدف ارضائهم وتدفق النقود بالاتجاه الخلفي من الزبائن الى الموردين "   ويرى الباحثون من خلال ما ورد من مفاهيم تم ذكرها  آنفا ان سلسلة التوريد هي سلسلة متكاملة من النشاطات والعمليات التي تبدأ من المورد الى الزبون النهائي وبالعكس, تتضمن   عمليات لتدفق المعلومات,المواد والنقود باتجاهين متعاكسين بهدف تحويل المواد الاولية الى منتجات مصنعة نهائية ذات قيمة يتم تسليمها الى الزبون النهائي لكسب رضاه  </vt:lpstr>
      <vt:lpstr>2- مفهوم ادارة سلسلة التجهيز . The concept of supply chain management</vt:lpstr>
      <vt:lpstr>3- اهمية سلسلة التوريد</vt:lpstr>
      <vt:lpstr>4- اهداف سلسلة التوريد</vt:lpstr>
      <vt:lpstr>5- استراتيجيات سلاسل التوريد</vt:lpstr>
      <vt:lpstr>بأن هناك العديد من الاسباب التي تقود المنظمة الى الصنع بدلاً من الشراء وهي :ـ  1- عدم وجود مورد يهتم بتوفير مثل هذه المواد او ان الكميات المعروضة قليلة جدا لاتلبي احتياجاتها .     2-قديتطلب انتاج مواد ذات جودة يتعذر على الموردين تجهيزها   3 - ضمان اكبر لعملية التجهيز مع زيادة الطلب المتوقع .  4-الحفاظ على الأسرار التكنولوجية الخاصة بالمنظمة . 5-الحصول على تكاليف اوطأ . 6 -تجنب الاعتماد على مورد واحد .  </vt:lpstr>
      <vt:lpstr>وقد اشار كل من (Pearce &amp; Robinson,2003)    ان السبب الرئيس وراء التكامل الخلفي هو الرغبة بزيادة امكانية الثقة والاعتماد على التوريد او نوعية المواد الاولية المستخدمة كمدخلات انتاج , بينما يكون التكامل الأمامي هو الإستراتيجية الرئيسة المفضلة عندما تتراكم مزايا كبيرة الى الانتاج المستقر, كما تتمكن المنظمة ايضا من رفع  أمكانية التنبؤ بالطلب على مخرجاتها من خلال التكامل الأمامي , اي يكون ذلك من خلال ملكية المرحلة القادمة سلسلة الانتاج – التسويق لديها  ب -   التوريد الخارجي  اشار (Chase.etal,2001) الى ان التوريد الخارجي هو القيام بنقل بعض نشاطات المنظمة الداخلية ومسؤوليات القرار الى متعهدين خارجين , اذ بين (Heizer &amp; Render,2008)ان التغييرات والتطورات المتسارعة في بيئة الاعمال جعل منظمات الاعمال ان تبحث وتركز على المصادر الخارجية في عمليات توريد متطلبات عمليات الانتاج لمواجهت هذه التغييرات والتطورات , ويتمحور التوريد الخارجي حول إستراتيجيتين وهي استراتيجية تعدد الموردين وإستراتيجية قلة الموردين . </vt:lpstr>
      <vt:lpstr>- إستراتيجية تعدد الموردين  </vt:lpstr>
      <vt:lpstr>- استراتيجية قلة الموردين  </vt:lpstr>
      <vt:lpstr>وحدد كل من (Shin et al,2000) الاسباب الكامنة وراء تبني المنظمات مدخل إستراتيجية قلة من الموردين والتي هي :- - ضمان الحصول على الاحتياجات بأسعار مناسبة نتيجة انخفاض التكاليف لدى المورد بسبب تحسين الإنتاجية لديه .  - الاشتراك مع المورد فى تحليل القيمة مما يضمن توفير المواد بالمواصفات وبسعر أقل . - إشراك المورد فى عملية التصميم مما يؤدى إلى تكامل جهوده مع جهود المشتري . - ضمان الحصول على الاحتياجات بالجودة المطلوبة نتيجة العمل مع المورد على وضع نظام فعال لمراقبة الجودة . - الاهتمام الخاص من قبل المورد لاحتياجات المشترى طالما أن مشترياته تمثل قيمة عالية . - إقامة علاقات طويلة الأجل مع المورد تشجع على الولاء ، وتخفض مخاطر انقطاع الإمداد بالأجزاء من مصنع المورد . </vt:lpstr>
      <vt:lpstr>- رضا الزبون </vt:lpstr>
      <vt:lpstr>1 - مفهوم رضا الزبون لقد اشار الباحثون الى العديد من المفاهيم بخصوص رضا الزبون بحسب وجهة نظر كل منهم ,اذ عرف  كل من (Zeithimal&amp;Coll) الرضا بأنه" الحكم على جودة المنتوج الناتج عن المقارنة بين توقعات الزبون والاداء المدرك للمنتوج " (Monique&amp; , Eric ,1999)     اما كل من(Kotler&amp;Keller,2009 ) فقد عرفا الرضا بانه  " يعبرعن شعور الشخص بالسعادة اوبخيبة الامل نتيجة المقارنة بين اداء المنتوج وتوقعاتهم " .  ويرى الباحثون ان رضا الزبون يعتمد على الاداء المدرك للمنتوج (سلعة-خدمة)  والقيمة المتوقعة التي سيحصل عليها الزبون جراء استهلاكه لهذا المنتوج ,فعندما يكون الاداء اقل من المتوقع فان الزبون يشعر بعدم الرضا مما سيؤدي الى تحوله الى منافسين اخرين,اما اذا كان الاداء يطابق ما هو متوقع فان الزبون سيشعر بالرضا  مما سيؤدي الى تكرار عملية الشراء و التحدث بايجابية .</vt:lpstr>
      <vt:lpstr>2- اهمية رضا الزبون  تكمن اهمية رضا الزبو ن في الاتي : أ- يسهم في تعزيز ولاؤه ويؤثر على نوايا إعادة وتكرار الشراء . ب – يكون لديهم الإستعداد للشراء بسعر أعلى وأنهم أقل حساسية للسعر . ت- سيتحدث للآخرين بشكل ايجابي مما سيولد زبائن جدد . ث - يعد رضا الزبون واحد من المكونات الرئيسة للنجاح في السوق . ج – يسهم في زيادة الربحية على الدى الطويل. ( (Mittal&amp;Khirallah,2001و (Singh,2006 )وMostaghel,2006).  )  ويرىKotler et al,2002)  ان منظمات الاعمال التي تهدف للفوز في سوق اليوم يتطلب منها بناء علاقة مع زبائنها وليس عملية تقديم  المنتجات فقط , وان بناء العلاقة يعني تقديم قيمة للزبان المستهدفين تكون متفوقة فيها على منافسيها لان الزبائن تهدف دائما الحصول على أقصى حد من الرضا عن المنتجات (السلع –الخدمات)التي يشترونها  </vt:lpstr>
      <vt:lpstr>-3 العوامل المؤثرة في رضا الزبون</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NOOR ALIRAQ</dc:creator>
  <cp:lastModifiedBy>MAHA ALAZAWI</cp:lastModifiedBy>
  <cp:revision>11</cp:revision>
  <dcterms:created xsi:type="dcterms:W3CDTF">2018-03-26T15:20:57Z</dcterms:created>
  <dcterms:modified xsi:type="dcterms:W3CDTF">2018-06-20T05:21:43Z</dcterms:modified>
</cp:coreProperties>
</file>