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B146B4E-79EA-4B87-B11C-DA68610303D5}" type="datetimeFigureOut">
              <a:rPr lang="en-US" smtClean="0"/>
              <a:t>6/23/2018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7E85AF-2160-462E-8941-1B8106E7FE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7E85AF-2160-462E-8941-1B8106E7FE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7E85AF-2160-462E-8941-1B8106E7FE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7E85AF-2160-462E-8941-1B8106E7FEE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7E85AF-2160-462E-8941-1B8106E7FEE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7E85AF-2160-462E-8941-1B8106E7FEE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7E85AF-2160-462E-8941-1B8106E7FE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7E85AF-2160-462E-8941-1B8106E7FEE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B146B4E-79EA-4B87-B11C-DA68610303D5}" type="datetimeFigureOut">
              <a:rPr lang="en-US" smtClean="0"/>
              <a:t>6/23/2018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7E85AF-2160-462E-8941-1B8106E7FEE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B146B4E-79EA-4B87-B11C-DA68610303D5}" type="datetimeFigureOut">
              <a:rPr lang="en-US" smtClean="0"/>
              <a:t>6/23/2018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7E85AF-2160-462E-8941-1B8106E7FEE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B146B4E-79EA-4B87-B11C-DA68610303D5}" type="datetimeFigureOut">
              <a:rPr lang="en-US" smtClean="0"/>
              <a:t>6/23/2018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7E85AF-2160-462E-8941-1B8106E7FEE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B146B4E-79EA-4B87-B11C-DA68610303D5}" type="datetimeFigureOut">
              <a:rPr lang="en-US" smtClean="0"/>
              <a:t>6/23/2018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7E85AF-2160-462E-8941-1B8106E7FEE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3845" y="2432963"/>
            <a:ext cx="7152037" cy="2308324"/>
          </a:xfrm>
          <a:prstGeom prst="rect">
            <a:avLst/>
          </a:prstGeom>
          <a:noFill/>
        </p:spPr>
        <p:txBody>
          <a:bodyPr wrap="square" rtlCol="0">
            <a:spAutoFit/>
          </a:bodyPr>
          <a:lstStyle/>
          <a:p>
            <a:pPr algn="ctr"/>
            <a:r>
              <a:rPr lang="ar-IQ" sz="7200" b="1" dirty="0">
                <a:solidFill>
                  <a:srgbClr val="FF0000"/>
                </a:solidFill>
                <a:latin typeface="Arial" pitchFamily="34" charset="0"/>
                <a:cs typeface="Arial" pitchFamily="34" charset="0"/>
              </a:rPr>
              <a:t>إ</a:t>
            </a:r>
            <a:r>
              <a:rPr lang="ar-IQ" sz="7200" b="1" dirty="0" smtClean="0">
                <a:solidFill>
                  <a:srgbClr val="FF0000"/>
                </a:solidFill>
                <a:latin typeface="Arial" pitchFamily="34" charset="0"/>
                <a:cs typeface="Arial" pitchFamily="34" charset="0"/>
              </a:rPr>
              <a:t>ستراتيجيات إدارة </a:t>
            </a:r>
            <a:r>
              <a:rPr lang="ar-IQ" sz="7200" b="1" dirty="0" smtClean="0">
                <a:solidFill>
                  <a:srgbClr val="FF0000"/>
                </a:solidFill>
                <a:latin typeface="Arial" pitchFamily="34" charset="0"/>
                <a:cs typeface="Arial" pitchFamily="34" charset="0"/>
              </a:rPr>
              <a:t>الازمة</a:t>
            </a:r>
            <a:endParaRPr lang="en-US" sz="7200" b="1" dirty="0">
              <a:solidFill>
                <a:srgbClr val="FF0000"/>
              </a:solidFill>
              <a:latin typeface="Arial" pitchFamily="34" charset="0"/>
              <a:cs typeface="Arial" pitchFamily="34" charset="0"/>
            </a:endParaRPr>
          </a:p>
        </p:txBody>
      </p:sp>
      <p:sp>
        <p:nvSpPr>
          <p:cNvPr id="6" name="TextBox 5"/>
          <p:cNvSpPr txBox="1"/>
          <p:nvPr/>
        </p:nvSpPr>
        <p:spPr>
          <a:xfrm>
            <a:off x="180833" y="5562600"/>
            <a:ext cx="3781567" cy="584775"/>
          </a:xfrm>
          <a:prstGeom prst="rect">
            <a:avLst/>
          </a:prstGeom>
          <a:noFill/>
        </p:spPr>
        <p:txBody>
          <a:bodyPr wrap="square" rtlCol="0">
            <a:spAutoFit/>
          </a:bodyPr>
          <a:lstStyle/>
          <a:p>
            <a:pPr algn="ctr"/>
            <a:r>
              <a:rPr lang="ar-IQ" sz="3200" b="1" dirty="0" smtClean="0">
                <a:latin typeface="Arial" pitchFamily="34" charset="0"/>
                <a:cs typeface="Arial" pitchFamily="34" charset="0"/>
              </a:rPr>
              <a:t>أ.م.د. سمية عباس الربيعي</a:t>
            </a:r>
            <a:endParaRPr lang="ar-IQ" sz="3200" b="1" dirty="0" smtClean="0">
              <a:latin typeface="Arial" pitchFamily="34" charset="0"/>
              <a:cs typeface="Arial" pitchFamily="34" charset="0"/>
            </a:endParaRPr>
          </a:p>
        </p:txBody>
      </p:sp>
      <p:sp>
        <p:nvSpPr>
          <p:cNvPr id="7" name="TextBox 6"/>
          <p:cNvSpPr txBox="1"/>
          <p:nvPr/>
        </p:nvSpPr>
        <p:spPr>
          <a:xfrm>
            <a:off x="2954172" y="271316"/>
            <a:ext cx="3619500" cy="2308324"/>
          </a:xfrm>
          <a:prstGeom prst="rect">
            <a:avLst/>
          </a:prstGeom>
          <a:noFill/>
        </p:spPr>
        <p:txBody>
          <a:bodyPr wrap="square" rtlCol="0">
            <a:spAutoFit/>
          </a:bodyPr>
          <a:lstStyle/>
          <a:p>
            <a:pPr algn="ctr"/>
            <a:r>
              <a:rPr lang="ar-IQ" sz="2400" b="1" dirty="0" smtClean="0">
                <a:latin typeface="Arial" pitchFamily="34" charset="0"/>
                <a:cs typeface="Arial" pitchFamily="34" charset="0"/>
              </a:rPr>
              <a:t>وزارة التعليم العالي والبحث العلمي</a:t>
            </a:r>
          </a:p>
          <a:p>
            <a:pPr algn="ctr"/>
            <a:r>
              <a:rPr lang="ar-IQ" sz="2400" b="1" dirty="0" smtClean="0">
                <a:latin typeface="Arial" pitchFamily="34" charset="0"/>
                <a:cs typeface="Arial" pitchFamily="34" charset="0"/>
              </a:rPr>
              <a:t>الجامعة المستنصرية </a:t>
            </a:r>
          </a:p>
          <a:p>
            <a:pPr algn="ctr"/>
            <a:r>
              <a:rPr lang="ar-IQ" sz="2400" b="1" dirty="0" smtClean="0">
                <a:latin typeface="Arial" pitchFamily="34" charset="0"/>
                <a:cs typeface="Arial" pitchFamily="34" charset="0"/>
              </a:rPr>
              <a:t>كلية الادارة </a:t>
            </a:r>
            <a:r>
              <a:rPr lang="ar-IQ" sz="2400" b="1" dirty="0" smtClean="0">
                <a:latin typeface="Arial" pitchFamily="34" charset="0"/>
                <a:cs typeface="Arial" pitchFamily="34" charset="0"/>
              </a:rPr>
              <a:t>والاقتصاد</a:t>
            </a:r>
            <a:endParaRPr lang="en-US" sz="2400" b="1" dirty="0" smtClean="0">
              <a:latin typeface="Arial" pitchFamily="34" charset="0"/>
              <a:cs typeface="Arial" pitchFamily="34" charset="0"/>
            </a:endParaRPr>
          </a:p>
          <a:p>
            <a:pPr algn="ctr"/>
            <a:r>
              <a:rPr lang="ar-IQ" sz="2400" b="1" dirty="0" smtClean="0">
                <a:latin typeface="Arial" pitchFamily="34" charset="0"/>
                <a:cs typeface="Arial" pitchFamily="34" charset="0"/>
              </a:rPr>
              <a:t>الدراسات العليا</a:t>
            </a:r>
          </a:p>
          <a:p>
            <a:pPr algn="ctr"/>
            <a:r>
              <a:rPr lang="ar-IQ" sz="2400" b="1" dirty="0" smtClean="0">
                <a:latin typeface="Arial" pitchFamily="34" charset="0"/>
                <a:cs typeface="Arial" pitchFamily="34" charset="0"/>
              </a:rPr>
              <a:t>دبلوم التخطيط الإستراتيجي</a:t>
            </a:r>
          </a:p>
          <a:p>
            <a:pPr algn="ctr"/>
            <a:r>
              <a:rPr lang="ar-IQ" sz="2400" b="1" dirty="0" smtClean="0">
                <a:latin typeface="Arial" pitchFamily="34" charset="0"/>
                <a:cs typeface="Arial" pitchFamily="34" charset="0"/>
              </a:rPr>
              <a:t>للعام 2017-2018</a:t>
            </a:r>
            <a:endParaRPr lang="ar-IQ" sz="2400" b="1" dirty="0" smtClean="0">
              <a:latin typeface="Arial" pitchFamily="34" charset="0"/>
              <a:cs typeface="Arial" pitchFamily="34" charset="0"/>
            </a:endParaRPr>
          </a:p>
        </p:txBody>
      </p:sp>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backgroundRemoval t="662" b="100000" l="0" r="100000">
                        <a14:backgroundMark x1="13576" y1="31457" x2="13576" y2="31457"/>
                        <a14:backgroundMark x1="85430" y1="23510" x2="85430" y2="23510"/>
                        <a14:backgroundMark x1="82450" y1="9272" x2="82450" y2="9272"/>
                        <a14:backgroundMark x1="68874" y1="6954" x2="68874" y2="6954"/>
                        <a14:backgroundMark x1="72848" y1="20861" x2="89404" y2="6623"/>
                        <a14:backgroundMark x1="89735" y1="6623" x2="99338" y2="46026"/>
                        <a14:backgroundMark x1="68543" y1="8278" x2="53642" y2="5629"/>
                        <a14:backgroundMark x1="71523" y1="20861" x2="73841" y2="29470"/>
                        <a14:backgroundMark x1="47682" y1="2318" x2="35430" y2="14238"/>
                        <a14:backgroundMark x1="35762" y1="14570" x2="15563" y2="29139"/>
                        <a14:backgroundMark x1="20861" y1="30132" x2="6291" y2="41722"/>
                        <a14:backgroundMark x1="4636" y1="44040" x2="0" y2="50000"/>
                        <a14:backgroundMark x1="93046" y1="44040" x2="97682" y2="50662"/>
                      </a14:backgroundRemoval>
                    </a14:imgEffect>
                  </a14:imgLayer>
                </a14:imgProps>
              </a:ext>
              <a:ext uri="{28A0092B-C50C-407E-A947-70E740481C1C}">
                <a14:useLocalDpi xmlns:a14="http://schemas.microsoft.com/office/drawing/2010/main" val="0"/>
              </a:ext>
            </a:extLst>
          </a:blip>
          <a:srcRect l="1500" r="2088" b="2627"/>
          <a:stretch/>
        </p:blipFill>
        <p:spPr>
          <a:xfrm>
            <a:off x="180833" y="123219"/>
            <a:ext cx="1828800" cy="1847022"/>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31482" y="150584"/>
            <a:ext cx="1828800" cy="1819657"/>
          </a:xfrm>
          <a:prstGeom prst="rect">
            <a:avLst/>
          </a:prstGeom>
        </p:spPr>
      </p:pic>
    </p:spTree>
    <p:extLst>
      <p:ext uri="{BB962C8B-B14F-4D97-AF65-F5344CB8AC3E}">
        <p14:creationId xmlns:p14="http://schemas.microsoft.com/office/powerpoint/2010/main" val="3205111870"/>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heel(1)">
                                      <p:cBhvr>
                                        <p:cTn id="13" dur="20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80">
                                          <p:stCondLst>
                                            <p:cond delay="0"/>
                                          </p:stCondLst>
                                        </p:cTn>
                                        <p:tgtEl>
                                          <p:spTgt spid="4"/>
                                        </p:tgtEl>
                                      </p:cBhvr>
                                    </p:animEffect>
                                    <p:anim calcmode="lin" valueType="num">
                                      <p:cBhvr>
                                        <p:cTn id="1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4" dur="26">
                                          <p:stCondLst>
                                            <p:cond delay="650"/>
                                          </p:stCondLst>
                                        </p:cTn>
                                        <p:tgtEl>
                                          <p:spTgt spid="4"/>
                                        </p:tgtEl>
                                      </p:cBhvr>
                                      <p:to x="100000" y="60000"/>
                                    </p:animScale>
                                    <p:animScale>
                                      <p:cBhvr>
                                        <p:cTn id="25" dur="166" decel="50000">
                                          <p:stCondLst>
                                            <p:cond delay="676"/>
                                          </p:stCondLst>
                                        </p:cTn>
                                        <p:tgtEl>
                                          <p:spTgt spid="4"/>
                                        </p:tgtEl>
                                      </p:cBhvr>
                                      <p:to x="100000" y="100000"/>
                                    </p:animScale>
                                    <p:animScale>
                                      <p:cBhvr>
                                        <p:cTn id="26" dur="26">
                                          <p:stCondLst>
                                            <p:cond delay="1312"/>
                                          </p:stCondLst>
                                        </p:cTn>
                                        <p:tgtEl>
                                          <p:spTgt spid="4"/>
                                        </p:tgtEl>
                                      </p:cBhvr>
                                      <p:to x="100000" y="80000"/>
                                    </p:animScale>
                                    <p:animScale>
                                      <p:cBhvr>
                                        <p:cTn id="27" dur="166" decel="50000">
                                          <p:stCondLst>
                                            <p:cond delay="1338"/>
                                          </p:stCondLst>
                                        </p:cTn>
                                        <p:tgtEl>
                                          <p:spTgt spid="4"/>
                                        </p:tgtEl>
                                      </p:cBhvr>
                                      <p:to x="100000" y="100000"/>
                                    </p:animScale>
                                    <p:animScale>
                                      <p:cBhvr>
                                        <p:cTn id="28" dur="26">
                                          <p:stCondLst>
                                            <p:cond delay="1642"/>
                                          </p:stCondLst>
                                        </p:cTn>
                                        <p:tgtEl>
                                          <p:spTgt spid="4"/>
                                        </p:tgtEl>
                                      </p:cBhvr>
                                      <p:to x="100000" y="90000"/>
                                    </p:animScale>
                                    <p:animScale>
                                      <p:cBhvr>
                                        <p:cTn id="29" dur="166" decel="50000">
                                          <p:stCondLst>
                                            <p:cond delay="1668"/>
                                          </p:stCondLst>
                                        </p:cTn>
                                        <p:tgtEl>
                                          <p:spTgt spid="4"/>
                                        </p:tgtEl>
                                      </p:cBhvr>
                                      <p:to x="100000" y="100000"/>
                                    </p:animScale>
                                    <p:animScale>
                                      <p:cBhvr>
                                        <p:cTn id="30" dur="26">
                                          <p:stCondLst>
                                            <p:cond delay="1808"/>
                                          </p:stCondLst>
                                        </p:cTn>
                                        <p:tgtEl>
                                          <p:spTgt spid="4"/>
                                        </p:tgtEl>
                                      </p:cBhvr>
                                      <p:to x="100000" y="95000"/>
                                    </p:animScale>
                                    <p:animScale>
                                      <p:cBhvr>
                                        <p:cTn id="31" dur="166" decel="50000">
                                          <p:stCondLst>
                                            <p:cond delay="1834"/>
                                          </p:stCondLst>
                                        </p:cTn>
                                        <p:tgtEl>
                                          <p:spTgt spid="4"/>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ppt_x"/>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86200" y="525944"/>
            <a:ext cx="4876800" cy="646331"/>
          </a:xfrm>
          <a:prstGeom prst="rect">
            <a:avLst/>
          </a:prstGeom>
          <a:noFill/>
        </p:spPr>
        <p:txBody>
          <a:bodyPr wrap="square" rtlCol="0">
            <a:spAutoFit/>
          </a:bodyPr>
          <a:lstStyle/>
          <a:p>
            <a:pPr algn="r" rtl="1"/>
            <a:r>
              <a:rPr lang="ar-IQ" sz="3600" b="1" u="sng" dirty="0" smtClean="0">
                <a:solidFill>
                  <a:srgbClr val="FF0000"/>
                </a:solidFill>
              </a:rPr>
              <a:t>استراتيجيات ادارة الازمة </a:t>
            </a:r>
            <a:endParaRPr lang="en-US" sz="3600" b="1" u="sng" dirty="0">
              <a:solidFill>
                <a:srgbClr val="FF0000"/>
              </a:solidFill>
            </a:endParaRPr>
          </a:p>
        </p:txBody>
      </p:sp>
      <p:sp>
        <p:nvSpPr>
          <p:cNvPr id="6" name="TextBox 5"/>
          <p:cNvSpPr txBox="1"/>
          <p:nvPr/>
        </p:nvSpPr>
        <p:spPr>
          <a:xfrm>
            <a:off x="533400" y="1295400"/>
            <a:ext cx="8382000" cy="3785652"/>
          </a:xfrm>
          <a:prstGeom prst="rect">
            <a:avLst/>
          </a:prstGeom>
          <a:noFill/>
        </p:spPr>
        <p:txBody>
          <a:bodyPr wrap="square" rtlCol="0">
            <a:spAutoFit/>
          </a:bodyPr>
          <a:lstStyle/>
          <a:p>
            <a:pPr algn="just" rtl="1"/>
            <a:r>
              <a:rPr lang="ar-IQ" sz="2400" b="1" dirty="0" smtClean="0"/>
              <a:t>	تتميز المنظمات في العصر الحديث بانها غير مستقرة وثابتة نتيجة تفاعلها مع قوى خارجية ، وظهور اختراعات جديدة واختلاف اذواق المستهلكين والتغيير في القوانين واللوائح ومن اجل ضمان بقائها واستمرارها يتطلب تخطيط استراتيجي يأخذ بعين الاعتبار الظروف الداخلية والخارجية للمنظمة </a:t>
            </a:r>
          </a:p>
          <a:p>
            <a:pPr algn="just" rtl="1"/>
            <a:r>
              <a:rPr lang="ar-IQ" sz="2400" b="1" dirty="0" smtClean="0"/>
              <a:t>هناك علاقة قوية بين الاستراتيجية والأزمة ، اذ تتطلب الازمة صياغة استراتيجية مناسبة قادرة على تهيئة مستلزمات مواجهة الازمة من خلال وضع استراتيجية مناسبة تتضمن جميع متطلبات الازمة مع العلم ان وضع استراتيجيات الاستجابة للازمات لايعطي للمنظمات الضمان الاكيد على تجاوزها او علاجها بل يجب على الادارات ادراك التغييرات التي تحدث في البيئة الداخلية والخارجية .</a:t>
            </a:r>
          </a:p>
          <a:p>
            <a:pPr algn="just" rtl="1"/>
            <a:endParaRPr lang="ar-IQ" sz="2400" b="1" dirty="0" smtClean="0"/>
          </a:p>
        </p:txBody>
      </p:sp>
      <p:sp>
        <p:nvSpPr>
          <p:cNvPr id="9" name="Right Arrow 8">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Right Arrow 9">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1026" name="Picture 2" descr="C:\Users\rabee_000\Desktop\صور الأزمة\d.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8549" y="4679093"/>
            <a:ext cx="2628900" cy="2153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71565"/>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25944"/>
            <a:ext cx="8458200" cy="1200329"/>
          </a:xfrm>
          <a:prstGeom prst="rect">
            <a:avLst/>
          </a:prstGeom>
          <a:noFill/>
        </p:spPr>
        <p:txBody>
          <a:bodyPr wrap="square" rtlCol="0">
            <a:spAutoFit/>
          </a:bodyPr>
          <a:lstStyle/>
          <a:p>
            <a:pPr algn="r" rtl="1"/>
            <a:r>
              <a:rPr lang="ar-IQ" sz="3600" b="1" u="sng" dirty="0" smtClean="0">
                <a:solidFill>
                  <a:srgbClr val="FF0000"/>
                </a:solidFill>
              </a:rPr>
              <a:t>يجب مراعاة الامور الاتية عند اختيار الاستراتيجية المناسبة للتعامل مع الازمة</a:t>
            </a:r>
            <a:endParaRPr lang="en-US" sz="3600" b="1" u="sng" dirty="0">
              <a:solidFill>
                <a:srgbClr val="FF0000"/>
              </a:solidFill>
            </a:endParaRPr>
          </a:p>
        </p:txBody>
      </p:sp>
      <p:sp>
        <p:nvSpPr>
          <p:cNvPr id="5" name="TextBox 4"/>
          <p:cNvSpPr txBox="1"/>
          <p:nvPr/>
        </p:nvSpPr>
        <p:spPr>
          <a:xfrm>
            <a:off x="533400" y="1295400"/>
            <a:ext cx="8382000" cy="461665"/>
          </a:xfrm>
          <a:prstGeom prst="rect">
            <a:avLst/>
          </a:prstGeom>
          <a:noFill/>
        </p:spPr>
        <p:txBody>
          <a:bodyPr wrap="square" rtlCol="0">
            <a:spAutoFit/>
          </a:bodyPr>
          <a:lstStyle/>
          <a:p>
            <a:pPr algn="just" rtl="1"/>
            <a:r>
              <a:rPr lang="ar-IQ" sz="2400" b="1" dirty="0" smtClean="0"/>
              <a:t>	</a:t>
            </a:r>
            <a:endParaRPr lang="en-US" sz="2400" dirty="0"/>
          </a:p>
        </p:txBody>
      </p:sp>
      <p:sp>
        <p:nvSpPr>
          <p:cNvPr id="6" name="TextBox 5"/>
          <p:cNvSpPr txBox="1"/>
          <p:nvPr/>
        </p:nvSpPr>
        <p:spPr>
          <a:xfrm>
            <a:off x="3886200" y="1293968"/>
            <a:ext cx="4876800" cy="646331"/>
          </a:xfrm>
          <a:prstGeom prst="rect">
            <a:avLst/>
          </a:prstGeom>
          <a:noFill/>
        </p:spPr>
        <p:txBody>
          <a:bodyPr wrap="square" rtlCol="0">
            <a:spAutoFit/>
          </a:bodyPr>
          <a:lstStyle/>
          <a:p>
            <a:pPr algn="r" rtl="1"/>
            <a:endParaRPr lang="en-US" sz="3600" b="1" u="sng" dirty="0">
              <a:solidFill>
                <a:srgbClr val="FF0000"/>
              </a:solidFill>
            </a:endParaRPr>
          </a:p>
        </p:txBody>
      </p:sp>
      <p:sp>
        <p:nvSpPr>
          <p:cNvPr id="7" name="TextBox 6"/>
          <p:cNvSpPr txBox="1"/>
          <p:nvPr/>
        </p:nvSpPr>
        <p:spPr>
          <a:xfrm>
            <a:off x="533400" y="1951377"/>
            <a:ext cx="8382000" cy="1569660"/>
          </a:xfrm>
          <a:prstGeom prst="rect">
            <a:avLst/>
          </a:prstGeom>
          <a:noFill/>
        </p:spPr>
        <p:txBody>
          <a:bodyPr wrap="square" rtlCol="0">
            <a:spAutoFit/>
          </a:bodyPr>
          <a:lstStyle/>
          <a:p>
            <a:pPr algn="just" rtl="1"/>
            <a:r>
              <a:rPr lang="ar-IQ" sz="2400" b="1" dirty="0" smtClean="0"/>
              <a:t>1-تحديد الموقف من الأزمة : من هو صانع الازمة ؟ ومن هو المستهدف منها .</a:t>
            </a:r>
          </a:p>
          <a:p>
            <a:pPr algn="just" rtl="1"/>
            <a:r>
              <a:rPr lang="ar-IQ" sz="2400" b="1" dirty="0" smtClean="0"/>
              <a:t>2- اختيار الاستراتيجية التي تتناسب مع طبيعة الازمة وافرازاتها ؟</a:t>
            </a:r>
          </a:p>
          <a:p>
            <a:pPr algn="just" rtl="1"/>
            <a:r>
              <a:rPr lang="ar-IQ" sz="2400" b="1" smtClean="0"/>
              <a:t>3- التأكد من تطبيق الاستراتيجية المختارة في ظل الامكانيات المادية والبشرية المتاحة</a:t>
            </a:r>
            <a:endParaRPr lang="en-US" sz="2400" dirty="0"/>
          </a:p>
        </p:txBody>
      </p:sp>
      <p:sp>
        <p:nvSpPr>
          <p:cNvPr id="9" name="Right Arrow 8">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Right Arrow 9">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2050" name="Picture 2" descr="C:\Users\rabee_000\Desktop\صور الأزمة\j.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962400"/>
            <a:ext cx="4648200" cy="2758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9350046"/>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38600" y="381000"/>
            <a:ext cx="4876800" cy="646331"/>
          </a:xfrm>
          <a:prstGeom prst="rect">
            <a:avLst/>
          </a:prstGeom>
          <a:noFill/>
        </p:spPr>
        <p:txBody>
          <a:bodyPr wrap="square" rtlCol="0">
            <a:spAutoFit/>
          </a:bodyPr>
          <a:lstStyle/>
          <a:p>
            <a:pPr algn="r" rtl="1"/>
            <a:r>
              <a:rPr lang="ar-IQ" sz="3600" b="1" u="sng" dirty="0" smtClean="0">
                <a:solidFill>
                  <a:srgbClr val="FF0000"/>
                </a:solidFill>
              </a:rPr>
              <a:t>1- استراتيجية العنف</a:t>
            </a:r>
            <a:endParaRPr lang="en-US" sz="3600" b="1" u="sng" dirty="0">
              <a:solidFill>
                <a:srgbClr val="FF0000"/>
              </a:solidFill>
            </a:endParaRPr>
          </a:p>
        </p:txBody>
      </p:sp>
      <p:sp>
        <p:nvSpPr>
          <p:cNvPr id="5" name="TextBox 4"/>
          <p:cNvSpPr txBox="1"/>
          <p:nvPr/>
        </p:nvSpPr>
        <p:spPr>
          <a:xfrm>
            <a:off x="533400" y="1219200"/>
            <a:ext cx="8382000" cy="3416320"/>
          </a:xfrm>
          <a:prstGeom prst="rect">
            <a:avLst/>
          </a:prstGeom>
          <a:noFill/>
        </p:spPr>
        <p:txBody>
          <a:bodyPr wrap="square" rtlCol="0">
            <a:spAutoFit/>
          </a:bodyPr>
          <a:lstStyle/>
          <a:p>
            <a:pPr algn="just" rtl="1"/>
            <a:r>
              <a:rPr lang="ar-IQ" sz="2400" b="1" dirty="0" smtClean="0"/>
              <a:t>	يستخدم هذا النوع من الاستراتيجية في حالة المواجهة مع الازمة المجهولة اذ لا تتوافر معلومات كافية لمواجهة الازمات المتعلقة بالمبادئ والقيم و، وتؤكد هذه الاستراتيجية على اهمية استخدام العنف </a:t>
            </a:r>
          </a:p>
          <a:p>
            <a:pPr algn="just" rtl="1"/>
            <a:r>
              <a:rPr lang="ar-IQ" sz="2400" b="1" dirty="0" smtClean="0"/>
              <a:t>والتكتيك المستخدم في التعامل العنيف مع الازمة يكون على نوعين :</a:t>
            </a:r>
          </a:p>
          <a:p>
            <a:pPr marL="342900" indent="-342900" algn="just" rtl="1">
              <a:buFont typeface="Wingdings" pitchFamily="2" charset="2"/>
              <a:buChar char="ü"/>
            </a:pPr>
            <a:r>
              <a:rPr lang="ar-IQ" sz="2400" b="1" dirty="0" smtClean="0">
                <a:effectLst>
                  <a:outerShdw blurRad="38100" dist="38100" dir="2700000" algn="tl">
                    <a:srgbClr val="000000">
                      <a:alpha val="43137"/>
                    </a:srgbClr>
                  </a:outerShdw>
                </a:effectLst>
              </a:rPr>
              <a:t>تكتيك التدمير الداخلي للازمة ، اي ضرب العقول المفكرة او الوقود المشعل للازمة وشل حركتها ، او وقف تغذية الأزمة بالوقود اللازم لأستمرارها.</a:t>
            </a:r>
          </a:p>
          <a:p>
            <a:pPr marL="342900" indent="-342900" algn="just" rtl="1">
              <a:buFont typeface="Wingdings" pitchFamily="2" charset="2"/>
              <a:buChar char="ü"/>
            </a:pPr>
            <a:r>
              <a:rPr lang="ar-IQ" sz="2400" b="1" dirty="0" smtClean="0">
                <a:effectLst>
                  <a:outerShdw blurRad="38100" dist="38100" dir="2700000" algn="tl">
                    <a:srgbClr val="000000">
                      <a:alpha val="43137"/>
                    </a:srgbClr>
                  </a:outerShdw>
                </a:effectLst>
              </a:rPr>
              <a:t>التكتيك الخارجي للازمة ، اي استخدام الحصار الشديد للعناصر المسببة والمغذية للازمة من الخارج وقطع مصادر الامداد وتجميع القوى المعارضة الخارجية ودفعها الى داخل مجال الازمة</a:t>
            </a:r>
            <a:endParaRPr lang="en-US" sz="2400" dirty="0">
              <a:effectLst>
                <a:outerShdw blurRad="38100" dist="38100" dir="2700000" algn="tl">
                  <a:srgbClr val="000000">
                    <a:alpha val="43137"/>
                  </a:srgbClr>
                </a:outerShdw>
              </a:effectLst>
            </a:endParaRPr>
          </a:p>
        </p:txBody>
      </p:sp>
      <p:sp>
        <p:nvSpPr>
          <p:cNvPr id="7" name="Right Arrow 6">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8" name="Right Arrow 7">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3074" name="Picture 2" descr="C:\Users\rabee_000\Desktop\صور الأزمة\d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4646442"/>
            <a:ext cx="47625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0739783"/>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38600" y="381000"/>
            <a:ext cx="4876800" cy="646331"/>
          </a:xfrm>
          <a:prstGeom prst="rect">
            <a:avLst/>
          </a:prstGeom>
          <a:noFill/>
        </p:spPr>
        <p:txBody>
          <a:bodyPr wrap="square" rtlCol="0">
            <a:spAutoFit/>
          </a:bodyPr>
          <a:lstStyle/>
          <a:p>
            <a:pPr algn="r" rtl="1"/>
            <a:r>
              <a:rPr lang="ar-IQ" sz="3600" b="1" u="sng" dirty="0" smtClean="0">
                <a:solidFill>
                  <a:srgbClr val="FF0000"/>
                </a:solidFill>
              </a:rPr>
              <a:t>استراتيجية وقف النمو </a:t>
            </a:r>
            <a:endParaRPr lang="en-US" sz="3600" b="1" u="sng" dirty="0">
              <a:solidFill>
                <a:srgbClr val="FF0000"/>
              </a:solidFill>
            </a:endParaRPr>
          </a:p>
        </p:txBody>
      </p:sp>
      <p:sp>
        <p:nvSpPr>
          <p:cNvPr id="5" name="TextBox 4"/>
          <p:cNvSpPr txBox="1"/>
          <p:nvPr/>
        </p:nvSpPr>
        <p:spPr>
          <a:xfrm>
            <a:off x="533400" y="1045528"/>
            <a:ext cx="8382000" cy="3600986"/>
          </a:xfrm>
          <a:prstGeom prst="rect">
            <a:avLst/>
          </a:prstGeom>
          <a:noFill/>
        </p:spPr>
        <p:txBody>
          <a:bodyPr wrap="square" rtlCol="0">
            <a:spAutoFit/>
          </a:bodyPr>
          <a:lstStyle/>
          <a:p>
            <a:pPr algn="just" rtl="1"/>
            <a:r>
              <a:rPr lang="ar-IQ" sz="2400" b="1" dirty="0" smtClean="0"/>
              <a:t>	تهدف هذه الاستراتيجية الى التركيز على قبول الامر الواقع وبذل الجهد لمنع تدهوره وفي نفس الوقت السعي الى تقليل درجة تأثير الازمة وتقديم بعض التنازلات وتلبية بعض المتطلبات من اجل تهيئة الظروف للتفاوض المباشر وحل الازمة  .</a:t>
            </a:r>
          </a:p>
          <a:p>
            <a:pPr algn="just" rtl="1"/>
            <a:r>
              <a:rPr lang="ar-IQ" sz="3600" b="1" u="sng" dirty="0">
                <a:solidFill>
                  <a:srgbClr val="FF0000"/>
                </a:solidFill>
              </a:rPr>
              <a:t>استراتيجية </a:t>
            </a:r>
            <a:r>
              <a:rPr lang="ar-IQ" sz="3600" b="1" u="sng" dirty="0" smtClean="0">
                <a:solidFill>
                  <a:srgbClr val="FF0000"/>
                </a:solidFill>
              </a:rPr>
              <a:t>التجزئة</a:t>
            </a:r>
            <a:endParaRPr lang="en-US" sz="3600" b="1" u="sng" dirty="0">
              <a:solidFill>
                <a:srgbClr val="FF0000"/>
              </a:solidFill>
            </a:endParaRPr>
          </a:p>
          <a:p>
            <a:pPr algn="just" rtl="1"/>
            <a:r>
              <a:rPr lang="ar-IQ" sz="2400" dirty="0" smtClean="0"/>
              <a:t>تعتمد هذه الاستراتيجية على دراسة وتحليل العوامل المكونه والقوى المؤثرة وخاصة في الازمات الكبيرة والقوية حيث يمكن تحويلها ازمات صغيرة ذات ضغوط اقل مما يسهل التعامل معها ويمكن هنا خلق تعارض في المصالح بين الاجزاء الكبيرة للازمة والصراع على قيادة الاجزاء واستمالتها وتقديم اغراءات لضرب التحالفات </a:t>
            </a:r>
          </a:p>
        </p:txBody>
      </p:sp>
      <p:sp>
        <p:nvSpPr>
          <p:cNvPr id="8" name="Right Arrow 7">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Right Arrow 8">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4098" name="Picture 2" descr="C:\Users\rabee_000\Desktop\صور الأزمة\dha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71204"/>
            <a:ext cx="449580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517814"/>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7400" y="381000"/>
            <a:ext cx="6858000" cy="584775"/>
          </a:xfrm>
          <a:prstGeom prst="rect">
            <a:avLst/>
          </a:prstGeom>
          <a:noFill/>
        </p:spPr>
        <p:txBody>
          <a:bodyPr wrap="square" rtlCol="0">
            <a:spAutoFit/>
          </a:bodyPr>
          <a:lstStyle/>
          <a:p>
            <a:pPr algn="r" rtl="1"/>
            <a:r>
              <a:rPr lang="ar-IQ" sz="3200" b="1" u="sng" dirty="0" smtClean="0">
                <a:solidFill>
                  <a:srgbClr val="FF0000"/>
                </a:solidFill>
              </a:rPr>
              <a:t>استراتيجية اجهاض الفكر الصانع للازمة </a:t>
            </a:r>
            <a:endParaRPr lang="en-US" sz="3200" b="1" u="sng" dirty="0">
              <a:solidFill>
                <a:srgbClr val="FF0000"/>
              </a:solidFill>
            </a:endParaRPr>
          </a:p>
        </p:txBody>
      </p:sp>
      <p:sp>
        <p:nvSpPr>
          <p:cNvPr id="5" name="TextBox 4"/>
          <p:cNvSpPr txBox="1"/>
          <p:nvPr/>
        </p:nvSpPr>
        <p:spPr>
          <a:xfrm>
            <a:off x="533400" y="1045528"/>
            <a:ext cx="8382000" cy="5755422"/>
          </a:xfrm>
          <a:prstGeom prst="rect">
            <a:avLst/>
          </a:prstGeom>
          <a:noFill/>
        </p:spPr>
        <p:txBody>
          <a:bodyPr wrap="square" rtlCol="0">
            <a:spAutoFit/>
          </a:bodyPr>
          <a:lstStyle/>
          <a:p>
            <a:pPr algn="just" rtl="1"/>
            <a:r>
              <a:rPr lang="ar-IQ" sz="2400" b="1" dirty="0" smtClean="0"/>
              <a:t>	ويمثل الفكر الذي يقف وراء الازمة في صورة اتجاهات معينة تأثير شديد على قوة الازمة وتركز هذه الاستراتيجية على التأثير في هذا الفكر واضعاف الاسس التي يقوم عليها حيث ينصرف عنه بعض القوى وتضعف الازمة ويمكن هنا استخدام التشكيك في العناصر المكونة للفكر والتضامن مع هذا الفكر ثم التخلي عنه واحداث الانقسام </a:t>
            </a:r>
          </a:p>
          <a:p>
            <a:pPr algn="just" rtl="1"/>
            <a:r>
              <a:rPr lang="ar-IQ" sz="3200" b="1" u="sng" dirty="0">
                <a:solidFill>
                  <a:srgbClr val="FF0000"/>
                </a:solidFill>
              </a:rPr>
              <a:t>استراتيجية </a:t>
            </a:r>
            <a:r>
              <a:rPr lang="ar-IQ" sz="3200" b="1" u="sng" dirty="0" smtClean="0">
                <a:solidFill>
                  <a:srgbClr val="FF0000"/>
                </a:solidFill>
              </a:rPr>
              <a:t>دفع الازمة للامام  </a:t>
            </a:r>
          </a:p>
          <a:p>
            <a:pPr algn="just" rtl="1"/>
            <a:r>
              <a:rPr lang="ar-IQ" sz="2400" b="1" dirty="0" smtClean="0"/>
              <a:t>وتهدف هذه الاستراتيجية الى الاسراع بدفع القوى المشاركة في صناعة الازمة الى مرحلة متقدمة تظهر خلافاتهم وتسرع بوجود الصراع بينهم ويستخدم في هذه الاستراتيجية تسريب معلومات خاطئة وتقديم تنازلات تكتيكية لتكون مصدر للصراع ثم يستفاد منها </a:t>
            </a:r>
            <a:r>
              <a:rPr lang="ar-IQ" sz="2400" b="1" u="sng" dirty="0" smtClean="0">
                <a:solidFill>
                  <a:srgbClr val="FF0000"/>
                </a:solidFill>
              </a:rPr>
              <a:t>                      </a:t>
            </a:r>
          </a:p>
          <a:p>
            <a:pPr algn="just" rtl="1"/>
            <a:endParaRPr lang="ar-IQ" sz="2400" b="1" u="sng" dirty="0" smtClean="0"/>
          </a:p>
          <a:p>
            <a:pPr algn="just" rtl="1"/>
            <a:endParaRPr lang="ar-IQ" sz="2400" b="1" u="sng" dirty="0">
              <a:solidFill>
                <a:srgbClr val="FF0000"/>
              </a:solidFill>
            </a:endParaRPr>
          </a:p>
          <a:p>
            <a:pPr algn="just" rtl="1"/>
            <a:endParaRPr lang="ar-IQ" sz="2400" b="1" u="sng" dirty="0" smtClean="0">
              <a:solidFill>
                <a:srgbClr val="FF0000"/>
              </a:solidFill>
            </a:endParaRPr>
          </a:p>
          <a:p>
            <a:pPr algn="just" rtl="1"/>
            <a:endParaRPr lang="ar-IQ" sz="2400" b="1" u="sng" dirty="0">
              <a:solidFill>
                <a:srgbClr val="FF0000"/>
              </a:solidFill>
            </a:endParaRPr>
          </a:p>
          <a:p>
            <a:pPr algn="just" rtl="1"/>
            <a:endParaRPr lang="ar-IQ" sz="2400" b="1" u="sng" dirty="0" smtClean="0">
              <a:solidFill>
                <a:srgbClr val="FF0000"/>
              </a:solidFill>
            </a:endParaRPr>
          </a:p>
        </p:txBody>
      </p:sp>
      <p:sp>
        <p:nvSpPr>
          <p:cNvPr id="7" name="Right Arrow 6">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8" name="Right Arrow 7">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6146" name="Picture 2" descr="C:\Users\rabee_000\Desktop\صور الأزمة\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4647063"/>
            <a:ext cx="3810000" cy="1846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6722531"/>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4">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6" name="Right Arrow 5">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 name="Rectangle 2"/>
          <p:cNvSpPr/>
          <p:nvPr/>
        </p:nvSpPr>
        <p:spPr>
          <a:xfrm>
            <a:off x="5105400" y="304800"/>
            <a:ext cx="3684365" cy="861774"/>
          </a:xfrm>
          <a:prstGeom prst="rect">
            <a:avLst/>
          </a:prstGeom>
        </p:spPr>
        <p:txBody>
          <a:bodyPr wrap="square">
            <a:spAutoFit/>
          </a:bodyPr>
          <a:lstStyle/>
          <a:p>
            <a:pPr algn="r" rtl="1"/>
            <a:r>
              <a:rPr lang="ar-IQ" sz="3200" b="1" u="sng" dirty="0">
                <a:solidFill>
                  <a:srgbClr val="FF0000"/>
                </a:solidFill>
              </a:rPr>
              <a:t>استراتيجية </a:t>
            </a:r>
            <a:r>
              <a:rPr lang="ar-IQ" sz="3200" b="1" u="sng" dirty="0" smtClean="0">
                <a:solidFill>
                  <a:srgbClr val="FF0000"/>
                </a:solidFill>
              </a:rPr>
              <a:t>تغيير المسار </a:t>
            </a:r>
          </a:p>
          <a:p>
            <a:pPr algn="r" rtl="1"/>
            <a:endParaRPr lang="en-US" b="1" u="sng" dirty="0">
              <a:solidFill>
                <a:srgbClr val="FF0000"/>
              </a:solidFill>
            </a:endParaRPr>
          </a:p>
        </p:txBody>
      </p:sp>
      <p:sp>
        <p:nvSpPr>
          <p:cNvPr id="7" name="TextBox 6"/>
          <p:cNvSpPr txBox="1"/>
          <p:nvPr/>
        </p:nvSpPr>
        <p:spPr>
          <a:xfrm>
            <a:off x="647700" y="1066800"/>
            <a:ext cx="8142065" cy="3785652"/>
          </a:xfrm>
          <a:prstGeom prst="rect">
            <a:avLst/>
          </a:prstGeom>
          <a:noFill/>
        </p:spPr>
        <p:txBody>
          <a:bodyPr wrap="square" rtlCol="0">
            <a:spAutoFit/>
          </a:bodyPr>
          <a:lstStyle/>
          <a:p>
            <a:pPr algn="r"/>
            <a:r>
              <a:rPr lang="ar-IQ" sz="2400" dirty="0" smtClean="0"/>
              <a:t>وتهدف الى التعامل مع الازمات الجارفة والشديدة التي يصعب الوقوف امامها وتركز على ركوب عربة قيادة الازمة والسير معها لاقصر مسافة ممكنة ثم تغيير مسارها الطبيعي وتحويلها الى مسارات بعيدة عن اتجاه قمة الازمة ويستخدم هنا الخيارات التالية :</a:t>
            </a:r>
          </a:p>
          <a:p>
            <a:pPr marL="285750" indent="-285750" algn="r" rtl="1">
              <a:buFont typeface="Wingdings" pitchFamily="2" charset="2"/>
              <a:buChar char="ü"/>
            </a:pPr>
            <a:r>
              <a:rPr lang="ar-IQ" sz="2400" dirty="0" smtClean="0"/>
              <a:t>الانحناء للعاصفة</a:t>
            </a:r>
          </a:p>
          <a:p>
            <a:pPr marL="285750" indent="-285750" algn="r" rtl="1">
              <a:buFont typeface="Wingdings" pitchFamily="2" charset="2"/>
              <a:buChar char="ü"/>
            </a:pPr>
            <a:r>
              <a:rPr lang="ar-IQ" sz="2400" dirty="0" smtClean="0"/>
              <a:t>السير في نفس اتجاه العاصفة</a:t>
            </a:r>
          </a:p>
          <a:p>
            <a:pPr marL="285750" indent="-285750" algn="r" rtl="1">
              <a:buFont typeface="Wingdings" pitchFamily="2" charset="2"/>
              <a:buChar char="ü"/>
            </a:pPr>
            <a:r>
              <a:rPr lang="ar-IQ" sz="2400" dirty="0" smtClean="0"/>
              <a:t>محاولة ابطاء سرعة العاصفة </a:t>
            </a:r>
          </a:p>
          <a:p>
            <a:pPr marL="285750" indent="-285750" algn="r" rtl="1">
              <a:buFont typeface="Wingdings" pitchFamily="2" charset="2"/>
              <a:buChar char="ü"/>
            </a:pPr>
            <a:r>
              <a:rPr lang="ar-IQ" sz="2400" dirty="0" smtClean="0"/>
              <a:t>تصدير الازمة الى خارج المجال الازموي</a:t>
            </a:r>
          </a:p>
          <a:p>
            <a:pPr marL="285750" indent="-285750" algn="r" rtl="1">
              <a:buFont typeface="Wingdings" pitchFamily="2" charset="2"/>
              <a:buChar char="ü"/>
            </a:pPr>
            <a:r>
              <a:rPr lang="ar-IQ" sz="2400" dirty="0" smtClean="0"/>
              <a:t>احكام السيطرة على اتجاه الازمة </a:t>
            </a:r>
          </a:p>
          <a:p>
            <a:pPr marL="285750" indent="-285750" algn="r" rtl="1">
              <a:buFont typeface="Wingdings" pitchFamily="2" charset="2"/>
              <a:buChar char="ü"/>
            </a:pPr>
            <a:r>
              <a:rPr lang="ar-IQ" sz="2400" dirty="0" smtClean="0"/>
              <a:t>استثمار الازمة بشكلها الجيد لتعويض الخسائر السابقة  </a:t>
            </a:r>
            <a:endParaRPr lang="en-US" sz="2400" dirty="0"/>
          </a:p>
        </p:txBody>
      </p:sp>
      <p:pic>
        <p:nvPicPr>
          <p:cNvPr id="7170" name="Picture 2" descr="C:\Users\rabee_000\Desktop\صور الأزمة\i.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83984"/>
            <a:ext cx="3733800" cy="1907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587135"/>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ight Arrow 7">
            <a:hlinkClick r:id="rId2" action="ppaction://hlinksldjump"/>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Right Arrow 8">
            <a:hlinkClick r:id="rId3" action="ppaction://hlinksldjump"/>
          </p:cNvPr>
          <p:cNvSpPr/>
          <p:nvPr/>
        </p:nvSpPr>
        <p:spPr>
          <a:xfrm flipH="1">
            <a:off x="457200" y="6324599"/>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 name="Rectangle 12"/>
          <p:cNvSpPr/>
          <p:nvPr/>
        </p:nvSpPr>
        <p:spPr>
          <a:xfrm>
            <a:off x="457200" y="304800"/>
            <a:ext cx="8305800" cy="523220"/>
          </a:xfrm>
          <a:prstGeom prst="rect">
            <a:avLst/>
          </a:prstGeom>
        </p:spPr>
        <p:txBody>
          <a:bodyPr wrap="square">
            <a:spAutoFit/>
          </a:bodyPr>
          <a:lstStyle/>
          <a:p>
            <a:pPr algn="r" rtl="1"/>
            <a:r>
              <a:rPr lang="ar-IQ" sz="2800" b="1" u="sng" dirty="0">
                <a:solidFill>
                  <a:srgbClr val="FF0000"/>
                </a:solidFill>
              </a:rPr>
              <a:t>هناك انواع اخرى من الاستراتيجيات يمكن تصنيفها في كل ما ياتي</a:t>
            </a:r>
          </a:p>
        </p:txBody>
      </p:sp>
      <p:sp>
        <p:nvSpPr>
          <p:cNvPr id="14" name="Oval 13"/>
          <p:cNvSpPr/>
          <p:nvPr/>
        </p:nvSpPr>
        <p:spPr>
          <a:xfrm>
            <a:off x="5638799" y="1479645"/>
            <a:ext cx="1526843" cy="914400"/>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الحماية</a:t>
            </a:r>
            <a:endParaRPr lang="en-US" dirty="0"/>
          </a:p>
        </p:txBody>
      </p:sp>
      <p:sp>
        <p:nvSpPr>
          <p:cNvPr id="15" name="Oval 14"/>
          <p:cNvSpPr/>
          <p:nvPr/>
        </p:nvSpPr>
        <p:spPr>
          <a:xfrm>
            <a:off x="6517942" y="2514600"/>
            <a:ext cx="1406857" cy="914400"/>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التصنيف</a:t>
            </a:r>
            <a:endParaRPr lang="en-US" dirty="0"/>
          </a:p>
        </p:txBody>
      </p:sp>
      <p:sp>
        <p:nvSpPr>
          <p:cNvPr id="16" name="Oval 15"/>
          <p:cNvSpPr/>
          <p:nvPr/>
        </p:nvSpPr>
        <p:spPr>
          <a:xfrm>
            <a:off x="6372367" y="3962400"/>
            <a:ext cx="1552432" cy="914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التعبئة</a:t>
            </a:r>
            <a:endParaRPr lang="en-US" dirty="0"/>
          </a:p>
        </p:txBody>
      </p:sp>
      <p:sp>
        <p:nvSpPr>
          <p:cNvPr id="17" name="Oval 16"/>
          <p:cNvSpPr/>
          <p:nvPr/>
        </p:nvSpPr>
        <p:spPr>
          <a:xfrm>
            <a:off x="5441476" y="4876800"/>
            <a:ext cx="1340324" cy="9144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التوجيه</a:t>
            </a:r>
            <a:endParaRPr lang="en-US" dirty="0"/>
          </a:p>
        </p:txBody>
      </p:sp>
      <p:sp>
        <p:nvSpPr>
          <p:cNvPr id="18" name="Oval 17"/>
          <p:cNvSpPr/>
          <p:nvPr/>
        </p:nvSpPr>
        <p:spPr>
          <a:xfrm>
            <a:off x="3657600" y="4962099"/>
            <a:ext cx="1447800" cy="914400"/>
          </a:xfrm>
          <a:prstGeom prst="ellipse">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التركيز</a:t>
            </a:r>
            <a:endParaRPr lang="en-US" dirty="0"/>
          </a:p>
        </p:txBody>
      </p:sp>
      <p:sp>
        <p:nvSpPr>
          <p:cNvPr id="19" name="Oval 18"/>
          <p:cNvSpPr/>
          <p:nvPr/>
        </p:nvSpPr>
        <p:spPr>
          <a:xfrm>
            <a:off x="1905000" y="4204648"/>
            <a:ext cx="1600200" cy="9144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التوسع</a:t>
            </a:r>
            <a:endParaRPr lang="en-US" dirty="0"/>
          </a:p>
        </p:txBody>
      </p:sp>
      <p:sp>
        <p:nvSpPr>
          <p:cNvPr id="20" name="Oval 19"/>
          <p:cNvSpPr/>
          <p:nvPr/>
        </p:nvSpPr>
        <p:spPr>
          <a:xfrm>
            <a:off x="1676400" y="2768221"/>
            <a:ext cx="1586552" cy="10201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2000" b="1" dirty="0" smtClean="0">
                <a:solidFill>
                  <a:schemeClr val="bg1"/>
                </a:solidFill>
              </a:rPr>
              <a:t>المشروعية</a:t>
            </a:r>
            <a:endParaRPr lang="en-US" b="1" dirty="0">
              <a:solidFill>
                <a:schemeClr val="bg1"/>
              </a:solidFill>
            </a:endParaRPr>
          </a:p>
        </p:txBody>
      </p:sp>
      <p:sp>
        <p:nvSpPr>
          <p:cNvPr id="21" name="Oval 20"/>
          <p:cNvSpPr/>
          <p:nvPr/>
        </p:nvSpPr>
        <p:spPr>
          <a:xfrm>
            <a:off x="4114800" y="1022445"/>
            <a:ext cx="1524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b="1" dirty="0" smtClean="0"/>
              <a:t>الوعي</a:t>
            </a:r>
            <a:endParaRPr lang="en-US" b="1" dirty="0"/>
          </a:p>
        </p:txBody>
      </p:sp>
      <p:sp>
        <p:nvSpPr>
          <p:cNvPr id="22" name="Oval 21"/>
          <p:cNvSpPr/>
          <p:nvPr/>
        </p:nvSpPr>
        <p:spPr>
          <a:xfrm>
            <a:off x="2362200" y="1600200"/>
            <a:ext cx="1627493"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IQ" b="1" dirty="0" smtClean="0"/>
              <a:t>التنفيس</a:t>
            </a:r>
            <a:endParaRPr lang="en-US" b="1" dirty="0"/>
          </a:p>
        </p:txBody>
      </p:sp>
      <p:pic>
        <p:nvPicPr>
          <p:cNvPr id="5122" name="Picture 2" descr="C:\Users\rabee_000\Desktop\صور الأزمة\ازمة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514600"/>
            <a:ext cx="2744620" cy="1724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190816"/>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ackgroundRemoval t="0" b="100000" l="11250" r="100000">
                        <a14:foregroundMark x1="60556" y1="30741" x2="60556" y2="30741"/>
                        <a14:foregroundMark x1="56111" y1="35556" x2="56111" y2="35556"/>
                        <a14:foregroundMark x1="54167" y1="26481" x2="54167" y2="26481"/>
                        <a14:foregroundMark x1="60278" y1="34259" x2="60278" y2="34259"/>
                        <a14:foregroundMark x1="45278" y1="35741" x2="45278" y2="35741"/>
                        <a14:foregroundMark x1="43194" y1="35741" x2="43194" y2="35741"/>
                        <a14:foregroundMark x1="52917" y1="51481" x2="52917" y2="51481"/>
                        <a14:foregroundMark x1="60278" y1="50370" x2="60278" y2="50370"/>
                        <a14:foregroundMark x1="54583" y1="48889" x2="54583" y2="48889"/>
                        <a14:foregroundMark x1="62083" y1="49444" x2="62083" y2="49444"/>
                        <a14:foregroundMark x1="61806" y1="56481" x2="61806" y2="56481"/>
                        <a14:foregroundMark x1="50278" y1="48704" x2="50278" y2="48704"/>
                        <a14:foregroundMark x1="51250" y1="44815" x2="51250" y2="44815"/>
                        <a14:foregroundMark x1="62917" y1="32222" x2="62917" y2="32222"/>
                        <a14:foregroundMark x1="64167" y1="32037" x2="64167" y2="32037"/>
                        <a14:foregroundMark x1="63194" y1="30556" x2="63194" y2="30556"/>
                      </a14:backgroundRemoval>
                    </a14:imgEffect>
                  </a14:imgLayer>
                </a14:imgProps>
              </a:ext>
              <a:ext uri="{28A0092B-C50C-407E-A947-70E740481C1C}">
                <a14:useLocalDpi xmlns:a14="http://schemas.microsoft.com/office/drawing/2010/main" val="0"/>
              </a:ext>
            </a:extLst>
          </a:blip>
          <a:srcRect l="11443"/>
          <a:stretch/>
        </p:blipFill>
        <p:spPr>
          <a:xfrm>
            <a:off x="762000" y="0"/>
            <a:ext cx="8153400" cy="6647058"/>
          </a:xfrm>
          <a:prstGeom prst="rect">
            <a:avLst/>
          </a:prstGeom>
        </p:spPr>
      </p:pic>
      <p:sp>
        <p:nvSpPr>
          <p:cNvPr id="5" name="Right Arrow 4">
            <a:hlinkClick r:id="" action="ppaction://noaction"/>
          </p:cNvPr>
          <p:cNvSpPr/>
          <p:nvPr/>
        </p:nvSpPr>
        <p:spPr>
          <a:xfrm>
            <a:off x="1143000" y="6324600"/>
            <a:ext cx="381000" cy="396535"/>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771162"/>
      </p:ext>
    </p:extLst>
  </p:cSld>
  <p:clrMapOvr>
    <a:masterClrMapping/>
  </p:clrMapOvr>
  <mc:AlternateContent xmlns:mc="http://schemas.openxmlformats.org/markup-compatibility/2006" xmlns:p14="http://schemas.microsoft.com/office/powerpoint/2010/main">
    <mc:Choice Requires="p14">
      <p:transition spd="slow" p14:dur="3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195</TotalTime>
  <Words>178</Words>
  <Application>Microsoft Office PowerPoint</Application>
  <PresentationFormat>On-screen Show (4:3)</PresentationFormat>
  <Paragraphs>50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hp</cp:lastModifiedBy>
  <cp:revision>29</cp:revision>
  <dcterms:created xsi:type="dcterms:W3CDTF">2018-04-21T16:51:02Z</dcterms:created>
  <dcterms:modified xsi:type="dcterms:W3CDTF">2018-06-23T10:00:02Z</dcterms:modified>
</cp:coreProperties>
</file>